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5"/>
  </p:notesMasterIdLst>
  <p:sldIdLst>
    <p:sldId id="256" r:id="rId2"/>
    <p:sldId id="294" r:id="rId3"/>
    <p:sldId id="566" r:id="rId4"/>
    <p:sldId id="567" r:id="rId5"/>
    <p:sldId id="597" r:id="rId6"/>
    <p:sldId id="598" r:id="rId7"/>
    <p:sldId id="599" r:id="rId8"/>
    <p:sldId id="554" r:id="rId9"/>
    <p:sldId id="555" r:id="rId10"/>
    <p:sldId id="565" r:id="rId11"/>
    <p:sldId id="557" r:id="rId12"/>
    <p:sldId id="584" r:id="rId13"/>
    <p:sldId id="577" r:id="rId14"/>
    <p:sldId id="585" r:id="rId15"/>
    <p:sldId id="600" r:id="rId16"/>
    <p:sldId id="592" r:id="rId17"/>
    <p:sldId id="543" r:id="rId18"/>
    <p:sldId id="478" r:id="rId19"/>
    <p:sldId id="551" r:id="rId20"/>
    <p:sldId id="591" r:id="rId21"/>
    <p:sldId id="589" r:id="rId22"/>
    <p:sldId id="590" r:id="rId23"/>
    <p:sldId id="328" r:id="rId24"/>
  </p:sldIdLst>
  <p:sldSz cx="9144000" cy="6858000" type="screen4x3"/>
  <p:notesSz cx="6797675" cy="992663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韩逊" initials="韩逊" lastIdx="5" clrIdx="0">
    <p:extLst>
      <p:ext uri="{19B8F6BF-5375-455C-9EA6-DF929625EA0E}">
        <p15:presenceInfo xmlns:p15="http://schemas.microsoft.com/office/powerpoint/2012/main" userId="S-1-5-21-3034834223-3903536051-1687506148-260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EFDE6"/>
    <a:srgbClr val="FDFBD7"/>
    <a:srgbClr val="CCB9B5"/>
    <a:srgbClr val="FAC6C6"/>
    <a:srgbClr val="FF5050"/>
    <a:srgbClr val="FF3300"/>
    <a:srgbClr val="FF0000"/>
    <a:srgbClr val="800000"/>
    <a:srgbClr val="FCFA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07" autoAdjust="0"/>
    <p:restoredTop sz="95494" autoAdjust="0"/>
  </p:normalViewPr>
  <p:slideViewPr>
    <p:cSldViewPr>
      <p:cViewPr varScale="1">
        <p:scale>
          <a:sx n="77" d="100"/>
          <a:sy n="77" d="100"/>
        </p:scale>
        <p:origin x="84" y="92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1F16F2-5FDB-40C3-BA3F-ACC6A6DC54C3}" type="doc">
      <dgm:prSet loTypeId="urn:diagrams.loki3.com/BracketList" loCatId="list" qsTypeId="urn:microsoft.com/office/officeart/2005/8/quickstyle/simple4" qsCatId="simple" csTypeId="urn:microsoft.com/office/officeart/2005/8/colors/accent4_5" csCatId="accent4" phldr="1"/>
      <dgm:spPr/>
      <dgm:t>
        <a:bodyPr/>
        <a:lstStyle/>
        <a:p>
          <a:endParaRPr lang="zh-CN" altLang="en-US"/>
        </a:p>
      </dgm:t>
    </dgm:pt>
    <dgm:pt modelId="{F645C052-D0AF-41C6-9B40-5137FED59FDF}">
      <dgm:prSet phldrT="[文本]" custT="1"/>
      <dgm:spPr/>
      <dgm:t>
        <a:bodyPr/>
        <a:lstStyle/>
        <a:p>
          <a:pPr algn="l"/>
          <a:r>
            <a:rPr lang="zh-CN" sz="1600" b="1" dirty="0" smtClean="0">
              <a:latin typeface="+mn-ea"/>
              <a:ea typeface="+mn-ea"/>
            </a:rPr>
            <a:t>人民币远期运费协议（人民币</a:t>
          </a:r>
          <a:r>
            <a:rPr lang="en-US" sz="1600" b="1" dirty="0" smtClean="0">
              <a:latin typeface="+mn-ea"/>
              <a:ea typeface="+mn-ea"/>
            </a:rPr>
            <a:t>FFA</a:t>
          </a:r>
          <a:r>
            <a:rPr lang="zh-CN" sz="1600" b="1" dirty="0" smtClean="0">
              <a:latin typeface="+mn-ea"/>
              <a:ea typeface="+mn-ea"/>
            </a:rPr>
            <a:t>）</a:t>
          </a:r>
          <a:endParaRPr lang="en-US" altLang="zh-CN" sz="1600" b="1" dirty="0" smtClean="0">
            <a:latin typeface="+mn-ea"/>
            <a:ea typeface="+mn-ea"/>
          </a:endParaRPr>
        </a:p>
        <a:p>
          <a:pPr algn="l"/>
          <a:r>
            <a:rPr lang="en-US" altLang="zh-CN" sz="1600" b="1" dirty="0" smtClean="0">
              <a:solidFill>
                <a:srgbClr val="800000"/>
              </a:solidFill>
              <a:latin typeface="+mn-ea"/>
              <a:ea typeface="+mn-ea"/>
            </a:rPr>
            <a:t>2013.04 </a:t>
          </a:r>
          <a:r>
            <a:rPr lang="zh-CN" altLang="en-US" sz="1600" b="1" dirty="0" smtClean="0">
              <a:solidFill>
                <a:srgbClr val="800000"/>
              </a:solidFill>
              <a:latin typeface="+mn-ea"/>
              <a:ea typeface="+mn-ea"/>
            </a:rPr>
            <a:t>上线</a:t>
          </a:r>
          <a:endParaRPr lang="zh-CN" altLang="en-US" sz="1600" b="1" dirty="0">
            <a:solidFill>
              <a:srgbClr val="800000"/>
            </a:solidFill>
            <a:latin typeface="+mn-ea"/>
            <a:ea typeface="+mn-ea"/>
          </a:endParaRPr>
        </a:p>
      </dgm:t>
    </dgm:pt>
    <dgm:pt modelId="{A6F6883E-E870-457E-B5F0-982CB3474AB6}" type="parTrans" cxnId="{D7F47071-E9A5-49C2-BCE1-DE97E878F6FA}">
      <dgm:prSet/>
      <dgm:spPr/>
      <dgm:t>
        <a:bodyPr/>
        <a:lstStyle/>
        <a:p>
          <a:endParaRPr lang="zh-CN" altLang="en-US" sz="1600">
            <a:latin typeface="+mn-ea"/>
            <a:ea typeface="+mn-ea"/>
          </a:endParaRPr>
        </a:p>
      </dgm:t>
    </dgm:pt>
    <dgm:pt modelId="{0131AB4B-7F7F-41B4-853A-375B501F32DB}" type="sibTrans" cxnId="{D7F47071-E9A5-49C2-BCE1-DE97E878F6FA}">
      <dgm:prSet/>
      <dgm:spPr/>
      <dgm:t>
        <a:bodyPr/>
        <a:lstStyle/>
        <a:p>
          <a:endParaRPr lang="zh-CN" altLang="en-US" sz="1600">
            <a:latin typeface="+mn-ea"/>
            <a:ea typeface="+mn-ea"/>
          </a:endParaRPr>
        </a:p>
      </dgm:t>
    </dgm:pt>
    <dgm:pt modelId="{538966F8-4820-47C9-9292-2B8EEBAD7505}">
      <dgm:prSet phldrT="[文本]" custT="1"/>
      <dgm:spPr/>
      <dgm:t>
        <a:bodyPr/>
        <a:lstStyle/>
        <a:p>
          <a:pPr algn="l"/>
          <a:r>
            <a:rPr lang="zh-CN" sz="1600" b="1" dirty="0" smtClean="0">
              <a:latin typeface="+mn-ea"/>
              <a:ea typeface="+mn-ea"/>
            </a:rPr>
            <a:t>人民币铁矿石掉期</a:t>
          </a:r>
          <a:endParaRPr lang="en-US" altLang="zh-CN" sz="1600" b="1" dirty="0" smtClean="0">
            <a:latin typeface="+mn-ea"/>
            <a:ea typeface="+mn-ea"/>
          </a:endParaRPr>
        </a:p>
        <a:p>
          <a:pPr algn="l"/>
          <a:r>
            <a:rPr lang="en-US" altLang="zh-CN" sz="1600" b="1" dirty="0" smtClean="0">
              <a:solidFill>
                <a:srgbClr val="800000"/>
              </a:solidFill>
              <a:latin typeface="+mn-ea"/>
              <a:ea typeface="+mn-ea"/>
            </a:rPr>
            <a:t>2014.08 </a:t>
          </a:r>
          <a:r>
            <a:rPr lang="zh-CN" altLang="en-US" sz="1600" b="1" dirty="0" smtClean="0">
              <a:solidFill>
                <a:srgbClr val="800000"/>
              </a:solidFill>
              <a:latin typeface="+mn-ea"/>
              <a:ea typeface="+mn-ea"/>
            </a:rPr>
            <a:t>上线</a:t>
          </a:r>
          <a:endParaRPr lang="zh-CN" altLang="en-US" sz="1600" b="1" dirty="0">
            <a:solidFill>
              <a:srgbClr val="800000"/>
            </a:solidFill>
            <a:latin typeface="+mn-ea"/>
            <a:ea typeface="+mn-ea"/>
          </a:endParaRPr>
        </a:p>
      </dgm:t>
    </dgm:pt>
    <dgm:pt modelId="{A1A7E165-E342-46BD-B339-0336CF2DEA9D}" type="parTrans" cxnId="{7F56CA2C-02C6-4CBF-9410-8523CF67CB68}">
      <dgm:prSet/>
      <dgm:spPr/>
      <dgm:t>
        <a:bodyPr/>
        <a:lstStyle/>
        <a:p>
          <a:endParaRPr lang="zh-CN" altLang="en-US" sz="1600">
            <a:latin typeface="+mn-ea"/>
            <a:ea typeface="+mn-ea"/>
          </a:endParaRPr>
        </a:p>
      </dgm:t>
    </dgm:pt>
    <dgm:pt modelId="{D3A7E2E3-48D4-48C1-867B-C080D913EC8A}" type="sibTrans" cxnId="{7F56CA2C-02C6-4CBF-9410-8523CF67CB68}">
      <dgm:prSet/>
      <dgm:spPr/>
      <dgm:t>
        <a:bodyPr/>
        <a:lstStyle/>
        <a:p>
          <a:endParaRPr lang="zh-CN" altLang="en-US" sz="1600">
            <a:latin typeface="+mn-ea"/>
            <a:ea typeface="+mn-ea"/>
          </a:endParaRPr>
        </a:p>
      </dgm:t>
    </dgm:pt>
    <dgm:pt modelId="{EE9620DB-77FA-472A-8202-C5339466DE4D}">
      <dgm:prSet phldrT="[文本]" custT="1"/>
      <dgm:spPr/>
      <dgm:t>
        <a:bodyPr/>
        <a:lstStyle/>
        <a:p>
          <a:r>
            <a:rPr lang="zh-CN" sz="1600" dirty="0" smtClean="0">
              <a:latin typeface="+mn-ea"/>
              <a:ea typeface="+mn-ea"/>
            </a:rPr>
            <a:t>以进口铁矿石（</a:t>
          </a:r>
          <a:r>
            <a:rPr lang="en-US" sz="1600" dirty="0" smtClean="0">
              <a:latin typeface="+mn-ea"/>
              <a:ea typeface="+mn-ea"/>
            </a:rPr>
            <a:t>62%</a:t>
          </a:r>
          <a:r>
            <a:rPr lang="zh-CN" sz="1600" dirty="0" smtClean="0">
              <a:latin typeface="+mn-ea"/>
              <a:ea typeface="+mn-ea"/>
            </a:rPr>
            <a:t>品位）中国码头现货价格为标的、以人民币进行计价和结算的铁矿石价格指数衍生品</a:t>
          </a:r>
          <a:endParaRPr lang="zh-CN" altLang="en-US" sz="1600" dirty="0">
            <a:latin typeface="+mn-ea"/>
            <a:ea typeface="+mn-ea"/>
          </a:endParaRPr>
        </a:p>
      </dgm:t>
    </dgm:pt>
    <dgm:pt modelId="{935807D5-B5CC-4C9A-9513-2ADA1465439F}" type="parTrans" cxnId="{4433BF9D-4F29-4576-8834-23354F758E70}">
      <dgm:prSet/>
      <dgm:spPr/>
      <dgm:t>
        <a:bodyPr/>
        <a:lstStyle/>
        <a:p>
          <a:endParaRPr lang="zh-CN" altLang="en-US" sz="1600">
            <a:latin typeface="+mn-ea"/>
            <a:ea typeface="+mn-ea"/>
          </a:endParaRPr>
        </a:p>
      </dgm:t>
    </dgm:pt>
    <dgm:pt modelId="{D53F356C-D8E6-42FA-9997-AEF245F6ED00}" type="sibTrans" cxnId="{4433BF9D-4F29-4576-8834-23354F758E70}">
      <dgm:prSet/>
      <dgm:spPr/>
      <dgm:t>
        <a:bodyPr/>
        <a:lstStyle/>
        <a:p>
          <a:endParaRPr lang="zh-CN" altLang="en-US" sz="1600">
            <a:latin typeface="+mn-ea"/>
            <a:ea typeface="+mn-ea"/>
          </a:endParaRPr>
        </a:p>
      </dgm:t>
    </dgm:pt>
    <dgm:pt modelId="{038B285A-2941-439C-A03B-743A5ECF0423}">
      <dgm:prSet custT="1"/>
      <dgm:spPr/>
      <dgm:t>
        <a:bodyPr/>
        <a:lstStyle/>
        <a:p>
          <a:r>
            <a:rPr lang="zh-CN" altLang="en-US" sz="1600" dirty="0" smtClean="0">
              <a:latin typeface="+mn-ea"/>
              <a:ea typeface="+mn-ea"/>
            </a:rPr>
            <a:t>包括</a:t>
          </a:r>
          <a:r>
            <a:rPr lang="zh-CN" sz="1600" dirty="0" smtClean="0">
              <a:latin typeface="+mn-ea"/>
              <a:ea typeface="+mn-ea"/>
            </a:rPr>
            <a:t>海岬型船平均期租运费（</a:t>
          </a:r>
          <a:r>
            <a:rPr lang="en-US" sz="1600" dirty="0" smtClean="0">
              <a:latin typeface="+mn-ea"/>
              <a:ea typeface="+mn-ea"/>
            </a:rPr>
            <a:t>CTC</a:t>
          </a:r>
          <a:r>
            <a:rPr lang="zh-CN" sz="1600" dirty="0" smtClean="0">
              <a:latin typeface="+mn-ea"/>
              <a:ea typeface="+mn-ea"/>
            </a:rPr>
            <a:t>）</a:t>
          </a:r>
          <a:r>
            <a:rPr lang="zh-CN" altLang="en-US" sz="1600" dirty="0" smtClean="0">
              <a:latin typeface="+mn-ea"/>
              <a:ea typeface="+mn-ea"/>
            </a:rPr>
            <a:t>、</a:t>
          </a:r>
          <a:r>
            <a:rPr lang="zh-CN" sz="1600" dirty="0" smtClean="0">
              <a:latin typeface="+mn-ea"/>
              <a:ea typeface="+mn-ea"/>
            </a:rPr>
            <a:t>巴拿马型船平均期租运费（</a:t>
          </a:r>
          <a:r>
            <a:rPr lang="en-US" sz="1600" dirty="0" smtClean="0">
              <a:latin typeface="+mn-ea"/>
              <a:ea typeface="+mn-ea"/>
            </a:rPr>
            <a:t>PTC</a:t>
          </a:r>
          <a:r>
            <a:rPr lang="zh-CN" sz="1600" dirty="0" smtClean="0">
              <a:latin typeface="+mn-ea"/>
              <a:ea typeface="+mn-ea"/>
            </a:rPr>
            <a:t>）</a:t>
          </a:r>
          <a:r>
            <a:rPr lang="zh-CN" altLang="en-US" sz="1600" dirty="0" smtClean="0">
              <a:latin typeface="+mn-ea"/>
              <a:ea typeface="+mn-ea"/>
            </a:rPr>
            <a:t>、</a:t>
          </a:r>
          <a:r>
            <a:rPr lang="zh-CN" sz="1600" dirty="0" smtClean="0">
              <a:latin typeface="+mn-ea"/>
              <a:ea typeface="+mn-ea"/>
            </a:rPr>
            <a:t>超灵便型船平均期租运费（</a:t>
          </a:r>
          <a:r>
            <a:rPr lang="en-US" sz="1600" dirty="0" smtClean="0">
              <a:latin typeface="+mn-ea"/>
              <a:ea typeface="+mn-ea"/>
            </a:rPr>
            <a:t>STC</a:t>
          </a:r>
          <a:r>
            <a:rPr lang="zh-CN" sz="1600" dirty="0" smtClean="0">
              <a:latin typeface="+mn-ea"/>
              <a:ea typeface="+mn-ea"/>
            </a:rPr>
            <a:t>）</a:t>
          </a:r>
          <a:endParaRPr lang="zh-CN" altLang="en-US" sz="1600" dirty="0">
            <a:latin typeface="+mn-ea"/>
            <a:ea typeface="+mn-ea"/>
          </a:endParaRPr>
        </a:p>
      </dgm:t>
    </dgm:pt>
    <dgm:pt modelId="{D92439EA-0920-4136-BDC3-CAEE2F074076}" type="parTrans" cxnId="{40F458FF-500A-40FF-9F54-147E568AB6BF}">
      <dgm:prSet/>
      <dgm:spPr/>
      <dgm:t>
        <a:bodyPr/>
        <a:lstStyle/>
        <a:p>
          <a:endParaRPr lang="zh-CN" altLang="en-US" sz="1600">
            <a:latin typeface="+mn-ea"/>
            <a:ea typeface="+mn-ea"/>
          </a:endParaRPr>
        </a:p>
      </dgm:t>
    </dgm:pt>
    <dgm:pt modelId="{37838A25-3C31-4258-9330-21D85634B2C8}" type="sibTrans" cxnId="{40F458FF-500A-40FF-9F54-147E568AB6BF}">
      <dgm:prSet/>
      <dgm:spPr/>
      <dgm:t>
        <a:bodyPr/>
        <a:lstStyle/>
        <a:p>
          <a:endParaRPr lang="zh-CN" altLang="en-US" sz="1600">
            <a:latin typeface="+mn-ea"/>
            <a:ea typeface="+mn-ea"/>
          </a:endParaRPr>
        </a:p>
      </dgm:t>
    </dgm:pt>
    <dgm:pt modelId="{F8BFC1E1-5506-4C8D-9001-CE70F7D86B0C}">
      <dgm:prSet phldrT="[文本]" custT="1"/>
      <dgm:spPr/>
      <dgm:t>
        <a:bodyPr/>
        <a:lstStyle/>
        <a:p>
          <a:pPr algn="l"/>
          <a:r>
            <a:rPr lang="zh-CN" sz="1600" b="1" dirty="0" smtClean="0">
              <a:latin typeface="+mn-ea"/>
              <a:ea typeface="+mn-ea"/>
            </a:rPr>
            <a:t>人民币动力煤掉期</a:t>
          </a:r>
          <a:endParaRPr lang="en-US" altLang="zh-CN" sz="1600" b="1" dirty="0" smtClean="0">
            <a:latin typeface="+mn-ea"/>
            <a:ea typeface="+mn-ea"/>
          </a:endParaRPr>
        </a:p>
        <a:p>
          <a:pPr algn="l"/>
          <a:r>
            <a:rPr lang="en-US" altLang="zh-CN" sz="1600" b="1" dirty="0" smtClean="0">
              <a:solidFill>
                <a:srgbClr val="800000"/>
              </a:solidFill>
              <a:latin typeface="+mn-ea"/>
              <a:ea typeface="+mn-ea"/>
            </a:rPr>
            <a:t>2014.08 </a:t>
          </a:r>
          <a:r>
            <a:rPr lang="zh-CN" altLang="en-US" sz="1600" b="1" dirty="0" smtClean="0">
              <a:solidFill>
                <a:srgbClr val="800000"/>
              </a:solidFill>
              <a:latin typeface="+mn-ea"/>
              <a:ea typeface="+mn-ea"/>
            </a:rPr>
            <a:t>上线</a:t>
          </a:r>
          <a:endParaRPr lang="zh-CN" altLang="en-US" sz="1600" b="1" dirty="0">
            <a:solidFill>
              <a:srgbClr val="800000"/>
            </a:solidFill>
            <a:latin typeface="+mn-ea"/>
            <a:ea typeface="+mn-ea"/>
          </a:endParaRPr>
        </a:p>
      </dgm:t>
    </dgm:pt>
    <dgm:pt modelId="{6A603DE3-F53F-41A5-BA51-B71A6DA4FD91}" type="parTrans" cxnId="{BC3A4FEA-1F4B-4D3C-B175-65252D22C5E4}">
      <dgm:prSet/>
      <dgm:spPr/>
      <dgm:t>
        <a:bodyPr/>
        <a:lstStyle/>
        <a:p>
          <a:endParaRPr lang="zh-CN" altLang="en-US" sz="1600">
            <a:latin typeface="+mn-ea"/>
            <a:ea typeface="+mn-ea"/>
          </a:endParaRPr>
        </a:p>
      </dgm:t>
    </dgm:pt>
    <dgm:pt modelId="{BA510D54-EF7C-4043-88FB-3D1DD346EA6C}" type="sibTrans" cxnId="{BC3A4FEA-1F4B-4D3C-B175-65252D22C5E4}">
      <dgm:prSet/>
      <dgm:spPr/>
      <dgm:t>
        <a:bodyPr/>
        <a:lstStyle/>
        <a:p>
          <a:endParaRPr lang="zh-CN" altLang="en-US" sz="1600">
            <a:latin typeface="+mn-ea"/>
            <a:ea typeface="+mn-ea"/>
          </a:endParaRPr>
        </a:p>
      </dgm:t>
    </dgm:pt>
    <dgm:pt modelId="{15D3E6F6-A2ED-4A0A-8E3E-B0CB6F855F6E}">
      <dgm:prSet phldrT="[文本]" custT="1"/>
      <dgm:spPr/>
      <dgm:t>
        <a:bodyPr/>
        <a:lstStyle/>
        <a:p>
          <a:pPr algn="l"/>
          <a:r>
            <a:rPr lang="zh-CN" sz="1600" dirty="0" smtClean="0">
              <a:latin typeface="+mn-ea"/>
              <a:ea typeface="+mn-ea"/>
            </a:rPr>
            <a:t>以环渤海港口动力煤（</a:t>
          </a:r>
          <a:r>
            <a:rPr lang="en-US" sz="1600" dirty="0" smtClean="0">
              <a:latin typeface="+mn-ea"/>
              <a:ea typeface="+mn-ea"/>
            </a:rPr>
            <a:t>5500K</a:t>
          </a:r>
          <a:r>
            <a:rPr lang="zh-CN" sz="1600" dirty="0" smtClean="0">
              <a:latin typeface="+mn-ea"/>
              <a:ea typeface="+mn-ea"/>
            </a:rPr>
            <a:t>）离岸平仓价格为标的、以人民币进行计价和结算的动力煤价格指数衍生品</a:t>
          </a:r>
          <a:endParaRPr lang="zh-CN" altLang="en-US" sz="1600" dirty="0">
            <a:latin typeface="+mn-ea"/>
            <a:ea typeface="+mn-ea"/>
          </a:endParaRPr>
        </a:p>
      </dgm:t>
    </dgm:pt>
    <dgm:pt modelId="{3AC869F4-62F4-4DB2-A620-550098DC404D}" type="parTrans" cxnId="{E6AA9206-0AE7-415A-B3C0-474AD0F3689E}">
      <dgm:prSet/>
      <dgm:spPr/>
      <dgm:t>
        <a:bodyPr/>
        <a:lstStyle/>
        <a:p>
          <a:endParaRPr lang="zh-CN" altLang="en-US" sz="1600">
            <a:latin typeface="+mn-ea"/>
            <a:ea typeface="+mn-ea"/>
          </a:endParaRPr>
        </a:p>
      </dgm:t>
    </dgm:pt>
    <dgm:pt modelId="{79589630-048F-448C-9CC7-A2A0E73338DE}" type="sibTrans" cxnId="{E6AA9206-0AE7-415A-B3C0-474AD0F3689E}">
      <dgm:prSet/>
      <dgm:spPr/>
      <dgm:t>
        <a:bodyPr/>
        <a:lstStyle/>
        <a:p>
          <a:endParaRPr lang="zh-CN" altLang="en-US" sz="1600">
            <a:latin typeface="+mn-ea"/>
            <a:ea typeface="+mn-ea"/>
          </a:endParaRPr>
        </a:p>
      </dgm:t>
    </dgm:pt>
    <dgm:pt modelId="{E681A0DD-5E15-4DAD-99B7-FD40C591B231}">
      <dgm:prSet custT="1"/>
      <dgm:spPr/>
      <dgm:t>
        <a:bodyPr/>
        <a:lstStyle/>
        <a:p>
          <a:r>
            <a:rPr lang="zh-CN" altLang="en-US" sz="1600" dirty="0" smtClean="0">
              <a:latin typeface="+mn-ea"/>
              <a:ea typeface="+mn-ea"/>
            </a:rPr>
            <a:t>以波罗的海交易所发布的运费指数为标的、以人民币进行计价和结算的航运金融衍生品</a:t>
          </a:r>
          <a:endParaRPr lang="zh-CN" altLang="en-US" sz="1600" dirty="0">
            <a:latin typeface="+mn-ea"/>
            <a:ea typeface="+mn-ea"/>
          </a:endParaRPr>
        </a:p>
      </dgm:t>
    </dgm:pt>
    <dgm:pt modelId="{02D7857B-A48B-4C7E-8094-5862F135F410}" type="parTrans" cxnId="{33E1D048-1981-4164-9CB4-394EAA60C746}">
      <dgm:prSet/>
      <dgm:spPr/>
      <dgm:t>
        <a:bodyPr/>
        <a:lstStyle/>
        <a:p>
          <a:endParaRPr lang="zh-CN" altLang="en-US" sz="1600"/>
        </a:p>
      </dgm:t>
    </dgm:pt>
    <dgm:pt modelId="{04C8355B-A2B1-4FDC-BA53-A05636379849}" type="sibTrans" cxnId="{33E1D048-1981-4164-9CB4-394EAA60C746}">
      <dgm:prSet/>
      <dgm:spPr/>
      <dgm:t>
        <a:bodyPr/>
        <a:lstStyle/>
        <a:p>
          <a:endParaRPr lang="zh-CN" altLang="en-US" sz="1600"/>
        </a:p>
      </dgm:t>
    </dgm:pt>
    <dgm:pt modelId="{BE5DF72E-0DA6-4932-803D-7E6AC745376D}">
      <dgm:prSet phldrT="[文本]" custT="1"/>
      <dgm:spPr/>
      <dgm:t>
        <a:bodyPr/>
        <a:lstStyle/>
        <a:p>
          <a:pPr algn="l"/>
          <a:r>
            <a:rPr lang="zh-CN" altLang="en-US" sz="1600" b="1" dirty="0" smtClean="0">
              <a:latin typeface="+mn-ea"/>
              <a:ea typeface="+mn-ea"/>
            </a:rPr>
            <a:t>自贸区铜溢价</a:t>
          </a:r>
          <a:r>
            <a:rPr lang="zh-CN" sz="1600" b="1" dirty="0" smtClean="0">
              <a:latin typeface="+mn-ea"/>
              <a:ea typeface="+mn-ea"/>
            </a:rPr>
            <a:t>掉期</a:t>
          </a:r>
          <a:endParaRPr lang="en-US" altLang="zh-CN" sz="1600" b="1" dirty="0" smtClean="0">
            <a:latin typeface="+mn-ea"/>
            <a:ea typeface="+mn-ea"/>
          </a:endParaRPr>
        </a:p>
        <a:p>
          <a:pPr algn="l"/>
          <a:r>
            <a:rPr lang="en-US" altLang="zh-CN" sz="1600" b="1" dirty="0" smtClean="0">
              <a:solidFill>
                <a:srgbClr val="800000"/>
              </a:solidFill>
              <a:latin typeface="+mn-ea"/>
              <a:ea typeface="+mn-ea"/>
            </a:rPr>
            <a:t>2015.02 </a:t>
          </a:r>
          <a:r>
            <a:rPr lang="zh-CN" altLang="en-US" sz="1600" b="1" dirty="0" smtClean="0">
              <a:solidFill>
                <a:srgbClr val="800000"/>
              </a:solidFill>
              <a:latin typeface="+mn-ea"/>
              <a:ea typeface="+mn-ea"/>
            </a:rPr>
            <a:t>上线</a:t>
          </a:r>
          <a:endParaRPr lang="zh-CN" altLang="en-US" sz="1600" b="1" dirty="0">
            <a:solidFill>
              <a:srgbClr val="800000"/>
            </a:solidFill>
            <a:latin typeface="+mn-ea"/>
            <a:ea typeface="+mn-ea"/>
          </a:endParaRPr>
        </a:p>
      </dgm:t>
    </dgm:pt>
    <dgm:pt modelId="{C27F3A8C-48EE-454A-8981-5686C82FC973}" type="parTrans" cxnId="{54DEC897-271D-48EF-9085-C339A1664C93}">
      <dgm:prSet/>
      <dgm:spPr/>
      <dgm:t>
        <a:bodyPr/>
        <a:lstStyle/>
        <a:p>
          <a:endParaRPr lang="zh-CN" altLang="en-US" sz="1600"/>
        </a:p>
      </dgm:t>
    </dgm:pt>
    <dgm:pt modelId="{A2F35EBA-EDD5-4A5F-BFE9-0D10D85911EE}" type="sibTrans" cxnId="{54DEC897-271D-48EF-9085-C339A1664C93}">
      <dgm:prSet/>
      <dgm:spPr/>
      <dgm:t>
        <a:bodyPr/>
        <a:lstStyle/>
        <a:p>
          <a:endParaRPr lang="zh-CN" altLang="en-US" sz="1600"/>
        </a:p>
      </dgm:t>
    </dgm:pt>
    <dgm:pt modelId="{0068AF29-6A45-4DE0-9BBA-BDCC4A6F881A}">
      <dgm:prSet phldrT="[文本]" custT="1"/>
      <dgm:spPr/>
      <dgm:t>
        <a:bodyPr/>
        <a:lstStyle/>
        <a:p>
          <a:r>
            <a:rPr lang="zh-CN" altLang="en-US" sz="1600" dirty="0" smtClean="0">
              <a:latin typeface="+mn-ea"/>
              <a:ea typeface="+mn-ea"/>
            </a:rPr>
            <a:t>以洋山铜溢价指数为标的、以跨境人民币进行计价和结算的铜溢价价格指数衍生品</a:t>
          </a:r>
          <a:endParaRPr lang="zh-CN" altLang="en-US" sz="1600" dirty="0">
            <a:latin typeface="+mn-ea"/>
            <a:ea typeface="+mn-ea"/>
          </a:endParaRPr>
        </a:p>
      </dgm:t>
    </dgm:pt>
    <dgm:pt modelId="{F1CB55E4-8834-45D3-9B14-206F3E004008}" type="parTrans" cxnId="{2D5C1FC4-4719-45A2-8AB4-C9F3058835D3}">
      <dgm:prSet/>
      <dgm:spPr/>
      <dgm:t>
        <a:bodyPr/>
        <a:lstStyle/>
        <a:p>
          <a:endParaRPr lang="zh-CN" altLang="en-US" sz="1600"/>
        </a:p>
      </dgm:t>
    </dgm:pt>
    <dgm:pt modelId="{3C3F8E22-3F0A-4949-A822-0DE680AB069F}" type="sibTrans" cxnId="{2D5C1FC4-4719-45A2-8AB4-C9F3058835D3}">
      <dgm:prSet/>
      <dgm:spPr/>
      <dgm:t>
        <a:bodyPr/>
        <a:lstStyle/>
        <a:p>
          <a:endParaRPr lang="zh-CN" altLang="en-US" sz="1600"/>
        </a:p>
      </dgm:t>
    </dgm:pt>
    <dgm:pt modelId="{7874F39C-07FD-4C9C-BC6A-32AAEAF2CFC4}">
      <dgm:prSet custT="1"/>
      <dgm:spPr/>
      <dgm:t>
        <a:bodyPr/>
        <a:lstStyle/>
        <a:p>
          <a:pPr algn="l"/>
          <a:r>
            <a:rPr lang="zh-CN" altLang="en-US" sz="1600" b="1" dirty="0" smtClean="0">
              <a:latin typeface="+mn-ea"/>
              <a:ea typeface="+mn-ea"/>
            </a:rPr>
            <a:t>人民币苯乙烯</a:t>
          </a:r>
          <a:r>
            <a:rPr lang="zh-CN" sz="1600" b="1" dirty="0" smtClean="0">
              <a:latin typeface="+mn-ea"/>
              <a:ea typeface="+mn-ea"/>
            </a:rPr>
            <a:t>掉期</a:t>
          </a:r>
          <a:endParaRPr lang="en-US" altLang="zh-CN" sz="1600" b="1" dirty="0" smtClean="0">
            <a:latin typeface="+mn-ea"/>
            <a:ea typeface="+mn-ea"/>
          </a:endParaRPr>
        </a:p>
        <a:p>
          <a:pPr algn="l"/>
          <a:r>
            <a:rPr lang="en-US" altLang="zh-CN" sz="1600" b="1" dirty="0" smtClean="0">
              <a:solidFill>
                <a:srgbClr val="800000"/>
              </a:solidFill>
              <a:latin typeface="+mn-ea"/>
              <a:ea typeface="+mn-ea"/>
            </a:rPr>
            <a:t>2015.07 </a:t>
          </a:r>
          <a:r>
            <a:rPr lang="zh-CN" altLang="en-US" sz="1600" b="1" dirty="0" smtClean="0">
              <a:solidFill>
                <a:srgbClr val="800000"/>
              </a:solidFill>
              <a:latin typeface="+mn-ea"/>
              <a:ea typeface="+mn-ea"/>
            </a:rPr>
            <a:t>上线</a:t>
          </a:r>
          <a:endParaRPr lang="zh-CN" altLang="en-US" sz="1600" b="1" dirty="0">
            <a:solidFill>
              <a:srgbClr val="800000"/>
            </a:solidFill>
            <a:latin typeface="+mn-ea"/>
            <a:ea typeface="+mn-ea"/>
          </a:endParaRPr>
        </a:p>
      </dgm:t>
    </dgm:pt>
    <dgm:pt modelId="{28A0F3E4-A306-4617-92EA-EFB5D02E3E84}" type="parTrans" cxnId="{E445FBD4-B63F-4DCB-903E-1330152F64E0}">
      <dgm:prSet/>
      <dgm:spPr/>
      <dgm:t>
        <a:bodyPr/>
        <a:lstStyle/>
        <a:p>
          <a:endParaRPr lang="zh-CN" altLang="en-US" sz="1600"/>
        </a:p>
      </dgm:t>
    </dgm:pt>
    <dgm:pt modelId="{23671C98-7365-48D6-83BA-F4349C568FE0}" type="sibTrans" cxnId="{E445FBD4-B63F-4DCB-903E-1330152F64E0}">
      <dgm:prSet/>
      <dgm:spPr/>
      <dgm:t>
        <a:bodyPr/>
        <a:lstStyle/>
        <a:p>
          <a:endParaRPr lang="zh-CN" altLang="en-US" sz="1600"/>
        </a:p>
      </dgm:t>
    </dgm:pt>
    <dgm:pt modelId="{BCEEE0E8-01F9-4D38-9C17-F318D71A4D22}">
      <dgm:prSet custT="1"/>
      <dgm:spPr/>
      <dgm:t>
        <a:bodyPr/>
        <a:lstStyle/>
        <a:p>
          <a:pPr algn="l"/>
          <a:r>
            <a:rPr lang="zh-CN" altLang="en-US" sz="1600" b="1" dirty="0" smtClean="0">
              <a:latin typeface="+mn-ea"/>
              <a:ea typeface="+mn-ea"/>
            </a:rPr>
            <a:t>自贸区乙二醇进口掉期</a:t>
          </a:r>
          <a:endParaRPr lang="en-US" altLang="zh-CN" sz="1600" b="1" dirty="0" smtClean="0">
            <a:latin typeface="+mn-ea"/>
            <a:ea typeface="+mn-ea"/>
          </a:endParaRPr>
        </a:p>
        <a:p>
          <a:pPr algn="l"/>
          <a:r>
            <a:rPr lang="en-US" altLang="zh-CN" sz="1600" b="1" dirty="0" smtClean="0">
              <a:solidFill>
                <a:srgbClr val="800000"/>
              </a:solidFill>
              <a:latin typeface="+mn-ea"/>
              <a:ea typeface="+mn-ea"/>
            </a:rPr>
            <a:t>2015.07 </a:t>
          </a:r>
          <a:r>
            <a:rPr lang="zh-CN" altLang="en-US" sz="1600" b="1" dirty="0" smtClean="0">
              <a:solidFill>
                <a:srgbClr val="800000"/>
              </a:solidFill>
              <a:latin typeface="+mn-ea"/>
              <a:ea typeface="+mn-ea"/>
            </a:rPr>
            <a:t>上线</a:t>
          </a:r>
          <a:endParaRPr lang="zh-CN" altLang="en-US" sz="1600" b="1" dirty="0">
            <a:solidFill>
              <a:srgbClr val="800000"/>
            </a:solidFill>
            <a:latin typeface="+mn-ea"/>
            <a:ea typeface="+mn-ea"/>
          </a:endParaRPr>
        </a:p>
      </dgm:t>
    </dgm:pt>
    <dgm:pt modelId="{2C9720A1-5A56-4906-AD87-901DEA2CE51D}" type="parTrans" cxnId="{270D8641-9E5D-4F99-9F1F-FDBEACF79CF6}">
      <dgm:prSet/>
      <dgm:spPr/>
      <dgm:t>
        <a:bodyPr/>
        <a:lstStyle/>
        <a:p>
          <a:endParaRPr lang="zh-CN" altLang="en-US" sz="1600"/>
        </a:p>
      </dgm:t>
    </dgm:pt>
    <dgm:pt modelId="{B2E0E0D3-1632-4F6E-93E0-215B4CC766A4}" type="sibTrans" cxnId="{270D8641-9E5D-4F99-9F1F-FDBEACF79CF6}">
      <dgm:prSet/>
      <dgm:spPr/>
      <dgm:t>
        <a:bodyPr/>
        <a:lstStyle/>
        <a:p>
          <a:endParaRPr lang="zh-CN" altLang="en-US" sz="1600"/>
        </a:p>
      </dgm:t>
    </dgm:pt>
    <dgm:pt modelId="{752622F9-DEBC-4D2F-B4D1-352A7C429057}">
      <dgm:prSet custT="1"/>
      <dgm:spPr/>
      <dgm:t>
        <a:bodyPr/>
        <a:lstStyle/>
        <a:p>
          <a:r>
            <a:rPr lang="zh-CN" altLang="en-US" sz="1600" dirty="0" smtClean="0">
              <a:solidFill>
                <a:schemeClr val="bg1"/>
              </a:solidFill>
            </a:rPr>
            <a:t>以</a:t>
          </a:r>
          <a:r>
            <a:rPr lang="zh-CN" altLang="en-US" sz="1600" dirty="0" smtClean="0">
              <a:solidFill>
                <a:schemeClr val="bg1"/>
              </a:solidFill>
              <a:effectLst/>
              <a:latin typeface="+mn-ea"/>
              <a:ea typeface="+mn-ea"/>
              <a:cs typeface="+mn-cs"/>
            </a:rPr>
            <a:t>苯乙烯“华东”月度价格为标的、以人民币进行计价和结算的化工品价格指数衍生品</a:t>
          </a:r>
          <a:endParaRPr lang="zh-CN" altLang="en-US" sz="1600" dirty="0">
            <a:solidFill>
              <a:schemeClr val="bg1"/>
            </a:solidFill>
          </a:endParaRPr>
        </a:p>
      </dgm:t>
    </dgm:pt>
    <dgm:pt modelId="{EB9ABE3D-094E-478F-AA08-F72B2D859D60}" type="parTrans" cxnId="{C399C416-2E8A-48C9-8D24-5001276608A8}">
      <dgm:prSet/>
      <dgm:spPr/>
      <dgm:t>
        <a:bodyPr/>
        <a:lstStyle/>
        <a:p>
          <a:endParaRPr lang="zh-CN" altLang="en-US" sz="1600"/>
        </a:p>
      </dgm:t>
    </dgm:pt>
    <dgm:pt modelId="{B3564E79-8780-43F1-BB88-2BABCA0236B2}" type="sibTrans" cxnId="{C399C416-2E8A-48C9-8D24-5001276608A8}">
      <dgm:prSet/>
      <dgm:spPr/>
      <dgm:t>
        <a:bodyPr/>
        <a:lstStyle/>
        <a:p>
          <a:endParaRPr lang="zh-CN" altLang="en-US" sz="1600"/>
        </a:p>
      </dgm:t>
    </dgm:pt>
    <dgm:pt modelId="{FDAD0848-2840-46A9-8C9F-CF51F88436B6}">
      <dgm:prSet custT="1"/>
      <dgm:spPr/>
      <dgm:t>
        <a:bodyPr/>
        <a:lstStyle/>
        <a:p>
          <a:r>
            <a:rPr lang="zh-CN" altLang="en-US" sz="1600" dirty="0" smtClean="0">
              <a:solidFill>
                <a:schemeClr val="bg1"/>
              </a:solidFill>
            </a:rPr>
            <a:t>以</a:t>
          </a:r>
          <a:r>
            <a:rPr lang="zh-CN" altLang="en-US" sz="1600" dirty="0" smtClean="0">
              <a:solidFill>
                <a:schemeClr val="bg1"/>
              </a:solidFill>
              <a:effectLst/>
              <a:latin typeface="+mn-ea"/>
              <a:ea typeface="+mn-ea"/>
              <a:cs typeface="+mn-cs"/>
            </a:rPr>
            <a:t>乙二醇“</a:t>
          </a:r>
          <a:r>
            <a:rPr lang="en-US" altLang="zh-CN" sz="1600" dirty="0" smtClean="0">
              <a:solidFill>
                <a:schemeClr val="bg1"/>
              </a:solidFill>
              <a:effectLst/>
              <a:latin typeface="+mn-ea"/>
              <a:ea typeface="+mn-ea"/>
              <a:cs typeface="+mn-cs"/>
            </a:rPr>
            <a:t>CFR</a:t>
          </a:r>
          <a:r>
            <a:rPr lang="zh-CN" altLang="en-US" sz="1600" dirty="0" smtClean="0">
              <a:solidFill>
                <a:schemeClr val="bg1"/>
              </a:solidFill>
              <a:effectLst/>
              <a:latin typeface="+mn-ea"/>
              <a:ea typeface="+mn-ea"/>
              <a:cs typeface="+mn-cs"/>
            </a:rPr>
            <a:t>中国主港”月度价格为标的、以人民币进行计价和结算的化工品价格指数衍生品</a:t>
          </a:r>
          <a:endParaRPr lang="zh-CN" altLang="en-US" sz="1600" dirty="0">
            <a:solidFill>
              <a:schemeClr val="bg1"/>
            </a:solidFill>
          </a:endParaRPr>
        </a:p>
      </dgm:t>
    </dgm:pt>
    <dgm:pt modelId="{18B3C182-7AC2-4FA5-8725-295997CE8CA3}" type="parTrans" cxnId="{93524455-0AC0-4B01-839E-318049362430}">
      <dgm:prSet/>
      <dgm:spPr/>
      <dgm:t>
        <a:bodyPr/>
        <a:lstStyle/>
        <a:p>
          <a:endParaRPr lang="zh-CN" altLang="en-US" sz="1600"/>
        </a:p>
      </dgm:t>
    </dgm:pt>
    <dgm:pt modelId="{0B3BF416-C6EB-4151-A1E5-04F4EF8227FC}" type="sibTrans" cxnId="{93524455-0AC0-4B01-839E-318049362430}">
      <dgm:prSet/>
      <dgm:spPr/>
      <dgm:t>
        <a:bodyPr/>
        <a:lstStyle/>
        <a:p>
          <a:endParaRPr lang="zh-CN" altLang="en-US" sz="1600"/>
        </a:p>
      </dgm:t>
    </dgm:pt>
    <dgm:pt modelId="{62542385-4B86-4D81-A907-1E57DFEC96D1}" type="pres">
      <dgm:prSet presAssocID="{581F16F2-5FDB-40C3-BA3F-ACC6A6DC54C3}" presName="Name0" presStyleCnt="0">
        <dgm:presLayoutVars>
          <dgm:dir/>
          <dgm:animLvl val="lvl"/>
          <dgm:resizeHandles val="exact"/>
        </dgm:presLayoutVars>
      </dgm:prSet>
      <dgm:spPr/>
      <dgm:t>
        <a:bodyPr/>
        <a:lstStyle/>
        <a:p>
          <a:endParaRPr lang="zh-CN" altLang="en-US"/>
        </a:p>
      </dgm:t>
    </dgm:pt>
    <dgm:pt modelId="{C25ADD51-536D-46A0-9BF6-E815C89C1133}" type="pres">
      <dgm:prSet presAssocID="{F645C052-D0AF-41C6-9B40-5137FED59FDF}" presName="linNode" presStyleCnt="0"/>
      <dgm:spPr/>
      <dgm:t>
        <a:bodyPr/>
        <a:lstStyle/>
        <a:p>
          <a:endParaRPr lang="zh-CN" altLang="en-US"/>
        </a:p>
      </dgm:t>
    </dgm:pt>
    <dgm:pt modelId="{EB6A308C-63E6-4E2A-9B71-07AB84C725D3}" type="pres">
      <dgm:prSet presAssocID="{F645C052-D0AF-41C6-9B40-5137FED59FDF}" presName="parTx" presStyleLbl="revTx" presStyleIdx="0" presStyleCnt="6" custScaleX="186882" custScaleY="83984">
        <dgm:presLayoutVars>
          <dgm:chMax val="1"/>
          <dgm:bulletEnabled val="1"/>
        </dgm:presLayoutVars>
      </dgm:prSet>
      <dgm:spPr/>
      <dgm:t>
        <a:bodyPr/>
        <a:lstStyle/>
        <a:p>
          <a:endParaRPr lang="zh-CN" altLang="en-US"/>
        </a:p>
      </dgm:t>
    </dgm:pt>
    <dgm:pt modelId="{E49999EE-38AF-4D6D-BD6E-97E1C3402BBF}" type="pres">
      <dgm:prSet presAssocID="{F645C052-D0AF-41C6-9B40-5137FED59FDF}" presName="bracket" presStyleLbl="parChTrans1D1" presStyleIdx="0" presStyleCnt="6" custScaleX="130486" custScaleY="100296"/>
      <dgm:spPr/>
      <dgm:t>
        <a:bodyPr/>
        <a:lstStyle/>
        <a:p>
          <a:endParaRPr lang="zh-CN" altLang="en-US"/>
        </a:p>
      </dgm:t>
    </dgm:pt>
    <dgm:pt modelId="{62C189A7-4210-4BCA-B792-6D1A23CC1C4D}" type="pres">
      <dgm:prSet presAssocID="{F645C052-D0AF-41C6-9B40-5137FED59FDF}" presName="spH" presStyleCnt="0"/>
      <dgm:spPr/>
      <dgm:t>
        <a:bodyPr/>
        <a:lstStyle/>
        <a:p>
          <a:endParaRPr lang="zh-CN" altLang="en-US"/>
        </a:p>
      </dgm:t>
    </dgm:pt>
    <dgm:pt modelId="{750EB385-2241-40FC-AF7A-B6D95AD87A06}" type="pres">
      <dgm:prSet presAssocID="{F645C052-D0AF-41C6-9B40-5137FED59FDF}" presName="desTx" presStyleLbl="node1" presStyleIdx="0" presStyleCnt="6" custScaleX="172400" custScaleY="100465">
        <dgm:presLayoutVars>
          <dgm:bulletEnabled val="1"/>
        </dgm:presLayoutVars>
      </dgm:prSet>
      <dgm:spPr/>
      <dgm:t>
        <a:bodyPr/>
        <a:lstStyle/>
        <a:p>
          <a:endParaRPr lang="zh-CN" altLang="en-US"/>
        </a:p>
      </dgm:t>
    </dgm:pt>
    <dgm:pt modelId="{17637837-ECEA-4EBB-B269-A6055CA6E535}" type="pres">
      <dgm:prSet presAssocID="{0131AB4B-7F7F-41B4-853A-375B501F32DB}" presName="spV" presStyleCnt="0"/>
      <dgm:spPr/>
      <dgm:t>
        <a:bodyPr/>
        <a:lstStyle/>
        <a:p>
          <a:endParaRPr lang="zh-CN" altLang="en-US"/>
        </a:p>
      </dgm:t>
    </dgm:pt>
    <dgm:pt modelId="{87A6D1DF-5472-4315-BF5E-9987C4B32F42}" type="pres">
      <dgm:prSet presAssocID="{538966F8-4820-47C9-9292-2B8EEBAD7505}" presName="linNode" presStyleCnt="0"/>
      <dgm:spPr/>
      <dgm:t>
        <a:bodyPr/>
        <a:lstStyle/>
        <a:p>
          <a:endParaRPr lang="zh-CN" altLang="en-US"/>
        </a:p>
      </dgm:t>
    </dgm:pt>
    <dgm:pt modelId="{E6B1CEE7-5BDA-4608-92FC-38CC26852E27}" type="pres">
      <dgm:prSet presAssocID="{538966F8-4820-47C9-9292-2B8EEBAD7505}" presName="parTx" presStyleLbl="revTx" presStyleIdx="1" presStyleCnt="6" custScaleX="128493">
        <dgm:presLayoutVars>
          <dgm:chMax val="1"/>
          <dgm:bulletEnabled val="1"/>
        </dgm:presLayoutVars>
      </dgm:prSet>
      <dgm:spPr/>
      <dgm:t>
        <a:bodyPr/>
        <a:lstStyle/>
        <a:p>
          <a:endParaRPr lang="zh-CN" altLang="en-US"/>
        </a:p>
      </dgm:t>
    </dgm:pt>
    <dgm:pt modelId="{877E2B16-CFEE-4E1B-865C-8C24698C45DB}" type="pres">
      <dgm:prSet presAssocID="{538966F8-4820-47C9-9292-2B8EEBAD7505}" presName="bracket" presStyleLbl="parChTrans1D1" presStyleIdx="1" presStyleCnt="6" custScaleX="90940" custScaleY="102162" custLinFactNeighborX="29432"/>
      <dgm:spPr/>
      <dgm:t>
        <a:bodyPr/>
        <a:lstStyle/>
        <a:p>
          <a:endParaRPr lang="zh-CN" altLang="en-US"/>
        </a:p>
      </dgm:t>
    </dgm:pt>
    <dgm:pt modelId="{E25A682A-003F-4552-832E-53F27B524805}" type="pres">
      <dgm:prSet presAssocID="{538966F8-4820-47C9-9292-2B8EEBAD7505}" presName="spH" presStyleCnt="0"/>
      <dgm:spPr/>
      <dgm:t>
        <a:bodyPr/>
        <a:lstStyle/>
        <a:p>
          <a:endParaRPr lang="zh-CN" altLang="en-US"/>
        </a:p>
      </dgm:t>
    </dgm:pt>
    <dgm:pt modelId="{182A0513-4704-449B-B8E1-73268978001A}" type="pres">
      <dgm:prSet presAssocID="{538966F8-4820-47C9-9292-2B8EEBAD7505}" presName="desTx" presStyleLbl="node1" presStyleIdx="1" presStyleCnt="6" custScaleX="119998" custScaleY="103368" custLinFactNeighborX="-1186" custLinFactNeighborY="-104">
        <dgm:presLayoutVars>
          <dgm:bulletEnabled val="1"/>
        </dgm:presLayoutVars>
      </dgm:prSet>
      <dgm:spPr/>
      <dgm:t>
        <a:bodyPr/>
        <a:lstStyle/>
        <a:p>
          <a:endParaRPr lang="zh-CN" altLang="en-US"/>
        </a:p>
      </dgm:t>
    </dgm:pt>
    <dgm:pt modelId="{CFFC982B-BDA2-42F7-A3FB-FDF9523099C6}" type="pres">
      <dgm:prSet presAssocID="{D3A7E2E3-48D4-48C1-867B-C080D913EC8A}" presName="spV" presStyleCnt="0"/>
      <dgm:spPr/>
      <dgm:t>
        <a:bodyPr/>
        <a:lstStyle/>
        <a:p>
          <a:endParaRPr lang="zh-CN" altLang="en-US"/>
        </a:p>
      </dgm:t>
    </dgm:pt>
    <dgm:pt modelId="{D5458160-C8C1-4CBA-B4AF-91B8661C563F}" type="pres">
      <dgm:prSet presAssocID="{F8BFC1E1-5506-4C8D-9001-CE70F7D86B0C}" presName="linNode" presStyleCnt="0"/>
      <dgm:spPr/>
      <dgm:t>
        <a:bodyPr/>
        <a:lstStyle/>
        <a:p>
          <a:endParaRPr lang="zh-CN" altLang="en-US"/>
        </a:p>
      </dgm:t>
    </dgm:pt>
    <dgm:pt modelId="{F640DA57-C25E-4F4D-ACE1-5D21E3E3A71F}" type="pres">
      <dgm:prSet presAssocID="{F8BFC1E1-5506-4C8D-9001-CE70F7D86B0C}" presName="parTx" presStyleLbl="revTx" presStyleIdx="2" presStyleCnt="6">
        <dgm:presLayoutVars>
          <dgm:chMax val="1"/>
          <dgm:bulletEnabled val="1"/>
        </dgm:presLayoutVars>
      </dgm:prSet>
      <dgm:spPr/>
      <dgm:t>
        <a:bodyPr/>
        <a:lstStyle/>
        <a:p>
          <a:endParaRPr lang="zh-CN" altLang="en-US"/>
        </a:p>
      </dgm:t>
    </dgm:pt>
    <dgm:pt modelId="{B863FDBB-ABBF-47B6-AAA5-D6ADB804BFA9}" type="pres">
      <dgm:prSet presAssocID="{F8BFC1E1-5506-4C8D-9001-CE70F7D86B0C}" presName="bracket" presStyleLbl="parChTrans1D1" presStyleIdx="2" presStyleCnt="6" custScaleX="75310" custLinFactX="3974" custLinFactNeighborX="100000"/>
      <dgm:spPr/>
      <dgm:t>
        <a:bodyPr/>
        <a:lstStyle/>
        <a:p>
          <a:endParaRPr lang="zh-CN" altLang="en-US"/>
        </a:p>
      </dgm:t>
    </dgm:pt>
    <dgm:pt modelId="{ECBCAF35-1AAB-4424-988A-8F2BC97F4669}" type="pres">
      <dgm:prSet presAssocID="{F8BFC1E1-5506-4C8D-9001-CE70F7D86B0C}" presName="spH" presStyleCnt="0"/>
      <dgm:spPr/>
      <dgm:t>
        <a:bodyPr/>
        <a:lstStyle/>
        <a:p>
          <a:endParaRPr lang="zh-CN" altLang="en-US"/>
        </a:p>
      </dgm:t>
    </dgm:pt>
    <dgm:pt modelId="{C1D08291-6693-47F7-8949-8A8EB104B299}" type="pres">
      <dgm:prSet presAssocID="{F8BFC1E1-5506-4C8D-9001-CE70F7D86B0C}" presName="desTx" presStyleLbl="node1" presStyleIdx="2" presStyleCnt="6" custScaleX="99490" custLinFactNeighborX="99033">
        <dgm:presLayoutVars>
          <dgm:bulletEnabled val="1"/>
        </dgm:presLayoutVars>
      </dgm:prSet>
      <dgm:spPr/>
      <dgm:t>
        <a:bodyPr/>
        <a:lstStyle/>
        <a:p>
          <a:endParaRPr lang="zh-CN" altLang="en-US"/>
        </a:p>
      </dgm:t>
    </dgm:pt>
    <dgm:pt modelId="{F69BF017-BE99-48ED-9A6F-E84E44CD2C75}" type="pres">
      <dgm:prSet presAssocID="{BA510D54-EF7C-4043-88FB-3D1DD346EA6C}" presName="spV" presStyleCnt="0"/>
      <dgm:spPr/>
    </dgm:pt>
    <dgm:pt modelId="{CE2D7BFC-87CF-4458-84C1-8531B02BBDA7}" type="pres">
      <dgm:prSet presAssocID="{BE5DF72E-0DA6-4932-803D-7E6AC745376D}" presName="linNode" presStyleCnt="0"/>
      <dgm:spPr/>
    </dgm:pt>
    <dgm:pt modelId="{1A8BBA65-5186-4D85-AA41-7BE45664B184}" type="pres">
      <dgm:prSet presAssocID="{BE5DF72E-0DA6-4932-803D-7E6AC745376D}" presName="parTx" presStyleLbl="revTx" presStyleIdx="3" presStyleCnt="6">
        <dgm:presLayoutVars>
          <dgm:chMax val="1"/>
          <dgm:bulletEnabled val="1"/>
        </dgm:presLayoutVars>
      </dgm:prSet>
      <dgm:spPr/>
      <dgm:t>
        <a:bodyPr/>
        <a:lstStyle/>
        <a:p>
          <a:endParaRPr lang="zh-CN" altLang="en-US"/>
        </a:p>
      </dgm:t>
    </dgm:pt>
    <dgm:pt modelId="{AB3CD6A7-29B2-4C15-993E-E325DE534F06}" type="pres">
      <dgm:prSet presAssocID="{BE5DF72E-0DA6-4932-803D-7E6AC745376D}" presName="bracket" presStyleLbl="parChTrans1D1" presStyleIdx="3" presStyleCnt="6" custScaleX="75310" custLinFactX="3974" custLinFactNeighborX="100000"/>
      <dgm:spPr/>
    </dgm:pt>
    <dgm:pt modelId="{29689145-7FE3-4A47-AD89-9B4A135CA82A}" type="pres">
      <dgm:prSet presAssocID="{BE5DF72E-0DA6-4932-803D-7E6AC745376D}" presName="spH" presStyleCnt="0"/>
      <dgm:spPr/>
    </dgm:pt>
    <dgm:pt modelId="{46B19609-93D6-4EE4-8D12-9AA407F3E3BE}" type="pres">
      <dgm:prSet presAssocID="{BE5DF72E-0DA6-4932-803D-7E6AC745376D}" presName="desTx" presStyleLbl="node1" presStyleIdx="3" presStyleCnt="6" custScaleX="99588" custLinFactNeighborX="95701">
        <dgm:presLayoutVars>
          <dgm:bulletEnabled val="1"/>
        </dgm:presLayoutVars>
      </dgm:prSet>
      <dgm:spPr/>
      <dgm:t>
        <a:bodyPr/>
        <a:lstStyle/>
        <a:p>
          <a:endParaRPr lang="zh-CN" altLang="en-US"/>
        </a:p>
      </dgm:t>
    </dgm:pt>
    <dgm:pt modelId="{8DC87880-0B26-45B3-A39D-9359874286EA}" type="pres">
      <dgm:prSet presAssocID="{A2F35EBA-EDD5-4A5F-BFE9-0D10D85911EE}" presName="spV" presStyleCnt="0"/>
      <dgm:spPr/>
    </dgm:pt>
    <dgm:pt modelId="{783BC8C5-B010-4448-A3D0-B2CBCB154D07}" type="pres">
      <dgm:prSet presAssocID="{7874F39C-07FD-4C9C-BC6A-32AAEAF2CFC4}" presName="linNode" presStyleCnt="0"/>
      <dgm:spPr/>
    </dgm:pt>
    <dgm:pt modelId="{7DA8CA1F-FAE0-4CAD-87FC-64E1A92080EA}" type="pres">
      <dgm:prSet presAssocID="{7874F39C-07FD-4C9C-BC6A-32AAEAF2CFC4}" presName="parTx" presStyleLbl="revTx" presStyleIdx="4" presStyleCnt="6">
        <dgm:presLayoutVars>
          <dgm:chMax val="1"/>
          <dgm:bulletEnabled val="1"/>
        </dgm:presLayoutVars>
      </dgm:prSet>
      <dgm:spPr/>
      <dgm:t>
        <a:bodyPr/>
        <a:lstStyle/>
        <a:p>
          <a:endParaRPr lang="zh-CN" altLang="en-US"/>
        </a:p>
      </dgm:t>
    </dgm:pt>
    <dgm:pt modelId="{855D67EA-4C3E-4945-AEAC-BE0975899AD9}" type="pres">
      <dgm:prSet presAssocID="{7874F39C-07FD-4C9C-BC6A-32AAEAF2CFC4}" presName="bracket" presStyleLbl="parChTrans1D1" presStyleIdx="4" presStyleCnt="6" custScaleX="75310" custLinFactX="3474" custLinFactNeighborX="100000"/>
      <dgm:spPr/>
    </dgm:pt>
    <dgm:pt modelId="{F0782853-3EE2-4A12-9C94-5D86B37B671C}" type="pres">
      <dgm:prSet presAssocID="{7874F39C-07FD-4C9C-BC6A-32AAEAF2CFC4}" presName="spH" presStyleCnt="0"/>
      <dgm:spPr/>
    </dgm:pt>
    <dgm:pt modelId="{CF896FAB-50BC-4366-874B-0978F1BA07AD}" type="pres">
      <dgm:prSet presAssocID="{7874F39C-07FD-4C9C-BC6A-32AAEAF2CFC4}" presName="desTx" presStyleLbl="node1" presStyleIdx="4" presStyleCnt="6" custLinFactNeighborX="81693">
        <dgm:presLayoutVars>
          <dgm:bulletEnabled val="1"/>
        </dgm:presLayoutVars>
      </dgm:prSet>
      <dgm:spPr/>
      <dgm:t>
        <a:bodyPr/>
        <a:lstStyle/>
        <a:p>
          <a:endParaRPr lang="zh-CN" altLang="en-US"/>
        </a:p>
      </dgm:t>
    </dgm:pt>
    <dgm:pt modelId="{34C3B491-D212-4F98-BA68-EA248971FD29}" type="pres">
      <dgm:prSet presAssocID="{23671C98-7365-48D6-83BA-F4349C568FE0}" presName="spV" presStyleCnt="0"/>
      <dgm:spPr/>
    </dgm:pt>
    <dgm:pt modelId="{66ACB042-97A3-4472-89B0-4AFA20644244}" type="pres">
      <dgm:prSet presAssocID="{BCEEE0E8-01F9-4D38-9C17-F318D71A4D22}" presName="linNode" presStyleCnt="0"/>
      <dgm:spPr/>
    </dgm:pt>
    <dgm:pt modelId="{6804B0F9-93F2-4DF0-BE68-4BD04D66250D}" type="pres">
      <dgm:prSet presAssocID="{BCEEE0E8-01F9-4D38-9C17-F318D71A4D22}" presName="parTx" presStyleLbl="revTx" presStyleIdx="5" presStyleCnt="6">
        <dgm:presLayoutVars>
          <dgm:chMax val="1"/>
          <dgm:bulletEnabled val="1"/>
        </dgm:presLayoutVars>
      </dgm:prSet>
      <dgm:spPr/>
      <dgm:t>
        <a:bodyPr/>
        <a:lstStyle/>
        <a:p>
          <a:endParaRPr lang="zh-CN" altLang="en-US"/>
        </a:p>
      </dgm:t>
    </dgm:pt>
    <dgm:pt modelId="{4CF720F6-0AD7-4112-90AA-529004C1C7F1}" type="pres">
      <dgm:prSet presAssocID="{BCEEE0E8-01F9-4D38-9C17-F318D71A4D22}" presName="bracket" presStyleLbl="parChTrans1D1" presStyleIdx="5" presStyleCnt="6" custScaleX="75310" custLinFactX="3474" custLinFactNeighborX="100000"/>
      <dgm:spPr/>
    </dgm:pt>
    <dgm:pt modelId="{BAC4413B-E08D-445E-81B7-3AF33443DF4D}" type="pres">
      <dgm:prSet presAssocID="{BCEEE0E8-01F9-4D38-9C17-F318D71A4D22}" presName="spH" presStyleCnt="0"/>
      <dgm:spPr/>
    </dgm:pt>
    <dgm:pt modelId="{62B52FFB-9949-4F8A-A939-3EEB4F80EE69}" type="pres">
      <dgm:prSet presAssocID="{BCEEE0E8-01F9-4D38-9C17-F318D71A4D22}" presName="desTx" presStyleLbl="node1" presStyleIdx="5" presStyleCnt="6" custLinFactNeighborX="83114">
        <dgm:presLayoutVars>
          <dgm:bulletEnabled val="1"/>
        </dgm:presLayoutVars>
      </dgm:prSet>
      <dgm:spPr/>
      <dgm:t>
        <a:bodyPr/>
        <a:lstStyle/>
        <a:p>
          <a:endParaRPr lang="zh-CN" altLang="en-US"/>
        </a:p>
      </dgm:t>
    </dgm:pt>
  </dgm:ptLst>
  <dgm:cxnLst>
    <dgm:cxn modelId="{9725ABB3-CF9D-4976-A4CC-2DFFDA257086}" type="presOf" srcId="{752622F9-DEBC-4D2F-B4D1-352A7C429057}" destId="{CF896FAB-50BC-4366-874B-0978F1BA07AD}" srcOrd="0" destOrd="0" presId="urn:diagrams.loki3.com/BracketList"/>
    <dgm:cxn modelId="{2A1D7410-1571-448C-AE1D-DFCC185D2018}" type="presOf" srcId="{EE9620DB-77FA-472A-8202-C5339466DE4D}" destId="{182A0513-4704-449B-B8E1-73268978001A}" srcOrd="0" destOrd="0" presId="urn:diagrams.loki3.com/BracketList"/>
    <dgm:cxn modelId="{EF7BD1DE-46E6-47F7-9B92-887E009326D8}" type="presOf" srcId="{E681A0DD-5E15-4DAD-99B7-FD40C591B231}" destId="{750EB385-2241-40FC-AF7A-B6D95AD87A06}" srcOrd="0" destOrd="0" presId="urn:diagrams.loki3.com/BracketList"/>
    <dgm:cxn modelId="{33E1D048-1981-4164-9CB4-394EAA60C746}" srcId="{F645C052-D0AF-41C6-9B40-5137FED59FDF}" destId="{E681A0DD-5E15-4DAD-99B7-FD40C591B231}" srcOrd="0" destOrd="0" parTransId="{02D7857B-A48B-4C7E-8094-5862F135F410}" sibTransId="{04C8355B-A2B1-4FDC-BA53-A05636379849}"/>
    <dgm:cxn modelId="{BC3A4FEA-1F4B-4D3C-B175-65252D22C5E4}" srcId="{581F16F2-5FDB-40C3-BA3F-ACC6A6DC54C3}" destId="{F8BFC1E1-5506-4C8D-9001-CE70F7D86B0C}" srcOrd="2" destOrd="0" parTransId="{6A603DE3-F53F-41A5-BA51-B71A6DA4FD91}" sibTransId="{BA510D54-EF7C-4043-88FB-3D1DD346EA6C}"/>
    <dgm:cxn modelId="{E445FBD4-B63F-4DCB-903E-1330152F64E0}" srcId="{581F16F2-5FDB-40C3-BA3F-ACC6A6DC54C3}" destId="{7874F39C-07FD-4C9C-BC6A-32AAEAF2CFC4}" srcOrd="4" destOrd="0" parTransId="{28A0F3E4-A306-4617-92EA-EFB5D02E3E84}" sibTransId="{23671C98-7365-48D6-83BA-F4349C568FE0}"/>
    <dgm:cxn modelId="{2D5C1FC4-4719-45A2-8AB4-C9F3058835D3}" srcId="{BE5DF72E-0DA6-4932-803D-7E6AC745376D}" destId="{0068AF29-6A45-4DE0-9BBA-BDCC4A6F881A}" srcOrd="0" destOrd="0" parTransId="{F1CB55E4-8834-45D3-9B14-206F3E004008}" sibTransId="{3C3F8E22-3F0A-4949-A822-0DE680AB069F}"/>
    <dgm:cxn modelId="{54DEC897-271D-48EF-9085-C339A1664C93}" srcId="{581F16F2-5FDB-40C3-BA3F-ACC6A6DC54C3}" destId="{BE5DF72E-0DA6-4932-803D-7E6AC745376D}" srcOrd="3" destOrd="0" parTransId="{C27F3A8C-48EE-454A-8981-5686C82FC973}" sibTransId="{A2F35EBA-EDD5-4A5F-BFE9-0D10D85911EE}"/>
    <dgm:cxn modelId="{7F56CA2C-02C6-4CBF-9410-8523CF67CB68}" srcId="{581F16F2-5FDB-40C3-BA3F-ACC6A6DC54C3}" destId="{538966F8-4820-47C9-9292-2B8EEBAD7505}" srcOrd="1" destOrd="0" parTransId="{A1A7E165-E342-46BD-B339-0336CF2DEA9D}" sibTransId="{D3A7E2E3-48D4-48C1-867B-C080D913EC8A}"/>
    <dgm:cxn modelId="{D7F47071-E9A5-49C2-BCE1-DE97E878F6FA}" srcId="{581F16F2-5FDB-40C3-BA3F-ACC6A6DC54C3}" destId="{F645C052-D0AF-41C6-9B40-5137FED59FDF}" srcOrd="0" destOrd="0" parTransId="{A6F6883E-E870-457E-B5F0-982CB3474AB6}" sibTransId="{0131AB4B-7F7F-41B4-853A-375B501F32DB}"/>
    <dgm:cxn modelId="{B239C7DB-FCF7-40A4-9E48-20F68DED1820}" type="presOf" srcId="{F645C052-D0AF-41C6-9B40-5137FED59FDF}" destId="{EB6A308C-63E6-4E2A-9B71-07AB84C725D3}" srcOrd="0" destOrd="0" presId="urn:diagrams.loki3.com/BracketList"/>
    <dgm:cxn modelId="{FDF81DC1-28F6-400C-B5A5-78132F30B663}" type="presOf" srcId="{038B285A-2941-439C-A03B-743A5ECF0423}" destId="{750EB385-2241-40FC-AF7A-B6D95AD87A06}" srcOrd="0" destOrd="1" presId="urn:diagrams.loki3.com/BracketList"/>
    <dgm:cxn modelId="{270D8641-9E5D-4F99-9F1F-FDBEACF79CF6}" srcId="{581F16F2-5FDB-40C3-BA3F-ACC6A6DC54C3}" destId="{BCEEE0E8-01F9-4D38-9C17-F318D71A4D22}" srcOrd="5" destOrd="0" parTransId="{2C9720A1-5A56-4906-AD87-901DEA2CE51D}" sibTransId="{B2E0E0D3-1632-4F6E-93E0-215B4CC766A4}"/>
    <dgm:cxn modelId="{40F458FF-500A-40FF-9F54-147E568AB6BF}" srcId="{F645C052-D0AF-41C6-9B40-5137FED59FDF}" destId="{038B285A-2941-439C-A03B-743A5ECF0423}" srcOrd="1" destOrd="0" parTransId="{D92439EA-0920-4136-BDC3-CAEE2F074076}" sibTransId="{37838A25-3C31-4258-9330-21D85634B2C8}"/>
    <dgm:cxn modelId="{1627D778-0425-4F83-9BBD-386A6CF43334}" type="presOf" srcId="{581F16F2-5FDB-40C3-BA3F-ACC6A6DC54C3}" destId="{62542385-4B86-4D81-A907-1E57DFEC96D1}" srcOrd="0" destOrd="0" presId="urn:diagrams.loki3.com/BracketList"/>
    <dgm:cxn modelId="{E6AA9206-0AE7-415A-B3C0-474AD0F3689E}" srcId="{F8BFC1E1-5506-4C8D-9001-CE70F7D86B0C}" destId="{15D3E6F6-A2ED-4A0A-8E3E-B0CB6F855F6E}" srcOrd="0" destOrd="0" parTransId="{3AC869F4-62F4-4DB2-A620-550098DC404D}" sibTransId="{79589630-048F-448C-9CC7-A2A0E73338DE}"/>
    <dgm:cxn modelId="{4433BF9D-4F29-4576-8834-23354F758E70}" srcId="{538966F8-4820-47C9-9292-2B8EEBAD7505}" destId="{EE9620DB-77FA-472A-8202-C5339466DE4D}" srcOrd="0" destOrd="0" parTransId="{935807D5-B5CC-4C9A-9513-2ADA1465439F}" sibTransId="{D53F356C-D8E6-42FA-9997-AEF245F6ED00}"/>
    <dgm:cxn modelId="{66784874-1D09-42D6-B1CE-1EB5E589B633}" type="presOf" srcId="{7874F39C-07FD-4C9C-BC6A-32AAEAF2CFC4}" destId="{7DA8CA1F-FAE0-4CAD-87FC-64E1A92080EA}" srcOrd="0" destOrd="0" presId="urn:diagrams.loki3.com/BracketList"/>
    <dgm:cxn modelId="{B7F23467-F47D-487F-9E2A-D30D63246D24}" type="presOf" srcId="{538966F8-4820-47C9-9292-2B8EEBAD7505}" destId="{E6B1CEE7-5BDA-4608-92FC-38CC26852E27}" srcOrd="0" destOrd="0" presId="urn:diagrams.loki3.com/BracketList"/>
    <dgm:cxn modelId="{C399C416-2E8A-48C9-8D24-5001276608A8}" srcId="{7874F39C-07FD-4C9C-BC6A-32AAEAF2CFC4}" destId="{752622F9-DEBC-4D2F-B4D1-352A7C429057}" srcOrd="0" destOrd="0" parTransId="{EB9ABE3D-094E-478F-AA08-F72B2D859D60}" sibTransId="{B3564E79-8780-43F1-BB88-2BABCA0236B2}"/>
    <dgm:cxn modelId="{0172899C-DAAA-4AE5-AC17-CA74F2DF6D04}" type="presOf" srcId="{FDAD0848-2840-46A9-8C9F-CF51F88436B6}" destId="{62B52FFB-9949-4F8A-A939-3EEB4F80EE69}" srcOrd="0" destOrd="0" presId="urn:diagrams.loki3.com/BracketList"/>
    <dgm:cxn modelId="{BA62302F-4963-4754-A5CA-DB9E87E03C0A}" type="presOf" srcId="{0068AF29-6A45-4DE0-9BBA-BDCC4A6F881A}" destId="{46B19609-93D6-4EE4-8D12-9AA407F3E3BE}" srcOrd="0" destOrd="0" presId="urn:diagrams.loki3.com/BracketList"/>
    <dgm:cxn modelId="{39003174-BB4B-4E25-BB39-07429DA05402}" type="presOf" srcId="{BE5DF72E-0DA6-4932-803D-7E6AC745376D}" destId="{1A8BBA65-5186-4D85-AA41-7BE45664B184}" srcOrd="0" destOrd="0" presId="urn:diagrams.loki3.com/BracketList"/>
    <dgm:cxn modelId="{0AA29767-6858-40CA-A15A-67493F64FF51}" type="presOf" srcId="{15D3E6F6-A2ED-4A0A-8E3E-B0CB6F855F6E}" destId="{C1D08291-6693-47F7-8949-8A8EB104B299}" srcOrd="0" destOrd="0" presId="urn:diagrams.loki3.com/BracketList"/>
    <dgm:cxn modelId="{93524455-0AC0-4B01-839E-318049362430}" srcId="{BCEEE0E8-01F9-4D38-9C17-F318D71A4D22}" destId="{FDAD0848-2840-46A9-8C9F-CF51F88436B6}" srcOrd="0" destOrd="0" parTransId="{18B3C182-7AC2-4FA5-8725-295997CE8CA3}" sibTransId="{0B3BF416-C6EB-4151-A1E5-04F4EF8227FC}"/>
    <dgm:cxn modelId="{DDE38559-310B-48DC-9440-2251D782A72F}" type="presOf" srcId="{BCEEE0E8-01F9-4D38-9C17-F318D71A4D22}" destId="{6804B0F9-93F2-4DF0-BE68-4BD04D66250D}" srcOrd="0" destOrd="0" presId="urn:diagrams.loki3.com/BracketList"/>
    <dgm:cxn modelId="{C9341114-AFEC-44D6-A4BE-B3B4916C3076}" type="presOf" srcId="{F8BFC1E1-5506-4C8D-9001-CE70F7D86B0C}" destId="{F640DA57-C25E-4F4D-ACE1-5D21E3E3A71F}" srcOrd="0" destOrd="0" presId="urn:diagrams.loki3.com/BracketList"/>
    <dgm:cxn modelId="{21DB5A50-7F91-4CD4-87A2-A5CE96675248}" type="presParOf" srcId="{62542385-4B86-4D81-A907-1E57DFEC96D1}" destId="{C25ADD51-536D-46A0-9BF6-E815C89C1133}" srcOrd="0" destOrd="0" presId="urn:diagrams.loki3.com/BracketList"/>
    <dgm:cxn modelId="{94F46B09-939F-4F79-A723-F93BC9F6390B}" type="presParOf" srcId="{C25ADD51-536D-46A0-9BF6-E815C89C1133}" destId="{EB6A308C-63E6-4E2A-9B71-07AB84C725D3}" srcOrd="0" destOrd="0" presId="urn:diagrams.loki3.com/BracketList"/>
    <dgm:cxn modelId="{E714F402-582A-43B0-9F9D-09C5D63F26CE}" type="presParOf" srcId="{C25ADD51-536D-46A0-9BF6-E815C89C1133}" destId="{E49999EE-38AF-4D6D-BD6E-97E1C3402BBF}" srcOrd="1" destOrd="0" presId="urn:diagrams.loki3.com/BracketList"/>
    <dgm:cxn modelId="{BADCCB01-402C-4505-A328-07ACDB440E7F}" type="presParOf" srcId="{C25ADD51-536D-46A0-9BF6-E815C89C1133}" destId="{62C189A7-4210-4BCA-B792-6D1A23CC1C4D}" srcOrd="2" destOrd="0" presId="urn:diagrams.loki3.com/BracketList"/>
    <dgm:cxn modelId="{0F0CCB90-684B-420D-AB55-767459F83A44}" type="presParOf" srcId="{C25ADD51-536D-46A0-9BF6-E815C89C1133}" destId="{750EB385-2241-40FC-AF7A-B6D95AD87A06}" srcOrd="3" destOrd="0" presId="urn:diagrams.loki3.com/BracketList"/>
    <dgm:cxn modelId="{1CFB4550-E534-4124-9F84-44A4968FE616}" type="presParOf" srcId="{62542385-4B86-4D81-A907-1E57DFEC96D1}" destId="{17637837-ECEA-4EBB-B269-A6055CA6E535}" srcOrd="1" destOrd="0" presId="urn:diagrams.loki3.com/BracketList"/>
    <dgm:cxn modelId="{E8611AB3-DB2C-42E5-9375-3027EEE0D8AF}" type="presParOf" srcId="{62542385-4B86-4D81-A907-1E57DFEC96D1}" destId="{87A6D1DF-5472-4315-BF5E-9987C4B32F42}" srcOrd="2" destOrd="0" presId="urn:diagrams.loki3.com/BracketList"/>
    <dgm:cxn modelId="{1A785961-06B5-4425-9224-FE37D4DAAE14}" type="presParOf" srcId="{87A6D1DF-5472-4315-BF5E-9987C4B32F42}" destId="{E6B1CEE7-5BDA-4608-92FC-38CC26852E27}" srcOrd="0" destOrd="0" presId="urn:diagrams.loki3.com/BracketList"/>
    <dgm:cxn modelId="{CD3C000B-2379-4753-AEE6-99C87A2AE3D8}" type="presParOf" srcId="{87A6D1DF-5472-4315-BF5E-9987C4B32F42}" destId="{877E2B16-CFEE-4E1B-865C-8C24698C45DB}" srcOrd="1" destOrd="0" presId="urn:diagrams.loki3.com/BracketList"/>
    <dgm:cxn modelId="{10E4CCCD-DAD6-478D-90F4-D973776F5DC8}" type="presParOf" srcId="{87A6D1DF-5472-4315-BF5E-9987C4B32F42}" destId="{E25A682A-003F-4552-832E-53F27B524805}" srcOrd="2" destOrd="0" presId="urn:diagrams.loki3.com/BracketList"/>
    <dgm:cxn modelId="{2D49B302-2188-48F3-8205-38D6B1F2AFB4}" type="presParOf" srcId="{87A6D1DF-5472-4315-BF5E-9987C4B32F42}" destId="{182A0513-4704-449B-B8E1-73268978001A}" srcOrd="3" destOrd="0" presId="urn:diagrams.loki3.com/BracketList"/>
    <dgm:cxn modelId="{A5AD97E9-D3CA-4350-9B61-CE7302D3F8CF}" type="presParOf" srcId="{62542385-4B86-4D81-A907-1E57DFEC96D1}" destId="{CFFC982B-BDA2-42F7-A3FB-FDF9523099C6}" srcOrd="3" destOrd="0" presId="urn:diagrams.loki3.com/BracketList"/>
    <dgm:cxn modelId="{DBF3A61D-0EA1-40E6-910A-9A83E3AD513D}" type="presParOf" srcId="{62542385-4B86-4D81-A907-1E57DFEC96D1}" destId="{D5458160-C8C1-4CBA-B4AF-91B8661C563F}" srcOrd="4" destOrd="0" presId="urn:diagrams.loki3.com/BracketList"/>
    <dgm:cxn modelId="{28371027-532B-4AF9-8102-3F3665158CBA}" type="presParOf" srcId="{D5458160-C8C1-4CBA-B4AF-91B8661C563F}" destId="{F640DA57-C25E-4F4D-ACE1-5D21E3E3A71F}" srcOrd="0" destOrd="0" presId="urn:diagrams.loki3.com/BracketList"/>
    <dgm:cxn modelId="{237059C9-51C0-45A5-9DD3-BC17DD749B98}" type="presParOf" srcId="{D5458160-C8C1-4CBA-B4AF-91B8661C563F}" destId="{B863FDBB-ABBF-47B6-AAA5-D6ADB804BFA9}" srcOrd="1" destOrd="0" presId="urn:diagrams.loki3.com/BracketList"/>
    <dgm:cxn modelId="{9FBC7B62-8227-45A8-AA9E-5CA2E37042E7}" type="presParOf" srcId="{D5458160-C8C1-4CBA-B4AF-91B8661C563F}" destId="{ECBCAF35-1AAB-4424-988A-8F2BC97F4669}" srcOrd="2" destOrd="0" presId="urn:diagrams.loki3.com/BracketList"/>
    <dgm:cxn modelId="{A55D0441-C183-4A9E-84A1-F932190D0AE7}" type="presParOf" srcId="{D5458160-C8C1-4CBA-B4AF-91B8661C563F}" destId="{C1D08291-6693-47F7-8949-8A8EB104B299}" srcOrd="3" destOrd="0" presId="urn:diagrams.loki3.com/BracketList"/>
    <dgm:cxn modelId="{31462A05-E777-464B-98BE-8C0B31C65E1B}" type="presParOf" srcId="{62542385-4B86-4D81-A907-1E57DFEC96D1}" destId="{F69BF017-BE99-48ED-9A6F-E84E44CD2C75}" srcOrd="5" destOrd="0" presId="urn:diagrams.loki3.com/BracketList"/>
    <dgm:cxn modelId="{DB23AF61-7569-4792-A5CC-D1DDE87E9106}" type="presParOf" srcId="{62542385-4B86-4D81-A907-1E57DFEC96D1}" destId="{CE2D7BFC-87CF-4458-84C1-8531B02BBDA7}" srcOrd="6" destOrd="0" presId="urn:diagrams.loki3.com/BracketList"/>
    <dgm:cxn modelId="{C2412431-336B-40BF-BCFC-7C444A524383}" type="presParOf" srcId="{CE2D7BFC-87CF-4458-84C1-8531B02BBDA7}" destId="{1A8BBA65-5186-4D85-AA41-7BE45664B184}" srcOrd="0" destOrd="0" presId="urn:diagrams.loki3.com/BracketList"/>
    <dgm:cxn modelId="{22BC962C-824F-432B-BCF5-A0DA6D2A8D3A}" type="presParOf" srcId="{CE2D7BFC-87CF-4458-84C1-8531B02BBDA7}" destId="{AB3CD6A7-29B2-4C15-993E-E325DE534F06}" srcOrd="1" destOrd="0" presId="urn:diagrams.loki3.com/BracketList"/>
    <dgm:cxn modelId="{BB5B7A48-CC7C-4021-A9FA-5401DD5A9CAD}" type="presParOf" srcId="{CE2D7BFC-87CF-4458-84C1-8531B02BBDA7}" destId="{29689145-7FE3-4A47-AD89-9B4A135CA82A}" srcOrd="2" destOrd="0" presId="urn:diagrams.loki3.com/BracketList"/>
    <dgm:cxn modelId="{234B7E5F-CB16-480F-82D4-87133CAEC4DC}" type="presParOf" srcId="{CE2D7BFC-87CF-4458-84C1-8531B02BBDA7}" destId="{46B19609-93D6-4EE4-8D12-9AA407F3E3BE}" srcOrd="3" destOrd="0" presId="urn:diagrams.loki3.com/BracketList"/>
    <dgm:cxn modelId="{C39FCBC4-5D23-4352-885E-30F68D6A4FE5}" type="presParOf" srcId="{62542385-4B86-4D81-A907-1E57DFEC96D1}" destId="{8DC87880-0B26-45B3-A39D-9359874286EA}" srcOrd="7" destOrd="0" presId="urn:diagrams.loki3.com/BracketList"/>
    <dgm:cxn modelId="{C083B5D1-3C9E-4BC4-A69E-3AA13FC17D42}" type="presParOf" srcId="{62542385-4B86-4D81-A907-1E57DFEC96D1}" destId="{783BC8C5-B010-4448-A3D0-B2CBCB154D07}" srcOrd="8" destOrd="0" presId="urn:diagrams.loki3.com/BracketList"/>
    <dgm:cxn modelId="{CC9A23BB-D70B-4E24-805D-C26286451BD9}" type="presParOf" srcId="{783BC8C5-B010-4448-A3D0-B2CBCB154D07}" destId="{7DA8CA1F-FAE0-4CAD-87FC-64E1A92080EA}" srcOrd="0" destOrd="0" presId="urn:diagrams.loki3.com/BracketList"/>
    <dgm:cxn modelId="{FA4AA3DF-D40F-4B45-B69F-287AA661EB54}" type="presParOf" srcId="{783BC8C5-B010-4448-A3D0-B2CBCB154D07}" destId="{855D67EA-4C3E-4945-AEAC-BE0975899AD9}" srcOrd="1" destOrd="0" presId="urn:diagrams.loki3.com/BracketList"/>
    <dgm:cxn modelId="{1C60C05C-A18A-44F0-AF81-8A3E457D38C0}" type="presParOf" srcId="{783BC8C5-B010-4448-A3D0-B2CBCB154D07}" destId="{F0782853-3EE2-4A12-9C94-5D86B37B671C}" srcOrd="2" destOrd="0" presId="urn:diagrams.loki3.com/BracketList"/>
    <dgm:cxn modelId="{3035EE92-2C64-4F4B-A223-FFA607FD1526}" type="presParOf" srcId="{783BC8C5-B010-4448-A3D0-B2CBCB154D07}" destId="{CF896FAB-50BC-4366-874B-0978F1BA07AD}" srcOrd="3" destOrd="0" presId="urn:diagrams.loki3.com/BracketList"/>
    <dgm:cxn modelId="{3831ED38-E4CA-4A3F-9DE4-8BC90E47FDB3}" type="presParOf" srcId="{62542385-4B86-4D81-A907-1E57DFEC96D1}" destId="{34C3B491-D212-4F98-BA68-EA248971FD29}" srcOrd="9" destOrd="0" presId="urn:diagrams.loki3.com/BracketList"/>
    <dgm:cxn modelId="{38875322-DED7-4B64-ADF2-3D15F4596620}" type="presParOf" srcId="{62542385-4B86-4D81-A907-1E57DFEC96D1}" destId="{66ACB042-97A3-4472-89B0-4AFA20644244}" srcOrd="10" destOrd="0" presId="urn:diagrams.loki3.com/BracketList"/>
    <dgm:cxn modelId="{D821B61A-9847-4CBC-9DDD-089D4C08A30A}" type="presParOf" srcId="{66ACB042-97A3-4472-89B0-4AFA20644244}" destId="{6804B0F9-93F2-4DF0-BE68-4BD04D66250D}" srcOrd="0" destOrd="0" presId="urn:diagrams.loki3.com/BracketList"/>
    <dgm:cxn modelId="{69FAC8A2-55BC-4505-9031-FEA4B0FB3C4A}" type="presParOf" srcId="{66ACB042-97A3-4472-89B0-4AFA20644244}" destId="{4CF720F6-0AD7-4112-90AA-529004C1C7F1}" srcOrd="1" destOrd="0" presId="urn:diagrams.loki3.com/BracketList"/>
    <dgm:cxn modelId="{1F2A8282-1D82-45FA-9217-91851ED2AD08}" type="presParOf" srcId="{66ACB042-97A3-4472-89B0-4AFA20644244}" destId="{BAC4413B-E08D-445E-81B7-3AF33443DF4D}" srcOrd="2" destOrd="0" presId="urn:diagrams.loki3.com/BracketList"/>
    <dgm:cxn modelId="{EAF77351-F4FB-4056-9E30-A1F80C4D5689}" type="presParOf" srcId="{66ACB042-97A3-4472-89B0-4AFA20644244}" destId="{62B52FFB-9949-4F8A-A939-3EEB4F80EE69}"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30BC872-5286-472D-9B61-5F94FD83735B}" type="doc">
      <dgm:prSet loTypeId="urn:microsoft.com/office/officeart/2005/8/layout/target3" loCatId="list" qsTypeId="urn:microsoft.com/office/officeart/2005/8/quickstyle/simple5" qsCatId="simple" csTypeId="urn:microsoft.com/office/officeart/2005/8/colors/accent1_4" csCatId="accent1" phldr="1"/>
      <dgm:spPr/>
      <dgm:t>
        <a:bodyPr/>
        <a:lstStyle/>
        <a:p>
          <a:endParaRPr lang="zh-CN" altLang="en-US"/>
        </a:p>
      </dgm:t>
    </dgm:pt>
    <dgm:pt modelId="{349A8FE2-221D-4FA7-B4E3-DB0CC6C103AC}">
      <dgm:prSet phldrT="[文本]" custT="1"/>
      <dgm:spPr>
        <a:noFill/>
      </dgm:spPr>
      <dgm:t>
        <a:bodyPr/>
        <a:lstStyle/>
        <a:p>
          <a:pPr algn="l"/>
          <a:r>
            <a:rPr lang="zh-CN" altLang="en-US" sz="2000" b="1" dirty="0" smtClean="0">
              <a:solidFill>
                <a:schemeClr val="accent2">
                  <a:lumMod val="50000"/>
                </a:schemeClr>
              </a:solidFill>
              <a:effectLst/>
            </a:rPr>
            <a:t>人民币</a:t>
          </a:r>
          <a:r>
            <a:rPr lang="en-US" altLang="zh-CN" sz="2000" b="1" dirty="0" smtClean="0">
              <a:solidFill>
                <a:schemeClr val="accent2">
                  <a:lumMod val="50000"/>
                </a:schemeClr>
              </a:solidFill>
              <a:effectLst/>
            </a:rPr>
            <a:t>FFA</a:t>
          </a:r>
          <a:r>
            <a:rPr lang="zh-CN" altLang="en-US" sz="1800" b="1" dirty="0" smtClean="0">
              <a:solidFill>
                <a:schemeClr val="accent2">
                  <a:lumMod val="50000"/>
                </a:schemeClr>
              </a:solidFill>
              <a:effectLst/>
            </a:rPr>
            <a:t>：</a:t>
          </a:r>
          <a:endParaRPr lang="en-US" altLang="zh-CN" sz="1800" b="1" dirty="0" smtClean="0">
            <a:solidFill>
              <a:schemeClr val="accent2">
                <a:lumMod val="50000"/>
              </a:schemeClr>
            </a:solidFill>
            <a:effectLst/>
          </a:endParaRPr>
        </a:p>
        <a:p>
          <a:pPr algn="l"/>
          <a:r>
            <a:rPr lang="zh-CN" altLang="en-US" sz="1800" dirty="0" smtClean="0">
              <a:solidFill>
                <a:schemeClr val="accent2">
                  <a:lumMod val="50000"/>
                </a:schemeClr>
              </a:solidFill>
              <a:effectLst/>
            </a:rPr>
            <a:t>累计清算</a:t>
          </a:r>
          <a:r>
            <a:rPr lang="en-US" altLang="zh-CN" sz="1800" dirty="0" smtClean="0">
              <a:solidFill>
                <a:schemeClr val="accent2">
                  <a:lumMod val="50000"/>
                </a:schemeClr>
              </a:solidFill>
              <a:effectLst/>
            </a:rPr>
            <a:t>22,276</a:t>
          </a:r>
          <a:r>
            <a:rPr lang="zh-CN" altLang="en-US" sz="1800" dirty="0" smtClean="0">
              <a:solidFill>
                <a:schemeClr val="accent2">
                  <a:lumMod val="50000"/>
                </a:schemeClr>
              </a:solidFill>
              <a:effectLst/>
            </a:rPr>
            <a:t>天</a:t>
          </a:r>
          <a:r>
            <a:rPr lang="zh-CN" altLang="en-US" sz="1800" dirty="0" smtClean="0">
              <a:solidFill>
                <a:schemeClr val="accent2">
                  <a:lumMod val="50000"/>
                </a:schemeClr>
              </a:solidFill>
              <a:effectLst/>
            </a:rPr>
            <a:t>。</a:t>
          </a:r>
          <a:endParaRPr lang="en-US" altLang="zh-CN" sz="1800" dirty="0" smtClean="0">
            <a:solidFill>
              <a:schemeClr val="accent2">
                <a:lumMod val="50000"/>
              </a:schemeClr>
            </a:solidFill>
            <a:effectLst/>
          </a:endParaRPr>
        </a:p>
        <a:p>
          <a:pPr algn="l"/>
          <a:r>
            <a:rPr lang="zh-CN" altLang="en-US" sz="1800" dirty="0" smtClean="0">
              <a:solidFill>
                <a:schemeClr val="accent2">
                  <a:lumMod val="50000"/>
                </a:schemeClr>
              </a:solidFill>
              <a:effectLst/>
            </a:rPr>
            <a:t>约占全球同类产品清算量的</a:t>
          </a:r>
          <a:r>
            <a:rPr lang="en-US" altLang="zh-CN" sz="1800" dirty="0" smtClean="0">
              <a:solidFill>
                <a:srgbClr val="FF0000"/>
              </a:solidFill>
              <a:effectLst/>
            </a:rPr>
            <a:t>5%</a:t>
          </a:r>
          <a:r>
            <a:rPr lang="zh-CN" altLang="en-US" sz="1800" dirty="0" smtClean="0">
              <a:solidFill>
                <a:schemeClr val="accent2">
                  <a:lumMod val="50000"/>
                </a:schemeClr>
              </a:solidFill>
              <a:effectLst/>
            </a:rPr>
            <a:t>。</a:t>
          </a:r>
          <a:endParaRPr lang="zh-CN" altLang="en-US" sz="1800" dirty="0">
            <a:solidFill>
              <a:schemeClr val="accent2">
                <a:lumMod val="50000"/>
              </a:schemeClr>
            </a:solidFill>
            <a:effectLst/>
          </a:endParaRPr>
        </a:p>
      </dgm:t>
    </dgm:pt>
    <dgm:pt modelId="{EF3B5C0F-AC45-4C94-AA5A-9F7D60799490}" type="parTrans" cxnId="{5A69194B-9822-441D-BADE-06E7CDFAB782}">
      <dgm:prSet/>
      <dgm:spPr/>
      <dgm:t>
        <a:bodyPr/>
        <a:lstStyle/>
        <a:p>
          <a:endParaRPr lang="zh-CN" altLang="en-US"/>
        </a:p>
      </dgm:t>
    </dgm:pt>
    <dgm:pt modelId="{7BCDCF79-D86B-4436-B7AF-87AB0B452A6F}" type="sibTrans" cxnId="{5A69194B-9822-441D-BADE-06E7CDFAB782}">
      <dgm:prSet/>
      <dgm:spPr/>
      <dgm:t>
        <a:bodyPr/>
        <a:lstStyle/>
        <a:p>
          <a:endParaRPr lang="zh-CN" altLang="en-US"/>
        </a:p>
      </dgm:t>
    </dgm:pt>
    <dgm:pt modelId="{E9EEE695-E6FC-47E2-829F-C21274D7DD4F}">
      <dgm:prSet phldrT="[文本]" custT="1"/>
      <dgm:spPr>
        <a:solidFill>
          <a:schemeClr val="accent5">
            <a:lumMod val="20000"/>
            <a:lumOff val="80000"/>
          </a:schemeClr>
        </a:solidFill>
      </dgm:spPr>
      <dgm:t>
        <a:bodyPr/>
        <a:lstStyle/>
        <a:p>
          <a:pPr algn="l"/>
          <a:r>
            <a:rPr lang="zh-CN" altLang="en-US" sz="1800" b="1" dirty="0" smtClean="0">
              <a:solidFill>
                <a:schemeClr val="accent2">
                  <a:lumMod val="50000"/>
                </a:schemeClr>
              </a:solidFill>
              <a:effectLst/>
            </a:rPr>
            <a:t>人民币动力煤掉期</a:t>
          </a:r>
          <a:r>
            <a:rPr lang="en-US" altLang="zh-CN" sz="1800" b="1" dirty="0" smtClean="0">
              <a:solidFill>
                <a:schemeClr val="accent2">
                  <a:lumMod val="50000"/>
                </a:schemeClr>
              </a:solidFill>
              <a:effectLst/>
            </a:rPr>
            <a:t>CSS</a:t>
          </a:r>
          <a:r>
            <a:rPr lang="zh-CN" altLang="en-US" sz="1800" b="1" dirty="0" smtClean="0">
              <a:solidFill>
                <a:schemeClr val="accent2">
                  <a:lumMod val="50000"/>
                </a:schemeClr>
              </a:solidFill>
              <a:effectLst/>
            </a:rPr>
            <a:t>：</a:t>
          </a:r>
          <a:endParaRPr lang="en-US" altLang="zh-CN" sz="1800" b="1" dirty="0" smtClean="0">
            <a:solidFill>
              <a:schemeClr val="accent2">
                <a:lumMod val="50000"/>
              </a:schemeClr>
            </a:solidFill>
            <a:effectLst/>
          </a:endParaRPr>
        </a:p>
        <a:p>
          <a:pPr algn="l"/>
          <a:r>
            <a:rPr lang="zh-CN" altLang="en-US" sz="1800" dirty="0" smtClean="0">
              <a:solidFill>
                <a:schemeClr val="accent2">
                  <a:lumMod val="50000"/>
                </a:schemeClr>
              </a:solidFill>
              <a:effectLst/>
            </a:rPr>
            <a:t>累计清算</a:t>
          </a:r>
          <a:r>
            <a:rPr lang="en-US" altLang="zh-CN" sz="1800" dirty="0" smtClean="0">
              <a:solidFill>
                <a:schemeClr val="accent2">
                  <a:lumMod val="50000"/>
                </a:schemeClr>
              </a:solidFill>
              <a:effectLst/>
            </a:rPr>
            <a:t>172,855,600</a:t>
          </a:r>
          <a:r>
            <a:rPr lang="zh-CN" altLang="en-US" sz="1800" dirty="0" smtClean="0">
              <a:solidFill>
                <a:schemeClr val="accent2">
                  <a:lumMod val="50000"/>
                </a:schemeClr>
              </a:solidFill>
              <a:effectLst/>
            </a:rPr>
            <a:t>吨</a:t>
          </a:r>
          <a:r>
            <a:rPr lang="zh-CN" altLang="en-US" sz="1800" dirty="0" smtClean="0">
              <a:solidFill>
                <a:schemeClr val="accent2">
                  <a:lumMod val="50000"/>
                </a:schemeClr>
              </a:solidFill>
              <a:effectLst/>
            </a:rPr>
            <a:t>。约相当于同期新加坡清算所同类产品（</a:t>
          </a:r>
          <a:r>
            <a:rPr lang="en-US" altLang="zh-CN" sz="1800" dirty="0" smtClean="0">
              <a:solidFill>
                <a:schemeClr val="accent2">
                  <a:lumMod val="50000"/>
                </a:schemeClr>
              </a:solidFill>
              <a:effectLst/>
            </a:rPr>
            <a:t>API8</a:t>
          </a:r>
          <a:r>
            <a:rPr lang="zh-CN" altLang="en-US" sz="1800" dirty="0" smtClean="0">
              <a:solidFill>
                <a:schemeClr val="accent2">
                  <a:lumMod val="50000"/>
                </a:schemeClr>
              </a:solidFill>
              <a:effectLst/>
            </a:rPr>
            <a:t>期货、掉期）</a:t>
          </a:r>
          <a:r>
            <a:rPr lang="en-US" altLang="zh-CN" sz="1800" dirty="0" smtClean="0">
              <a:solidFill>
                <a:srgbClr val="FF0000"/>
              </a:solidFill>
              <a:effectLst/>
            </a:rPr>
            <a:t>103</a:t>
          </a:r>
          <a:r>
            <a:rPr lang="zh-CN" altLang="en-US" sz="1800" dirty="0" smtClean="0">
              <a:solidFill>
                <a:srgbClr val="FF0000"/>
              </a:solidFill>
              <a:effectLst/>
            </a:rPr>
            <a:t>倍</a:t>
          </a:r>
          <a:r>
            <a:rPr lang="zh-CN" altLang="en-US" sz="1800" dirty="0" smtClean="0">
              <a:solidFill>
                <a:schemeClr val="accent2">
                  <a:lumMod val="50000"/>
                </a:schemeClr>
              </a:solidFill>
              <a:effectLst/>
            </a:rPr>
            <a:t>。</a:t>
          </a:r>
          <a:endParaRPr lang="zh-CN" altLang="en-US" sz="1800" dirty="0">
            <a:solidFill>
              <a:schemeClr val="accent2">
                <a:lumMod val="50000"/>
              </a:schemeClr>
            </a:solidFill>
            <a:effectLst/>
          </a:endParaRPr>
        </a:p>
      </dgm:t>
    </dgm:pt>
    <dgm:pt modelId="{114FBCD1-F116-47A2-AE51-1A7D1A09E23D}" type="parTrans" cxnId="{53B74440-31A7-4164-9A01-B893FAFB8372}">
      <dgm:prSet/>
      <dgm:spPr/>
      <dgm:t>
        <a:bodyPr/>
        <a:lstStyle/>
        <a:p>
          <a:endParaRPr lang="zh-CN" altLang="en-US"/>
        </a:p>
      </dgm:t>
    </dgm:pt>
    <dgm:pt modelId="{8B01211B-A6C8-48B0-A1FA-E30CB0684AB3}" type="sibTrans" cxnId="{53B74440-31A7-4164-9A01-B893FAFB8372}">
      <dgm:prSet/>
      <dgm:spPr/>
      <dgm:t>
        <a:bodyPr/>
        <a:lstStyle/>
        <a:p>
          <a:endParaRPr lang="zh-CN" altLang="en-US"/>
        </a:p>
      </dgm:t>
    </dgm:pt>
    <dgm:pt modelId="{6F030E78-1442-43A2-8AB6-F04BE664D5F3}">
      <dgm:prSet phldrT="[文本]" custT="1"/>
      <dgm:spPr>
        <a:solidFill>
          <a:schemeClr val="accent2">
            <a:lumMod val="20000"/>
            <a:lumOff val="80000"/>
          </a:schemeClr>
        </a:solidFill>
      </dgm:spPr>
      <dgm:t>
        <a:bodyPr/>
        <a:lstStyle/>
        <a:p>
          <a:pPr algn="l"/>
          <a:r>
            <a:rPr lang="zh-CN" altLang="en-US" sz="1800" b="1" dirty="0" smtClean="0">
              <a:solidFill>
                <a:schemeClr val="accent2">
                  <a:lumMod val="50000"/>
                </a:schemeClr>
              </a:solidFill>
            </a:rPr>
            <a:t>自贸区铜溢价掉期</a:t>
          </a:r>
          <a:r>
            <a:rPr lang="en-US" altLang="zh-CN" sz="1800" b="1" dirty="0" smtClean="0">
              <a:solidFill>
                <a:schemeClr val="accent2">
                  <a:lumMod val="50000"/>
                </a:schemeClr>
              </a:solidFill>
            </a:rPr>
            <a:t>FCP</a:t>
          </a:r>
          <a:r>
            <a:rPr lang="zh-CN" altLang="en-US" sz="1800" b="1" dirty="0" smtClean="0">
              <a:solidFill>
                <a:schemeClr val="accent2">
                  <a:lumMod val="50000"/>
                </a:schemeClr>
              </a:solidFill>
            </a:rPr>
            <a:t>：</a:t>
          </a:r>
          <a:endParaRPr lang="en-US" altLang="zh-CN" sz="1800" b="1" dirty="0" smtClean="0">
            <a:solidFill>
              <a:schemeClr val="accent2">
                <a:lumMod val="50000"/>
              </a:schemeClr>
            </a:solidFill>
          </a:endParaRPr>
        </a:p>
        <a:p>
          <a:pPr algn="l"/>
          <a:r>
            <a:rPr lang="zh-CN" altLang="en-US" sz="1800" dirty="0" smtClean="0">
              <a:solidFill>
                <a:schemeClr val="accent2">
                  <a:lumMod val="50000"/>
                </a:schemeClr>
              </a:solidFill>
            </a:rPr>
            <a:t>累计</a:t>
          </a:r>
          <a:r>
            <a:rPr lang="zh-CN" altLang="en-US" sz="1800" dirty="0" smtClean="0">
              <a:solidFill>
                <a:schemeClr val="accent2">
                  <a:lumMod val="50000"/>
                </a:schemeClr>
              </a:solidFill>
            </a:rPr>
            <a:t>清算</a:t>
          </a:r>
          <a:r>
            <a:rPr lang="en-US" altLang="zh-CN" sz="1800" dirty="0" smtClean="0">
              <a:solidFill>
                <a:schemeClr val="accent2">
                  <a:lumMod val="50000"/>
                </a:schemeClr>
              </a:solidFill>
            </a:rPr>
            <a:t>6,029,660</a:t>
          </a:r>
          <a:r>
            <a:rPr lang="zh-CN" altLang="en-US" sz="1800" dirty="0" smtClean="0">
              <a:solidFill>
                <a:schemeClr val="accent2">
                  <a:lumMod val="50000"/>
                </a:schemeClr>
              </a:solidFill>
            </a:rPr>
            <a:t>吨。交易量持续增长。</a:t>
          </a:r>
          <a:endParaRPr lang="en-US" altLang="zh-CN" sz="1800" dirty="0" smtClean="0">
            <a:solidFill>
              <a:schemeClr val="accent2">
                <a:lumMod val="50000"/>
              </a:schemeClr>
            </a:solidFill>
          </a:endParaRPr>
        </a:p>
      </dgm:t>
    </dgm:pt>
    <dgm:pt modelId="{247B4A4C-2ED6-4EC9-A368-544BBEA2C0D3}" type="parTrans" cxnId="{E609A273-8634-490B-A377-7BE5A3F65D31}">
      <dgm:prSet/>
      <dgm:spPr/>
      <dgm:t>
        <a:bodyPr/>
        <a:lstStyle/>
        <a:p>
          <a:endParaRPr lang="zh-CN" altLang="en-US"/>
        </a:p>
      </dgm:t>
    </dgm:pt>
    <dgm:pt modelId="{0D57DBF4-27A9-4991-94D0-6ECFF1A2BDBE}" type="sibTrans" cxnId="{E609A273-8634-490B-A377-7BE5A3F65D31}">
      <dgm:prSet/>
      <dgm:spPr/>
      <dgm:t>
        <a:bodyPr/>
        <a:lstStyle/>
        <a:p>
          <a:endParaRPr lang="zh-CN" altLang="en-US"/>
        </a:p>
      </dgm:t>
    </dgm:pt>
    <dgm:pt modelId="{0C82D433-0257-4176-A6D9-0CF13BFD7229}">
      <dgm:prSet custT="1"/>
      <dgm:spPr>
        <a:solidFill>
          <a:schemeClr val="accent6">
            <a:lumMod val="20000"/>
            <a:lumOff val="80000"/>
          </a:schemeClr>
        </a:solidFill>
      </dgm:spPr>
      <dgm:t>
        <a:bodyPr/>
        <a:lstStyle/>
        <a:p>
          <a:pPr algn="l"/>
          <a:r>
            <a:rPr lang="zh-CN" altLang="en-US" sz="1800" b="1" dirty="0" smtClean="0">
              <a:solidFill>
                <a:schemeClr val="accent2">
                  <a:lumMod val="50000"/>
                </a:schemeClr>
              </a:solidFill>
              <a:effectLst/>
            </a:rPr>
            <a:t>人民币铁矿石掉期</a:t>
          </a:r>
          <a:r>
            <a:rPr lang="en-US" altLang="zh-CN" sz="1800" b="1" dirty="0" smtClean="0">
              <a:solidFill>
                <a:schemeClr val="accent2">
                  <a:lumMod val="50000"/>
                </a:schemeClr>
              </a:solidFill>
              <a:effectLst/>
            </a:rPr>
            <a:t>CIS</a:t>
          </a:r>
          <a:r>
            <a:rPr lang="zh-CN" altLang="en-US" sz="1800" b="1" dirty="0" smtClean="0">
              <a:solidFill>
                <a:schemeClr val="accent2">
                  <a:lumMod val="50000"/>
                </a:schemeClr>
              </a:solidFill>
              <a:effectLst/>
            </a:rPr>
            <a:t>：</a:t>
          </a:r>
          <a:endParaRPr lang="en-US" altLang="zh-CN" sz="1800" b="1" dirty="0" smtClean="0">
            <a:solidFill>
              <a:schemeClr val="accent2">
                <a:lumMod val="50000"/>
              </a:schemeClr>
            </a:solidFill>
            <a:effectLst/>
          </a:endParaRPr>
        </a:p>
        <a:p>
          <a:pPr algn="l"/>
          <a:r>
            <a:rPr lang="zh-CN" altLang="en-US" sz="1800" dirty="0" smtClean="0">
              <a:solidFill>
                <a:schemeClr val="accent2">
                  <a:lumMod val="50000"/>
                </a:schemeClr>
              </a:solidFill>
              <a:effectLst/>
            </a:rPr>
            <a:t>累计清算</a:t>
          </a:r>
          <a:r>
            <a:rPr lang="en-US" altLang="zh-CN" sz="1800" dirty="0" smtClean="0">
              <a:solidFill>
                <a:schemeClr val="accent2">
                  <a:lumMod val="50000"/>
                </a:schemeClr>
              </a:solidFill>
              <a:effectLst/>
            </a:rPr>
            <a:t>99,280,000</a:t>
          </a:r>
          <a:r>
            <a:rPr lang="zh-CN" altLang="en-US" sz="1800" dirty="0" smtClean="0">
              <a:solidFill>
                <a:schemeClr val="accent2">
                  <a:lumMod val="50000"/>
                </a:schemeClr>
              </a:solidFill>
              <a:effectLst/>
            </a:rPr>
            <a:t>吨</a:t>
          </a:r>
          <a:endParaRPr lang="en-US" altLang="zh-CN" sz="1800" dirty="0" smtClean="0">
            <a:solidFill>
              <a:schemeClr val="accent2">
                <a:lumMod val="50000"/>
              </a:schemeClr>
            </a:solidFill>
            <a:effectLst/>
          </a:endParaRPr>
        </a:p>
        <a:p>
          <a:pPr algn="l"/>
          <a:r>
            <a:rPr lang="zh-CN" altLang="en-US" sz="1800" dirty="0" smtClean="0">
              <a:solidFill>
                <a:schemeClr val="accent2">
                  <a:lumMod val="50000"/>
                </a:schemeClr>
              </a:solidFill>
              <a:effectLst/>
            </a:rPr>
            <a:t>约占同期新加坡清算所同类产品的</a:t>
          </a:r>
          <a:r>
            <a:rPr lang="en-US" altLang="zh-CN" sz="1800" dirty="0" smtClean="0">
              <a:solidFill>
                <a:srgbClr val="FF0000"/>
              </a:solidFill>
              <a:effectLst/>
            </a:rPr>
            <a:t>26%</a:t>
          </a:r>
          <a:r>
            <a:rPr lang="zh-CN" altLang="en-US" sz="1800" dirty="0" smtClean="0">
              <a:solidFill>
                <a:schemeClr val="accent2">
                  <a:lumMod val="50000"/>
                </a:schemeClr>
              </a:solidFill>
              <a:effectLst/>
            </a:rPr>
            <a:t>。</a:t>
          </a:r>
          <a:endParaRPr lang="zh-CN" altLang="en-US" sz="1800" dirty="0">
            <a:solidFill>
              <a:schemeClr val="accent2">
                <a:lumMod val="50000"/>
              </a:schemeClr>
            </a:solidFill>
            <a:effectLst/>
          </a:endParaRPr>
        </a:p>
      </dgm:t>
    </dgm:pt>
    <dgm:pt modelId="{3A10D763-B1C8-477B-8F86-9FCB58DFC6F7}" type="parTrans" cxnId="{CB2B59A9-C940-41C9-947A-0A4EC1BE1CDB}">
      <dgm:prSet/>
      <dgm:spPr/>
      <dgm:t>
        <a:bodyPr/>
        <a:lstStyle/>
        <a:p>
          <a:endParaRPr lang="zh-CN" altLang="en-US"/>
        </a:p>
      </dgm:t>
    </dgm:pt>
    <dgm:pt modelId="{2E04941E-E020-4A96-830A-6465514016D0}" type="sibTrans" cxnId="{CB2B59A9-C940-41C9-947A-0A4EC1BE1CDB}">
      <dgm:prSet/>
      <dgm:spPr/>
      <dgm:t>
        <a:bodyPr/>
        <a:lstStyle/>
        <a:p>
          <a:endParaRPr lang="zh-CN" altLang="en-US"/>
        </a:p>
      </dgm:t>
    </dgm:pt>
    <dgm:pt modelId="{28E07973-65CA-48BF-AB4F-81FD8C5A888F}" type="pres">
      <dgm:prSet presAssocID="{F30BC872-5286-472D-9B61-5F94FD83735B}" presName="Name0" presStyleCnt="0">
        <dgm:presLayoutVars>
          <dgm:chMax val="7"/>
          <dgm:dir/>
          <dgm:animLvl val="lvl"/>
          <dgm:resizeHandles val="exact"/>
        </dgm:presLayoutVars>
      </dgm:prSet>
      <dgm:spPr/>
      <dgm:t>
        <a:bodyPr/>
        <a:lstStyle/>
        <a:p>
          <a:endParaRPr lang="zh-CN" altLang="en-US"/>
        </a:p>
      </dgm:t>
    </dgm:pt>
    <dgm:pt modelId="{9D0FDB0E-4BD9-4EC3-B62F-89C18807C95D}" type="pres">
      <dgm:prSet presAssocID="{349A8FE2-221D-4FA7-B4E3-DB0CC6C103AC}" presName="circle1" presStyleLbl="node1" presStyleIdx="0" presStyleCnt="4"/>
      <dgm:spPr/>
      <dgm:t>
        <a:bodyPr/>
        <a:lstStyle/>
        <a:p>
          <a:endParaRPr lang="zh-CN" altLang="en-US"/>
        </a:p>
      </dgm:t>
    </dgm:pt>
    <dgm:pt modelId="{EA5764DD-F2B1-4D56-AF6D-984FB4EAE754}" type="pres">
      <dgm:prSet presAssocID="{349A8FE2-221D-4FA7-B4E3-DB0CC6C103AC}" presName="space" presStyleCnt="0"/>
      <dgm:spPr/>
      <dgm:t>
        <a:bodyPr/>
        <a:lstStyle/>
        <a:p>
          <a:endParaRPr lang="zh-CN" altLang="en-US"/>
        </a:p>
      </dgm:t>
    </dgm:pt>
    <dgm:pt modelId="{1D72A346-BA32-4E57-BC5B-EFE32AA5B61F}" type="pres">
      <dgm:prSet presAssocID="{349A8FE2-221D-4FA7-B4E3-DB0CC6C103AC}" presName="rect1" presStyleLbl="alignAcc1" presStyleIdx="0" presStyleCnt="4" custLinFactNeighborX="433" custLinFactNeighborY="-145"/>
      <dgm:spPr/>
      <dgm:t>
        <a:bodyPr/>
        <a:lstStyle/>
        <a:p>
          <a:endParaRPr lang="zh-CN" altLang="en-US"/>
        </a:p>
      </dgm:t>
    </dgm:pt>
    <dgm:pt modelId="{4348810E-7613-4632-B211-4531835A019D}" type="pres">
      <dgm:prSet presAssocID="{0C82D433-0257-4176-A6D9-0CF13BFD7229}" presName="vertSpace2" presStyleLbl="node1" presStyleIdx="0" presStyleCnt="4"/>
      <dgm:spPr/>
      <dgm:t>
        <a:bodyPr/>
        <a:lstStyle/>
        <a:p>
          <a:endParaRPr lang="zh-CN" altLang="en-US"/>
        </a:p>
      </dgm:t>
    </dgm:pt>
    <dgm:pt modelId="{B083155E-73D2-4E18-93E1-249D96A44400}" type="pres">
      <dgm:prSet presAssocID="{0C82D433-0257-4176-A6D9-0CF13BFD7229}" presName="circle2" presStyleLbl="node1" presStyleIdx="1" presStyleCnt="4" custLinFactNeighborY="4510"/>
      <dgm:spPr/>
      <dgm:t>
        <a:bodyPr/>
        <a:lstStyle/>
        <a:p>
          <a:endParaRPr lang="zh-CN" altLang="en-US"/>
        </a:p>
      </dgm:t>
    </dgm:pt>
    <dgm:pt modelId="{057BBFAD-D624-470D-9787-4A1A6ADF3C41}" type="pres">
      <dgm:prSet presAssocID="{0C82D433-0257-4176-A6D9-0CF13BFD7229}" presName="rect2" presStyleLbl="alignAcc1" presStyleIdx="1" presStyleCnt="4" custScaleY="99776" custLinFactNeighborX="0" custLinFactNeighborY="4398"/>
      <dgm:spPr/>
      <dgm:t>
        <a:bodyPr/>
        <a:lstStyle/>
        <a:p>
          <a:endParaRPr lang="zh-CN" altLang="en-US"/>
        </a:p>
      </dgm:t>
    </dgm:pt>
    <dgm:pt modelId="{3C0C2058-B017-43E5-B7F5-89E85254BD08}" type="pres">
      <dgm:prSet presAssocID="{E9EEE695-E6FC-47E2-829F-C21274D7DD4F}" presName="vertSpace3" presStyleLbl="node1" presStyleIdx="1" presStyleCnt="4"/>
      <dgm:spPr/>
      <dgm:t>
        <a:bodyPr/>
        <a:lstStyle/>
        <a:p>
          <a:endParaRPr lang="zh-CN" altLang="en-US"/>
        </a:p>
      </dgm:t>
    </dgm:pt>
    <dgm:pt modelId="{E4AA1401-594B-4081-82C3-4E5BB1A03917}" type="pres">
      <dgm:prSet presAssocID="{E9EEE695-E6FC-47E2-829F-C21274D7DD4F}" presName="circle3" presStyleLbl="node1" presStyleIdx="2" presStyleCnt="4" custLinFactNeighborX="0" custLinFactNeighborY="10113"/>
      <dgm:spPr/>
      <dgm:t>
        <a:bodyPr/>
        <a:lstStyle/>
        <a:p>
          <a:endParaRPr lang="zh-CN" altLang="en-US"/>
        </a:p>
      </dgm:t>
    </dgm:pt>
    <dgm:pt modelId="{C1D9624B-161A-4981-B728-51FBFCFBDF5E}" type="pres">
      <dgm:prSet presAssocID="{E9EEE695-E6FC-47E2-829F-C21274D7DD4F}" presName="rect3" presStyleLbl="alignAcc1" presStyleIdx="2" presStyleCnt="4" custLinFactNeighborY="10113"/>
      <dgm:spPr/>
      <dgm:t>
        <a:bodyPr/>
        <a:lstStyle/>
        <a:p>
          <a:endParaRPr lang="zh-CN" altLang="en-US"/>
        </a:p>
      </dgm:t>
    </dgm:pt>
    <dgm:pt modelId="{723C1C3F-F58A-4861-95BB-031B39830DFE}" type="pres">
      <dgm:prSet presAssocID="{6F030E78-1442-43A2-8AB6-F04BE664D5F3}" presName="vertSpace4" presStyleLbl="node1" presStyleIdx="2" presStyleCnt="4"/>
      <dgm:spPr/>
      <dgm:t>
        <a:bodyPr/>
        <a:lstStyle/>
        <a:p>
          <a:endParaRPr lang="zh-CN" altLang="en-US"/>
        </a:p>
      </dgm:t>
    </dgm:pt>
    <dgm:pt modelId="{1218A54D-7950-45C8-9820-772AA8D935E5}" type="pres">
      <dgm:prSet presAssocID="{6F030E78-1442-43A2-8AB6-F04BE664D5F3}" presName="circle4" presStyleLbl="node1" presStyleIdx="3" presStyleCnt="4" custLinFactNeighborX="0" custLinFactNeighborY="29557"/>
      <dgm:spPr/>
      <dgm:t>
        <a:bodyPr/>
        <a:lstStyle/>
        <a:p>
          <a:endParaRPr lang="zh-CN" altLang="en-US"/>
        </a:p>
      </dgm:t>
    </dgm:pt>
    <dgm:pt modelId="{144C526D-A057-4FE6-8102-74F3C58423AD}" type="pres">
      <dgm:prSet presAssocID="{6F030E78-1442-43A2-8AB6-F04BE664D5F3}" presName="rect4" presStyleLbl="alignAcc1" presStyleIdx="3" presStyleCnt="4" custLinFactNeighborX="0" custLinFactNeighborY="29557"/>
      <dgm:spPr/>
      <dgm:t>
        <a:bodyPr/>
        <a:lstStyle/>
        <a:p>
          <a:endParaRPr lang="zh-CN" altLang="en-US"/>
        </a:p>
      </dgm:t>
    </dgm:pt>
    <dgm:pt modelId="{4A32B775-E651-4A5C-B3EE-E3AFCB658A29}" type="pres">
      <dgm:prSet presAssocID="{349A8FE2-221D-4FA7-B4E3-DB0CC6C103AC}" presName="rect1ParTxNoCh" presStyleLbl="alignAcc1" presStyleIdx="3" presStyleCnt="4">
        <dgm:presLayoutVars>
          <dgm:chMax val="1"/>
          <dgm:bulletEnabled val="1"/>
        </dgm:presLayoutVars>
      </dgm:prSet>
      <dgm:spPr/>
      <dgm:t>
        <a:bodyPr/>
        <a:lstStyle/>
        <a:p>
          <a:endParaRPr lang="zh-CN" altLang="en-US"/>
        </a:p>
      </dgm:t>
    </dgm:pt>
    <dgm:pt modelId="{7A3AA110-28F3-4251-A820-DD31A11E05AC}" type="pres">
      <dgm:prSet presAssocID="{0C82D433-0257-4176-A6D9-0CF13BFD7229}" presName="rect2ParTxNoCh" presStyleLbl="alignAcc1" presStyleIdx="3" presStyleCnt="4">
        <dgm:presLayoutVars>
          <dgm:chMax val="1"/>
          <dgm:bulletEnabled val="1"/>
        </dgm:presLayoutVars>
      </dgm:prSet>
      <dgm:spPr/>
      <dgm:t>
        <a:bodyPr/>
        <a:lstStyle/>
        <a:p>
          <a:endParaRPr lang="zh-CN" altLang="en-US"/>
        </a:p>
      </dgm:t>
    </dgm:pt>
    <dgm:pt modelId="{42CE32AB-213E-4F26-89FA-D052DF9C864F}" type="pres">
      <dgm:prSet presAssocID="{E9EEE695-E6FC-47E2-829F-C21274D7DD4F}" presName="rect3ParTxNoCh" presStyleLbl="alignAcc1" presStyleIdx="3" presStyleCnt="4">
        <dgm:presLayoutVars>
          <dgm:chMax val="1"/>
          <dgm:bulletEnabled val="1"/>
        </dgm:presLayoutVars>
      </dgm:prSet>
      <dgm:spPr/>
      <dgm:t>
        <a:bodyPr/>
        <a:lstStyle/>
        <a:p>
          <a:endParaRPr lang="zh-CN" altLang="en-US"/>
        </a:p>
      </dgm:t>
    </dgm:pt>
    <dgm:pt modelId="{33A20089-4173-450A-A685-671A93FB9A7E}" type="pres">
      <dgm:prSet presAssocID="{6F030E78-1442-43A2-8AB6-F04BE664D5F3}" presName="rect4ParTxNoCh" presStyleLbl="alignAcc1" presStyleIdx="3" presStyleCnt="4">
        <dgm:presLayoutVars>
          <dgm:chMax val="1"/>
          <dgm:bulletEnabled val="1"/>
        </dgm:presLayoutVars>
      </dgm:prSet>
      <dgm:spPr/>
      <dgm:t>
        <a:bodyPr/>
        <a:lstStyle/>
        <a:p>
          <a:endParaRPr lang="zh-CN" altLang="en-US"/>
        </a:p>
      </dgm:t>
    </dgm:pt>
  </dgm:ptLst>
  <dgm:cxnLst>
    <dgm:cxn modelId="{CB2B59A9-C940-41C9-947A-0A4EC1BE1CDB}" srcId="{F30BC872-5286-472D-9B61-5F94FD83735B}" destId="{0C82D433-0257-4176-A6D9-0CF13BFD7229}" srcOrd="1" destOrd="0" parTransId="{3A10D763-B1C8-477B-8F86-9FCB58DFC6F7}" sibTransId="{2E04941E-E020-4A96-830A-6465514016D0}"/>
    <dgm:cxn modelId="{ADC1FBD8-E00B-47A6-BA01-0022EA4B764C}" type="presOf" srcId="{6F030E78-1442-43A2-8AB6-F04BE664D5F3}" destId="{144C526D-A057-4FE6-8102-74F3C58423AD}" srcOrd="0" destOrd="0" presId="urn:microsoft.com/office/officeart/2005/8/layout/target3"/>
    <dgm:cxn modelId="{128B6913-8D41-4FCF-9D83-DE0B4797152F}" type="presOf" srcId="{0C82D433-0257-4176-A6D9-0CF13BFD7229}" destId="{057BBFAD-D624-470D-9787-4A1A6ADF3C41}" srcOrd="0" destOrd="0" presId="urn:microsoft.com/office/officeart/2005/8/layout/target3"/>
    <dgm:cxn modelId="{E609A273-8634-490B-A377-7BE5A3F65D31}" srcId="{F30BC872-5286-472D-9B61-5F94FD83735B}" destId="{6F030E78-1442-43A2-8AB6-F04BE664D5F3}" srcOrd="3" destOrd="0" parTransId="{247B4A4C-2ED6-4EC9-A368-544BBEA2C0D3}" sibTransId="{0D57DBF4-27A9-4991-94D0-6ECFF1A2BDBE}"/>
    <dgm:cxn modelId="{9CD0F8BD-FFDA-4499-BE3B-454C1073B913}" type="presOf" srcId="{349A8FE2-221D-4FA7-B4E3-DB0CC6C103AC}" destId="{1D72A346-BA32-4E57-BC5B-EFE32AA5B61F}" srcOrd="0" destOrd="0" presId="urn:microsoft.com/office/officeart/2005/8/layout/target3"/>
    <dgm:cxn modelId="{D443724B-5E2A-4C1E-889B-9D7F60E2F7A8}" type="presOf" srcId="{E9EEE695-E6FC-47E2-829F-C21274D7DD4F}" destId="{C1D9624B-161A-4981-B728-51FBFCFBDF5E}" srcOrd="0" destOrd="0" presId="urn:microsoft.com/office/officeart/2005/8/layout/target3"/>
    <dgm:cxn modelId="{CA5A06D4-D07A-47AE-8021-624E6F9D306D}" type="presOf" srcId="{349A8FE2-221D-4FA7-B4E3-DB0CC6C103AC}" destId="{4A32B775-E651-4A5C-B3EE-E3AFCB658A29}" srcOrd="1" destOrd="0" presId="urn:microsoft.com/office/officeart/2005/8/layout/target3"/>
    <dgm:cxn modelId="{BFD7B412-C9A2-44C8-ADEC-0AA2AF3C5CC3}" type="presOf" srcId="{F30BC872-5286-472D-9B61-5F94FD83735B}" destId="{28E07973-65CA-48BF-AB4F-81FD8C5A888F}" srcOrd="0" destOrd="0" presId="urn:microsoft.com/office/officeart/2005/8/layout/target3"/>
    <dgm:cxn modelId="{C1E4F297-A337-497E-B8BE-99A81FBF91FD}" type="presOf" srcId="{E9EEE695-E6FC-47E2-829F-C21274D7DD4F}" destId="{42CE32AB-213E-4F26-89FA-D052DF9C864F}" srcOrd="1" destOrd="0" presId="urn:microsoft.com/office/officeart/2005/8/layout/target3"/>
    <dgm:cxn modelId="{5A69194B-9822-441D-BADE-06E7CDFAB782}" srcId="{F30BC872-5286-472D-9B61-5F94FD83735B}" destId="{349A8FE2-221D-4FA7-B4E3-DB0CC6C103AC}" srcOrd="0" destOrd="0" parTransId="{EF3B5C0F-AC45-4C94-AA5A-9F7D60799490}" sibTransId="{7BCDCF79-D86B-4436-B7AF-87AB0B452A6F}"/>
    <dgm:cxn modelId="{ED9AFC38-5080-466F-9F46-9729FF1BEFF8}" type="presOf" srcId="{6F030E78-1442-43A2-8AB6-F04BE664D5F3}" destId="{33A20089-4173-450A-A685-671A93FB9A7E}" srcOrd="1" destOrd="0" presId="urn:microsoft.com/office/officeart/2005/8/layout/target3"/>
    <dgm:cxn modelId="{C6341DE1-E521-4B5D-939B-1368CEF5B06B}" type="presOf" srcId="{0C82D433-0257-4176-A6D9-0CF13BFD7229}" destId="{7A3AA110-28F3-4251-A820-DD31A11E05AC}" srcOrd="1" destOrd="0" presId="urn:microsoft.com/office/officeart/2005/8/layout/target3"/>
    <dgm:cxn modelId="{53B74440-31A7-4164-9A01-B893FAFB8372}" srcId="{F30BC872-5286-472D-9B61-5F94FD83735B}" destId="{E9EEE695-E6FC-47E2-829F-C21274D7DD4F}" srcOrd="2" destOrd="0" parTransId="{114FBCD1-F116-47A2-AE51-1A7D1A09E23D}" sibTransId="{8B01211B-A6C8-48B0-A1FA-E30CB0684AB3}"/>
    <dgm:cxn modelId="{D6D6E9A9-F97A-4301-B907-F3913181C0E1}" type="presParOf" srcId="{28E07973-65CA-48BF-AB4F-81FD8C5A888F}" destId="{9D0FDB0E-4BD9-4EC3-B62F-89C18807C95D}" srcOrd="0" destOrd="0" presId="urn:microsoft.com/office/officeart/2005/8/layout/target3"/>
    <dgm:cxn modelId="{A7284635-3816-4CFC-8BE4-9E5B9BECC0A7}" type="presParOf" srcId="{28E07973-65CA-48BF-AB4F-81FD8C5A888F}" destId="{EA5764DD-F2B1-4D56-AF6D-984FB4EAE754}" srcOrd="1" destOrd="0" presId="urn:microsoft.com/office/officeart/2005/8/layout/target3"/>
    <dgm:cxn modelId="{15D768AC-8B2B-49BD-A6A4-CD4DE4EBA14A}" type="presParOf" srcId="{28E07973-65CA-48BF-AB4F-81FD8C5A888F}" destId="{1D72A346-BA32-4E57-BC5B-EFE32AA5B61F}" srcOrd="2" destOrd="0" presId="urn:microsoft.com/office/officeart/2005/8/layout/target3"/>
    <dgm:cxn modelId="{C41F5133-A9F9-47E4-B9A4-4BD642801542}" type="presParOf" srcId="{28E07973-65CA-48BF-AB4F-81FD8C5A888F}" destId="{4348810E-7613-4632-B211-4531835A019D}" srcOrd="3" destOrd="0" presId="urn:microsoft.com/office/officeart/2005/8/layout/target3"/>
    <dgm:cxn modelId="{B95F2855-F299-4CE3-A0E0-3011E737BD4B}" type="presParOf" srcId="{28E07973-65CA-48BF-AB4F-81FD8C5A888F}" destId="{B083155E-73D2-4E18-93E1-249D96A44400}" srcOrd="4" destOrd="0" presId="urn:microsoft.com/office/officeart/2005/8/layout/target3"/>
    <dgm:cxn modelId="{0A23D4B2-1CFC-4E37-902E-4490683A9FB2}" type="presParOf" srcId="{28E07973-65CA-48BF-AB4F-81FD8C5A888F}" destId="{057BBFAD-D624-470D-9787-4A1A6ADF3C41}" srcOrd="5" destOrd="0" presId="urn:microsoft.com/office/officeart/2005/8/layout/target3"/>
    <dgm:cxn modelId="{BE686C77-B06A-4B1A-85C3-1ACD777344E2}" type="presParOf" srcId="{28E07973-65CA-48BF-AB4F-81FD8C5A888F}" destId="{3C0C2058-B017-43E5-B7F5-89E85254BD08}" srcOrd="6" destOrd="0" presId="urn:microsoft.com/office/officeart/2005/8/layout/target3"/>
    <dgm:cxn modelId="{D9C18EEC-9D93-432E-B46A-297EB174722A}" type="presParOf" srcId="{28E07973-65CA-48BF-AB4F-81FD8C5A888F}" destId="{E4AA1401-594B-4081-82C3-4E5BB1A03917}" srcOrd="7" destOrd="0" presId="urn:microsoft.com/office/officeart/2005/8/layout/target3"/>
    <dgm:cxn modelId="{D95252B6-B364-4D94-84C9-7BCF7E7671B0}" type="presParOf" srcId="{28E07973-65CA-48BF-AB4F-81FD8C5A888F}" destId="{C1D9624B-161A-4981-B728-51FBFCFBDF5E}" srcOrd="8" destOrd="0" presId="urn:microsoft.com/office/officeart/2005/8/layout/target3"/>
    <dgm:cxn modelId="{EDF78BB6-6D46-4E2B-815D-6706ADC2FF79}" type="presParOf" srcId="{28E07973-65CA-48BF-AB4F-81FD8C5A888F}" destId="{723C1C3F-F58A-4861-95BB-031B39830DFE}" srcOrd="9" destOrd="0" presId="urn:microsoft.com/office/officeart/2005/8/layout/target3"/>
    <dgm:cxn modelId="{72F771AF-82C3-4522-8F4E-A5A35F53AAD3}" type="presParOf" srcId="{28E07973-65CA-48BF-AB4F-81FD8C5A888F}" destId="{1218A54D-7950-45C8-9820-772AA8D935E5}" srcOrd="10" destOrd="0" presId="urn:microsoft.com/office/officeart/2005/8/layout/target3"/>
    <dgm:cxn modelId="{EB6E88B2-6344-44E8-A1FC-23EEDAAEDD4A}" type="presParOf" srcId="{28E07973-65CA-48BF-AB4F-81FD8C5A888F}" destId="{144C526D-A057-4FE6-8102-74F3C58423AD}" srcOrd="11" destOrd="0" presId="urn:microsoft.com/office/officeart/2005/8/layout/target3"/>
    <dgm:cxn modelId="{A1EF235B-F1F9-4826-BE9B-F68FD3238EDB}" type="presParOf" srcId="{28E07973-65CA-48BF-AB4F-81FD8C5A888F}" destId="{4A32B775-E651-4A5C-B3EE-E3AFCB658A29}" srcOrd="12" destOrd="0" presId="urn:microsoft.com/office/officeart/2005/8/layout/target3"/>
    <dgm:cxn modelId="{16A631CC-688C-4A8E-BCEC-22BDD6327D15}" type="presParOf" srcId="{28E07973-65CA-48BF-AB4F-81FD8C5A888F}" destId="{7A3AA110-28F3-4251-A820-DD31A11E05AC}" srcOrd="13" destOrd="0" presId="urn:microsoft.com/office/officeart/2005/8/layout/target3"/>
    <dgm:cxn modelId="{7A281273-AC29-4022-8A1C-F6EC4E19BBE6}" type="presParOf" srcId="{28E07973-65CA-48BF-AB4F-81FD8C5A888F}" destId="{42CE32AB-213E-4F26-89FA-D052DF9C864F}" srcOrd="14" destOrd="0" presId="urn:microsoft.com/office/officeart/2005/8/layout/target3"/>
    <dgm:cxn modelId="{0851EF62-006D-4547-A4F9-58D5D9A374CD}" type="presParOf" srcId="{28E07973-65CA-48BF-AB4F-81FD8C5A888F}" destId="{33A20089-4173-450A-A685-671A93FB9A7E}" srcOrd="15"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7E20771-5573-4F09-81D1-70141306737E}" type="doc">
      <dgm:prSet loTypeId="urn:microsoft.com/office/officeart/2005/8/layout/vList2" loCatId="list" qsTypeId="urn:microsoft.com/office/officeart/2005/8/quickstyle/simple5" qsCatId="simple" csTypeId="urn:microsoft.com/office/officeart/2005/8/colors/accent1_3" csCatId="accent1" phldr="1"/>
      <dgm:spPr/>
      <dgm:t>
        <a:bodyPr/>
        <a:lstStyle/>
        <a:p>
          <a:endParaRPr lang="zh-CN" altLang="en-US"/>
        </a:p>
      </dgm:t>
    </dgm:pt>
    <dgm:pt modelId="{762A9039-49F3-4012-8367-F32B76E54AFC}">
      <dgm:prSet phldrT="[文本]" custT="1"/>
      <dgm:spPr/>
      <dgm:t>
        <a:bodyPr/>
        <a:lstStyle/>
        <a:p>
          <a:r>
            <a:rPr lang="zh-CN" altLang="en-US" sz="2200" b="1" dirty="0" smtClean="0">
              <a:latin typeface="+mn-ea"/>
              <a:ea typeface="+mn-ea"/>
            </a:rPr>
            <a:t>交易模式</a:t>
          </a:r>
          <a:endParaRPr lang="zh-CN" altLang="en-US" sz="2200" b="1" dirty="0">
            <a:latin typeface="+mn-ea"/>
            <a:ea typeface="+mn-ea"/>
          </a:endParaRPr>
        </a:p>
      </dgm:t>
    </dgm:pt>
    <dgm:pt modelId="{C31A366C-88C6-4AA1-A2B4-8EF912A4AB17}" type="parTrans" cxnId="{BA78BB3D-F8BC-41AB-B8D3-8BD8C3F16ECA}">
      <dgm:prSet/>
      <dgm:spPr/>
      <dgm:t>
        <a:bodyPr/>
        <a:lstStyle/>
        <a:p>
          <a:endParaRPr lang="zh-CN" altLang="en-US" sz="2200">
            <a:latin typeface="+mn-ea"/>
            <a:ea typeface="+mn-ea"/>
          </a:endParaRPr>
        </a:p>
      </dgm:t>
    </dgm:pt>
    <dgm:pt modelId="{76608BF5-3643-4457-9E7C-E4C09423FF73}" type="sibTrans" cxnId="{BA78BB3D-F8BC-41AB-B8D3-8BD8C3F16ECA}">
      <dgm:prSet/>
      <dgm:spPr/>
      <dgm:t>
        <a:bodyPr/>
        <a:lstStyle/>
        <a:p>
          <a:endParaRPr lang="zh-CN" altLang="en-US" sz="2200">
            <a:latin typeface="+mn-ea"/>
            <a:ea typeface="+mn-ea"/>
          </a:endParaRPr>
        </a:p>
      </dgm:t>
    </dgm:pt>
    <dgm:pt modelId="{EC9B68FA-D964-49AA-B415-2DD3F62C9AD5}">
      <dgm:prSet phldrT="[文本]" custT="1"/>
      <dgm:spPr/>
      <dgm:t>
        <a:bodyPr/>
        <a:lstStyle/>
        <a:p>
          <a:r>
            <a:rPr lang="zh-CN" altLang="en-US" sz="1800" dirty="0" smtClean="0">
              <a:solidFill>
                <a:schemeClr val="accent2">
                  <a:lumMod val="50000"/>
                </a:schemeClr>
              </a:solidFill>
              <a:latin typeface="+mn-ea"/>
              <a:ea typeface="+mn-ea"/>
            </a:rPr>
            <a:t>由经纪公司帮助达成交易（不承担客户风险</a:t>
          </a:r>
          <a:r>
            <a:rPr lang="zh-CN" altLang="en-US" sz="1800" dirty="0" smtClean="0">
              <a:latin typeface="+mn-ea"/>
              <a:ea typeface="+mn-ea"/>
            </a:rPr>
            <a:t>）</a:t>
          </a:r>
          <a:endParaRPr lang="zh-CN" altLang="en-US" sz="1800" dirty="0">
            <a:latin typeface="+mn-ea"/>
            <a:ea typeface="+mn-ea"/>
          </a:endParaRPr>
        </a:p>
      </dgm:t>
    </dgm:pt>
    <dgm:pt modelId="{17439548-012C-47F9-A5A2-47D2CC0257DC}" type="parTrans" cxnId="{56FD9B45-53A9-49F6-AF6A-92149F47F31A}">
      <dgm:prSet/>
      <dgm:spPr/>
      <dgm:t>
        <a:bodyPr/>
        <a:lstStyle/>
        <a:p>
          <a:endParaRPr lang="zh-CN" altLang="en-US" sz="2200">
            <a:latin typeface="+mn-ea"/>
            <a:ea typeface="+mn-ea"/>
          </a:endParaRPr>
        </a:p>
      </dgm:t>
    </dgm:pt>
    <dgm:pt modelId="{D8FF0CA7-2D25-45EB-BC4E-24BECD6D2B8F}" type="sibTrans" cxnId="{56FD9B45-53A9-49F6-AF6A-92149F47F31A}">
      <dgm:prSet/>
      <dgm:spPr/>
      <dgm:t>
        <a:bodyPr/>
        <a:lstStyle/>
        <a:p>
          <a:endParaRPr lang="zh-CN" altLang="en-US" sz="2200">
            <a:latin typeface="+mn-ea"/>
            <a:ea typeface="+mn-ea"/>
          </a:endParaRPr>
        </a:p>
      </dgm:t>
    </dgm:pt>
    <dgm:pt modelId="{5FB9C3FB-66AC-4FE1-A5D2-7705CE39F311}">
      <dgm:prSet phldrT="[文本]" custT="1"/>
      <dgm:spPr/>
      <dgm:t>
        <a:bodyPr/>
        <a:lstStyle/>
        <a:p>
          <a:r>
            <a:rPr lang="zh-CN" altLang="en-US" sz="2200" b="1" dirty="0" smtClean="0">
              <a:latin typeface="+mn-ea"/>
              <a:ea typeface="+mn-ea"/>
            </a:rPr>
            <a:t>清算模式</a:t>
          </a:r>
          <a:endParaRPr lang="zh-CN" altLang="en-US" sz="2200" b="1" dirty="0">
            <a:latin typeface="+mn-ea"/>
            <a:ea typeface="+mn-ea"/>
          </a:endParaRPr>
        </a:p>
      </dgm:t>
    </dgm:pt>
    <dgm:pt modelId="{D0A83420-E762-48E2-8446-B2CF54609255}" type="parTrans" cxnId="{5BD4A314-A12B-46A6-99E7-814BFE1C419C}">
      <dgm:prSet/>
      <dgm:spPr/>
      <dgm:t>
        <a:bodyPr/>
        <a:lstStyle/>
        <a:p>
          <a:endParaRPr lang="zh-CN" altLang="en-US" sz="2200">
            <a:latin typeface="+mn-ea"/>
            <a:ea typeface="+mn-ea"/>
          </a:endParaRPr>
        </a:p>
      </dgm:t>
    </dgm:pt>
    <dgm:pt modelId="{995B83D3-2602-492A-8D9D-C52002B0F7F5}" type="sibTrans" cxnId="{5BD4A314-A12B-46A6-99E7-814BFE1C419C}">
      <dgm:prSet/>
      <dgm:spPr/>
      <dgm:t>
        <a:bodyPr/>
        <a:lstStyle/>
        <a:p>
          <a:endParaRPr lang="zh-CN" altLang="en-US" sz="2200">
            <a:latin typeface="+mn-ea"/>
            <a:ea typeface="+mn-ea"/>
          </a:endParaRPr>
        </a:p>
      </dgm:t>
    </dgm:pt>
    <dgm:pt modelId="{F1610EB4-2261-470B-9E0F-DB7187C4CA83}">
      <dgm:prSet phldrT="[文本]" custT="1"/>
      <dgm:spPr/>
      <dgm:t>
        <a:bodyPr/>
        <a:lstStyle/>
        <a:p>
          <a:r>
            <a:rPr lang="zh-CN" altLang="en-US" sz="1800" dirty="0" smtClean="0">
              <a:solidFill>
                <a:schemeClr val="accent2">
                  <a:lumMod val="50000"/>
                </a:schemeClr>
              </a:solidFill>
              <a:latin typeface="+mn-ea"/>
              <a:ea typeface="+mn-ea"/>
            </a:rPr>
            <a:t>代理清算模式：综合清算会员</a:t>
          </a:r>
          <a:r>
            <a:rPr lang="en-US" altLang="zh-CN" sz="1800" dirty="0" smtClean="0">
              <a:solidFill>
                <a:schemeClr val="accent2">
                  <a:lumMod val="50000"/>
                </a:schemeClr>
              </a:solidFill>
              <a:latin typeface="+mn-ea"/>
              <a:ea typeface="+mn-ea"/>
            </a:rPr>
            <a:t>-</a:t>
          </a:r>
          <a:r>
            <a:rPr lang="zh-CN" altLang="en-US" sz="1800" dirty="0" smtClean="0">
              <a:solidFill>
                <a:schemeClr val="accent2">
                  <a:lumMod val="50000"/>
                </a:schemeClr>
              </a:solidFill>
              <a:latin typeface="+mn-ea"/>
              <a:ea typeface="+mn-ea"/>
            </a:rPr>
            <a:t>投资人</a:t>
          </a:r>
          <a:endParaRPr lang="zh-CN" altLang="en-US" sz="1800" dirty="0">
            <a:solidFill>
              <a:schemeClr val="accent2">
                <a:lumMod val="50000"/>
              </a:schemeClr>
            </a:solidFill>
            <a:latin typeface="+mn-ea"/>
            <a:ea typeface="+mn-ea"/>
          </a:endParaRPr>
        </a:p>
      </dgm:t>
    </dgm:pt>
    <dgm:pt modelId="{8F82CE63-FE3F-40C7-8672-3CD059EECBA6}" type="parTrans" cxnId="{76112178-6C57-4691-9159-E33A9397CDFB}">
      <dgm:prSet/>
      <dgm:spPr/>
      <dgm:t>
        <a:bodyPr/>
        <a:lstStyle/>
        <a:p>
          <a:endParaRPr lang="zh-CN" altLang="en-US" sz="2200">
            <a:latin typeface="+mn-ea"/>
            <a:ea typeface="+mn-ea"/>
          </a:endParaRPr>
        </a:p>
      </dgm:t>
    </dgm:pt>
    <dgm:pt modelId="{EA2DF866-5F11-4658-9699-7868D7FED386}" type="sibTrans" cxnId="{76112178-6C57-4691-9159-E33A9397CDFB}">
      <dgm:prSet/>
      <dgm:spPr/>
      <dgm:t>
        <a:bodyPr/>
        <a:lstStyle/>
        <a:p>
          <a:endParaRPr lang="zh-CN" altLang="en-US" sz="2200">
            <a:latin typeface="+mn-ea"/>
            <a:ea typeface="+mn-ea"/>
          </a:endParaRPr>
        </a:p>
      </dgm:t>
    </dgm:pt>
    <dgm:pt modelId="{5D91030E-A048-4204-915D-7091CD9F0A23}">
      <dgm:prSet custT="1"/>
      <dgm:spPr/>
      <dgm:t>
        <a:bodyPr/>
        <a:lstStyle/>
        <a:p>
          <a:r>
            <a:rPr lang="zh-CN" altLang="en-US" sz="1800" dirty="0" smtClean="0">
              <a:solidFill>
                <a:schemeClr val="accent2">
                  <a:lumMod val="50000"/>
                </a:schemeClr>
              </a:solidFill>
              <a:latin typeface="+mn-ea"/>
              <a:ea typeface="+mn-ea"/>
            </a:rPr>
            <a:t>直接清算模式：普通清算会员（自营交易类）</a:t>
          </a:r>
          <a:endParaRPr lang="zh-CN" altLang="en-US" sz="1800" dirty="0">
            <a:solidFill>
              <a:schemeClr val="accent2">
                <a:lumMod val="50000"/>
              </a:schemeClr>
            </a:solidFill>
            <a:latin typeface="+mn-ea"/>
            <a:ea typeface="+mn-ea"/>
          </a:endParaRPr>
        </a:p>
      </dgm:t>
    </dgm:pt>
    <dgm:pt modelId="{6F5A76EF-F7DB-476B-92DD-EF064125D96D}" type="sibTrans" cxnId="{FBB57413-EC2C-4C6D-B0D8-6BB69550A122}">
      <dgm:prSet/>
      <dgm:spPr/>
      <dgm:t>
        <a:bodyPr/>
        <a:lstStyle/>
        <a:p>
          <a:endParaRPr lang="zh-CN" altLang="en-US"/>
        </a:p>
      </dgm:t>
    </dgm:pt>
    <dgm:pt modelId="{47DDD4FC-CD95-442D-AF47-2D1544F563ED}" type="parTrans" cxnId="{FBB57413-EC2C-4C6D-B0D8-6BB69550A122}">
      <dgm:prSet/>
      <dgm:spPr/>
      <dgm:t>
        <a:bodyPr/>
        <a:lstStyle/>
        <a:p>
          <a:endParaRPr lang="zh-CN" altLang="en-US"/>
        </a:p>
      </dgm:t>
    </dgm:pt>
    <dgm:pt modelId="{C60C60C8-CA92-43EF-8E24-EA127F63D535}" type="pres">
      <dgm:prSet presAssocID="{17E20771-5573-4F09-81D1-70141306737E}" presName="linear" presStyleCnt="0">
        <dgm:presLayoutVars>
          <dgm:animLvl val="lvl"/>
          <dgm:resizeHandles val="exact"/>
        </dgm:presLayoutVars>
      </dgm:prSet>
      <dgm:spPr/>
      <dgm:t>
        <a:bodyPr/>
        <a:lstStyle/>
        <a:p>
          <a:endParaRPr lang="zh-CN" altLang="en-US"/>
        </a:p>
      </dgm:t>
    </dgm:pt>
    <dgm:pt modelId="{E6B6E202-DA7B-496C-8B4D-4AD0B5CD8C61}" type="pres">
      <dgm:prSet presAssocID="{762A9039-49F3-4012-8367-F32B76E54AFC}" presName="parentText" presStyleLbl="node1" presStyleIdx="0" presStyleCnt="2" custScaleX="94433" custScaleY="44740">
        <dgm:presLayoutVars>
          <dgm:chMax val="0"/>
          <dgm:bulletEnabled val="1"/>
        </dgm:presLayoutVars>
      </dgm:prSet>
      <dgm:spPr/>
      <dgm:t>
        <a:bodyPr/>
        <a:lstStyle/>
        <a:p>
          <a:endParaRPr lang="zh-CN" altLang="en-US"/>
        </a:p>
      </dgm:t>
    </dgm:pt>
    <dgm:pt modelId="{6D8B508B-CCBC-42B4-B225-C3C9D6B02396}" type="pres">
      <dgm:prSet presAssocID="{762A9039-49F3-4012-8367-F32B76E54AFC}" presName="childText" presStyleLbl="revTx" presStyleIdx="0" presStyleCnt="2" custScaleY="89831" custLinFactNeighborY="3281">
        <dgm:presLayoutVars>
          <dgm:bulletEnabled val="1"/>
        </dgm:presLayoutVars>
      </dgm:prSet>
      <dgm:spPr/>
      <dgm:t>
        <a:bodyPr/>
        <a:lstStyle/>
        <a:p>
          <a:endParaRPr lang="zh-CN" altLang="en-US"/>
        </a:p>
      </dgm:t>
    </dgm:pt>
    <dgm:pt modelId="{85089798-8027-459E-9186-4C989641E6FA}" type="pres">
      <dgm:prSet presAssocID="{5FB9C3FB-66AC-4FE1-A5D2-7705CE39F311}" presName="parentText" presStyleLbl="node1" presStyleIdx="1" presStyleCnt="2" custScaleX="94433" custScaleY="44254" custLinFactNeighborY="-7977">
        <dgm:presLayoutVars>
          <dgm:chMax val="0"/>
          <dgm:bulletEnabled val="1"/>
        </dgm:presLayoutVars>
      </dgm:prSet>
      <dgm:spPr/>
      <dgm:t>
        <a:bodyPr/>
        <a:lstStyle/>
        <a:p>
          <a:endParaRPr lang="zh-CN" altLang="en-US"/>
        </a:p>
      </dgm:t>
    </dgm:pt>
    <dgm:pt modelId="{7374C517-D656-443F-9E83-3B2895D49B33}" type="pres">
      <dgm:prSet presAssocID="{5FB9C3FB-66AC-4FE1-A5D2-7705CE39F311}" presName="childText" presStyleLbl="revTx" presStyleIdx="1" presStyleCnt="2" custLinFactNeighborX="-16" custLinFactNeighborY="2798">
        <dgm:presLayoutVars>
          <dgm:bulletEnabled val="1"/>
        </dgm:presLayoutVars>
      </dgm:prSet>
      <dgm:spPr/>
      <dgm:t>
        <a:bodyPr/>
        <a:lstStyle/>
        <a:p>
          <a:endParaRPr lang="zh-CN" altLang="en-US"/>
        </a:p>
      </dgm:t>
    </dgm:pt>
  </dgm:ptLst>
  <dgm:cxnLst>
    <dgm:cxn modelId="{56FD9B45-53A9-49F6-AF6A-92149F47F31A}" srcId="{762A9039-49F3-4012-8367-F32B76E54AFC}" destId="{EC9B68FA-D964-49AA-B415-2DD3F62C9AD5}" srcOrd="0" destOrd="0" parTransId="{17439548-012C-47F9-A5A2-47D2CC0257DC}" sibTransId="{D8FF0CA7-2D25-45EB-BC4E-24BECD6D2B8F}"/>
    <dgm:cxn modelId="{5BD4A314-A12B-46A6-99E7-814BFE1C419C}" srcId="{17E20771-5573-4F09-81D1-70141306737E}" destId="{5FB9C3FB-66AC-4FE1-A5D2-7705CE39F311}" srcOrd="1" destOrd="0" parTransId="{D0A83420-E762-48E2-8446-B2CF54609255}" sibTransId="{995B83D3-2602-492A-8D9D-C52002B0F7F5}"/>
    <dgm:cxn modelId="{85F71937-2D9B-489D-AC90-2EDBAF2180ED}" type="presOf" srcId="{F1610EB4-2261-470B-9E0F-DB7187C4CA83}" destId="{7374C517-D656-443F-9E83-3B2895D49B33}" srcOrd="0" destOrd="0" presId="urn:microsoft.com/office/officeart/2005/8/layout/vList2"/>
    <dgm:cxn modelId="{36882421-CA07-4E6A-BDD4-4CD94C7A9AD0}" type="presOf" srcId="{17E20771-5573-4F09-81D1-70141306737E}" destId="{C60C60C8-CA92-43EF-8E24-EA127F63D535}" srcOrd="0" destOrd="0" presId="urn:microsoft.com/office/officeart/2005/8/layout/vList2"/>
    <dgm:cxn modelId="{76112178-6C57-4691-9159-E33A9397CDFB}" srcId="{5FB9C3FB-66AC-4FE1-A5D2-7705CE39F311}" destId="{F1610EB4-2261-470B-9E0F-DB7187C4CA83}" srcOrd="0" destOrd="0" parTransId="{8F82CE63-FE3F-40C7-8672-3CD059EECBA6}" sibTransId="{EA2DF866-5F11-4658-9699-7868D7FED386}"/>
    <dgm:cxn modelId="{B35D4F4A-8138-4236-B8F3-98E99C7EF821}" type="presOf" srcId="{EC9B68FA-D964-49AA-B415-2DD3F62C9AD5}" destId="{6D8B508B-CCBC-42B4-B225-C3C9D6B02396}" srcOrd="0" destOrd="0" presId="urn:microsoft.com/office/officeart/2005/8/layout/vList2"/>
    <dgm:cxn modelId="{BA78BB3D-F8BC-41AB-B8D3-8BD8C3F16ECA}" srcId="{17E20771-5573-4F09-81D1-70141306737E}" destId="{762A9039-49F3-4012-8367-F32B76E54AFC}" srcOrd="0" destOrd="0" parTransId="{C31A366C-88C6-4AA1-A2B4-8EF912A4AB17}" sibTransId="{76608BF5-3643-4457-9E7C-E4C09423FF73}"/>
    <dgm:cxn modelId="{B913C1AE-3B57-47D7-98E3-45B146DF73A7}" type="presOf" srcId="{5FB9C3FB-66AC-4FE1-A5D2-7705CE39F311}" destId="{85089798-8027-459E-9186-4C989641E6FA}" srcOrd="0" destOrd="0" presId="urn:microsoft.com/office/officeart/2005/8/layout/vList2"/>
    <dgm:cxn modelId="{0B5C317D-6F52-464F-B011-022BE7E39972}" type="presOf" srcId="{762A9039-49F3-4012-8367-F32B76E54AFC}" destId="{E6B6E202-DA7B-496C-8B4D-4AD0B5CD8C61}" srcOrd="0" destOrd="0" presId="urn:microsoft.com/office/officeart/2005/8/layout/vList2"/>
    <dgm:cxn modelId="{FBB57413-EC2C-4C6D-B0D8-6BB69550A122}" srcId="{5FB9C3FB-66AC-4FE1-A5D2-7705CE39F311}" destId="{5D91030E-A048-4204-915D-7091CD9F0A23}" srcOrd="1" destOrd="0" parTransId="{47DDD4FC-CD95-442D-AF47-2D1544F563ED}" sibTransId="{6F5A76EF-F7DB-476B-92DD-EF064125D96D}"/>
    <dgm:cxn modelId="{49A17245-DCF0-4B8E-9D96-7152417C561A}" type="presOf" srcId="{5D91030E-A048-4204-915D-7091CD9F0A23}" destId="{7374C517-D656-443F-9E83-3B2895D49B33}" srcOrd="0" destOrd="1" presId="urn:microsoft.com/office/officeart/2005/8/layout/vList2"/>
    <dgm:cxn modelId="{1277EC40-034A-4857-BDA0-FD211B9591FA}" type="presParOf" srcId="{C60C60C8-CA92-43EF-8E24-EA127F63D535}" destId="{E6B6E202-DA7B-496C-8B4D-4AD0B5CD8C61}" srcOrd="0" destOrd="0" presId="urn:microsoft.com/office/officeart/2005/8/layout/vList2"/>
    <dgm:cxn modelId="{C10D745F-48A2-430C-9397-54C0D6CBDE23}" type="presParOf" srcId="{C60C60C8-CA92-43EF-8E24-EA127F63D535}" destId="{6D8B508B-CCBC-42B4-B225-C3C9D6B02396}" srcOrd="1" destOrd="0" presId="urn:microsoft.com/office/officeart/2005/8/layout/vList2"/>
    <dgm:cxn modelId="{420A6918-0DD4-4CB4-AC6F-25D82FD8FE27}" type="presParOf" srcId="{C60C60C8-CA92-43EF-8E24-EA127F63D535}" destId="{85089798-8027-459E-9186-4C989641E6FA}" srcOrd="2" destOrd="0" presId="urn:microsoft.com/office/officeart/2005/8/layout/vList2"/>
    <dgm:cxn modelId="{A4440D81-3352-4EDB-9469-A6283C2B9251}" type="presParOf" srcId="{C60C60C8-CA92-43EF-8E24-EA127F63D535}" destId="{7374C517-D656-443F-9E83-3B2895D49B33}"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EF0C351-5241-421E-ABA1-01A1E244EBC0}" type="doc">
      <dgm:prSet loTypeId="urn:microsoft.com/office/officeart/2005/8/layout/funnel1" loCatId="relationship" qsTypeId="urn:microsoft.com/office/officeart/2005/8/quickstyle/3d1" qsCatId="3D" csTypeId="urn:microsoft.com/office/officeart/2005/8/colors/accent1_2" csCatId="accent1" phldr="1"/>
      <dgm:spPr/>
      <dgm:t>
        <a:bodyPr/>
        <a:lstStyle/>
        <a:p>
          <a:endParaRPr lang="zh-CN" altLang="en-US"/>
        </a:p>
      </dgm:t>
    </dgm:pt>
    <dgm:pt modelId="{0EFC478C-1EC0-4F9B-B38D-A7B86E73317C}">
      <dgm:prSet/>
      <dgm:spPr/>
      <dgm:t>
        <a:bodyPr/>
        <a:lstStyle/>
        <a:p>
          <a:pPr rtl="0"/>
          <a:r>
            <a:rPr lang="zh-CN" dirty="0" smtClean="0"/>
            <a:t>经纪公司</a:t>
          </a:r>
          <a:endParaRPr lang="zh-CN" dirty="0"/>
        </a:p>
      </dgm:t>
    </dgm:pt>
    <dgm:pt modelId="{8F16F3BF-BB6F-4A1B-8D91-D7359ECE6865}" type="parTrans" cxnId="{1D51B33E-8DCB-47A8-9BF7-D420B086968B}">
      <dgm:prSet/>
      <dgm:spPr/>
      <dgm:t>
        <a:bodyPr/>
        <a:lstStyle/>
        <a:p>
          <a:endParaRPr lang="zh-CN" altLang="en-US"/>
        </a:p>
      </dgm:t>
    </dgm:pt>
    <dgm:pt modelId="{4F0DEF08-1BF4-4CCC-9CC6-A156F0961A2A}" type="sibTrans" cxnId="{1D51B33E-8DCB-47A8-9BF7-D420B086968B}">
      <dgm:prSet/>
      <dgm:spPr/>
      <dgm:t>
        <a:bodyPr/>
        <a:lstStyle/>
        <a:p>
          <a:endParaRPr lang="zh-CN" altLang="en-US"/>
        </a:p>
      </dgm:t>
    </dgm:pt>
    <dgm:pt modelId="{B5683439-7A5D-4F5E-870A-204D4F820FEC}">
      <dgm:prSet/>
      <dgm:spPr/>
      <dgm:t>
        <a:bodyPr/>
        <a:lstStyle/>
        <a:p>
          <a:pPr rtl="0"/>
          <a:r>
            <a:rPr lang="zh-CN" dirty="0" smtClean="0"/>
            <a:t>普通清算会员</a:t>
          </a:r>
          <a:endParaRPr lang="en-US" dirty="0"/>
        </a:p>
      </dgm:t>
    </dgm:pt>
    <dgm:pt modelId="{894BDFB6-4C74-4180-999F-DE5C8D5B64A4}" type="parTrans" cxnId="{24308A3F-5B95-42B9-9338-AFF0F6CF553D}">
      <dgm:prSet/>
      <dgm:spPr/>
      <dgm:t>
        <a:bodyPr/>
        <a:lstStyle/>
        <a:p>
          <a:endParaRPr lang="zh-CN" altLang="en-US"/>
        </a:p>
      </dgm:t>
    </dgm:pt>
    <dgm:pt modelId="{1981161A-B154-4395-AE7E-7FCFD7C1750C}" type="sibTrans" cxnId="{24308A3F-5B95-42B9-9338-AFF0F6CF553D}">
      <dgm:prSet/>
      <dgm:spPr/>
      <dgm:t>
        <a:bodyPr/>
        <a:lstStyle/>
        <a:p>
          <a:endParaRPr lang="zh-CN" altLang="en-US"/>
        </a:p>
      </dgm:t>
    </dgm:pt>
    <dgm:pt modelId="{EFAC05BE-AEFA-48AD-AA11-6A1EC09277D7}">
      <dgm:prSet/>
      <dgm:spPr/>
      <dgm:t>
        <a:bodyPr/>
        <a:lstStyle/>
        <a:p>
          <a:pPr rtl="0"/>
          <a:r>
            <a:rPr lang="zh-CN" dirty="0" smtClean="0"/>
            <a:t>大型实体客户</a:t>
          </a:r>
          <a:endParaRPr lang="zh-CN" dirty="0"/>
        </a:p>
      </dgm:t>
    </dgm:pt>
    <dgm:pt modelId="{B81F381B-AF98-4350-A40E-BC4EECA2F6B0}" type="parTrans" cxnId="{B7789CD8-372E-4096-9863-4FF711BD2602}">
      <dgm:prSet/>
      <dgm:spPr/>
      <dgm:t>
        <a:bodyPr/>
        <a:lstStyle/>
        <a:p>
          <a:endParaRPr lang="zh-CN" altLang="en-US"/>
        </a:p>
      </dgm:t>
    </dgm:pt>
    <dgm:pt modelId="{84930610-A18D-468E-9C7A-A0E7A6D6F866}" type="sibTrans" cxnId="{B7789CD8-372E-4096-9863-4FF711BD2602}">
      <dgm:prSet/>
      <dgm:spPr/>
      <dgm:t>
        <a:bodyPr/>
        <a:lstStyle/>
        <a:p>
          <a:endParaRPr lang="zh-CN" altLang="en-US"/>
        </a:p>
      </dgm:t>
    </dgm:pt>
    <dgm:pt modelId="{EF5AD0C0-FDD0-4DD2-8801-7217461A3F3A}">
      <dgm:prSet custT="1"/>
      <dgm:spPr/>
      <dgm:t>
        <a:bodyPr/>
        <a:lstStyle/>
        <a:p>
          <a:r>
            <a:rPr lang="zh-CN" altLang="en-US" sz="1600" b="1" cap="none" spc="0" dirty="0" smtClean="0">
              <a:ln/>
              <a:solidFill>
                <a:schemeClr val="accent4">
                  <a:lumMod val="50000"/>
                </a:schemeClr>
              </a:solidFill>
              <a:effectLst/>
            </a:rPr>
            <a:t>远期价格报价团提供每日估值数据，上海清算所负责编制</a:t>
          </a:r>
          <a:endParaRPr lang="zh-CN" altLang="en-US" sz="1600" b="1" cap="none" spc="0" dirty="0">
            <a:ln/>
            <a:solidFill>
              <a:schemeClr val="accent4">
                <a:lumMod val="50000"/>
              </a:schemeClr>
            </a:solidFill>
            <a:effectLst/>
          </a:endParaRPr>
        </a:p>
      </dgm:t>
    </dgm:pt>
    <dgm:pt modelId="{AAF0E57A-EDC4-4BE2-8766-42536E40D7EB}" type="parTrans" cxnId="{79C28CA9-D011-47AF-8374-7B59DEA3D968}">
      <dgm:prSet/>
      <dgm:spPr/>
      <dgm:t>
        <a:bodyPr/>
        <a:lstStyle/>
        <a:p>
          <a:endParaRPr lang="zh-CN" altLang="en-US"/>
        </a:p>
      </dgm:t>
    </dgm:pt>
    <dgm:pt modelId="{D7532746-4202-4516-9B17-8C1A42A8FB2C}" type="sibTrans" cxnId="{79C28CA9-D011-47AF-8374-7B59DEA3D968}">
      <dgm:prSet/>
      <dgm:spPr/>
      <dgm:t>
        <a:bodyPr/>
        <a:lstStyle/>
        <a:p>
          <a:endParaRPr lang="zh-CN" altLang="en-US"/>
        </a:p>
      </dgm:t>
    </dgm:pt>
    <dgm:pt modelId="{E3ACB03A-2D5B-491D-B57C-2F0547557F03}">
      <dgm:prSet/>
      <dgm:spPr/>
      <dgm:t>
        <a:bodyPr/>
        <a:lstStyle/>
        <a:p>
          <a:endParaRPr lang="zh-CN" altLang="en-US"/>
        </a:p>
      </dgm:t>
    </dgm:pt>
    <dgm:pt modelId="{DCD41900-C5BF-449A-A4CB-55CB34F3AEB2}" type="parTrans" cxnId="{00766F28-1AB7-493B-B663-39151D8D3A25}">
      <dgm:prSet/>
      <dgm:spPr/>
      <dgm:t>
        <a:bodyPr/>
        <a:lstStyle/>
        <a:p>
          <a:endParaRPr lang="zh-CN" altLang="en-US"/>
        </a:p>
      </dgm:t>
    </dgm:pt>
    <dgm:pt modelId="{86A5F750-038E-4540-9201-89894C2D4D81}" type="sibTrans" cxnId="{00766F28-1AB7-493B-B663-39151D8D3A25}">
      <dgm:prSet/>
      <dgm:spPr/>
      <dgm:t>
        <a:bodyPr/>
        <a:lstStyle/>
        <a:p>
          <a:endParaRPr lang="zh-CN" altLang="en-US"/>
        </a:p>
      </dgm:t>
    </dgm:pt>
    <dgm:pt modelId="{022808CD-103F-4343-B05E-C4722E17B3A2}">
      <dgm:prSet/>
      <dgm:spPr/>
      <dgm:t>
        <a:bodyPr/>
        <a:lstStyle/>
        <a:p>
          <a:endParaRPr lang="zh-CN" altLang="en-US"/>
        </a:p>
      </dgm:t>
    </dgm:pt>
    <dgm:pt modelId="{8CA4135E-4196-40C6-94D6-4F912EF4004C}" type="parTrans" cxnId="{9A520655-00D2-4333-890E-D6E113B0CE2F}">
      <dgm:prSet/>
      <dgm:spPr/>
      <dgm:t>
        <a:bodyPr/>
        <a:lstStyle/>
        <a:p>
          <a:endParaRPr lang="zh-CN" altLang="en-US"/>
        </a:p>
      </dgm:t>
    </dgm:pt>
    <dgm:pt modelId="{E06EA904-1C0D-41AC-AC3F-7D3E8237E9E9}" type="sibTrans" cxnId="{9A520655-00D2-4333-890E-D6E113B0CE2F}">
      <dgm:prSet/>
      <dgm:spPr/>
      <dgm:t>
        <a:bodyPr/>
        <a:lstStyle/>
        <a:p>
          <a:endParaRPr lang="zh-CN" altLang="en-US"/>
        </a:p>
      </dgm:t>
    </dgm:pt>
    <dgm:pt modelId="{DFE64E67-9924-4CFF-ABE9-6F3F188B974F}">
      <dgm:prSet/>
      <dgm:spPr/>
      <dgm:t>
        <a:bodyPr/>
        <a:lstStyle/>
        <a:p>
          <a:endParaRPr lang="zh-CN" altLang="en-US"/>
        </a:p>
      </dgm:t>
    </dgm:pt>
    <dgm:pt modelId="{701440B7-D143-4D64-8BB3-A6696F99A613}" type="parTrans" cxnId="{C010671D-5665-4228-982A-3B70AD0B4093}">
      <dgm:prSet/>
      <dgm:spPr/>
      <dgm:t>
        <a:bodyPr/>
        <a:lstStyle/>
        <a:p>
          <a:endParaRPr lang="zh-CN" altLang="en-US"/>
        </a:p>
      </dgm:t>
    </dgm:pt>
    <dgm:pt modelId="{E0B73440-1FBB-40B2-987A-AED1565FE45E}" type="sibTrans" cxnId="{C010671D-5665-4228-982A-3B70AD0B4093}">
      <dgm:prSet/>
      <dgm:spPr/>
      <dgm:t>
        <a:bodyPr/>
        <a:lstStyle/>
        <a:p>
          <a:endParaRPr lang="zh-CN" altLang="en-US"/>
        </a:p>
      </dgm:t>
    </dgm:pt>
    <dgm:pt modelId="{248F4DC4-2051-41AB-95F7-B68A5297B1C5}" type="pres">
      <dgm:prSet presAssocID="{2EF0C351-5241-421E-ABA1-01A1E244EBC0}" presName="Name0" presStyleCnt="0">
        <dgm:presLayoutVars>
          <dgm:chMax val="4"/>
          <dgm:resizeHandles val="exact"/>
        </dgm:presLayoutVars>
      </dgm:prSet>
      <dgm:spPr/>
      <dgm:t>
        <a:bodyPr/>
        <a:lstStyle/>
        <a:p>
          <a:endParaRPr lang="zh-CN" altLang="en-US"/>
        </a:p>
      </dgm:t>
    </dgm:pt>
    <dgm:pt modelId="{96190ED8-8B53-4F15-8B0C-116A6006231C}" type="pres">
      <dgm:prSet presAssocID="{2EF0C351-5241-421E-ABA1-01A1E244EBC0}" presName="ellipse" presStyleLbl="trBgShp" presStyleIdx="0" presStyleCnt="1"/>
      <dgm:spPr/>
      <dgm:t>
        <a:bodyPr/>
        <a:lstStyle/>
        <a:p>
          <a:endParaRPr lang="zh-CN" altLang="en-US"/>
        </a:p>
      </dgm:t>
    </dgm:pt>
    <dgm:pt modelId="{8BB9D21D-2CAC-40AD-95EE-600986B6315D}" type="pres">
      <dgm:prSet presAssocID="{2EF0C351-5241-421E-ABA1-01A1E244EBC0}" presName="arrow1" presStyleLbl="fgShp" presStyleIdx="0" presStyleCnt="1"/>
      <dgm:spPr/>
      <dgm:t>
        <a:bodyPr/>
        <a:lstStyle/>
        <a:p>
          <a:endParaRPr lang="zh-CN" altLang="en-US"/>
        </a:p>
      </dgm:t>
    </dgm:pt>
    <dgm:pt modelId="{DA6126DA-49E1-405D-BE28-D4BF03BA61EA}" type="pres">
      <dgm:prSet presAssocID="{2EF0C351-5241-421E-ABA1-01A1E244EBC0}" presName="rectangle" presStyleLbl="revTx" presStyleIdx="0" presStyleCnt="1" custScaleX="118047" custLinFactNeighborX="2025" custLinFactNeighborY="57983">
        <dgm:presLayoutVars>
          <dgm:bulletEnabled val="1"/>
        </dgm:presLayoutVars>
      </dgm:prSet>
      <dgm:spPr/>
      <dgm:t>
        <a:bodyPr/>
        <a:lstStyle/>
        <a:p>
          <a:endParaRPr lang="zh-CN" altLang="en-US"/>
        </a:p>
      </dgm:t>
    </dgm:pt>
    <dgm:pt modelId="{471D76A4-7E11-4231-9CE8-33CF4B7A93C0}" type="pres">
      <dgm:prSet presAssocID="{B5683439-7A5D-4F5E-870A-204D4F820FEC}" presName="item1" presStyleLbl="node1" presStyleIdx="0" presStyleCnt="3">
        <dgm:presLayoutVars>
          <dgm:bulletEnabled val="1"/>
        </dgm:presLayoutVars>
      </dgm:prSet>
      <dgm:spPr/>
      <dgm:t>
        <a:bodyPr/>
        <a:lstStyle/>
        <a:p>
          <a:endParaRPr lang="zh-CN" altLang="en-US"/>
        </a:p>
      </dgm:t>
    </dgm:pt>
    <dgm:pt modelId="{C1E2307F-67C9-47D8-8AF8-4A885473A805}" type="pres">
      <dgm:prSet presAssocID="{EFAC05BE-AEFA-48AD-AA11-6A1EC09277D7}" presName="item2" presStyleLbl="node1" presStyleIdx="1" presStyleCnt="3">
        <dgm:presLayoutVars>
          <dgm:bulletEnabled val="1"/>
        </dgm:presLayoutVars>
      </dgm:prSet>
      <dgm:spPr/>
      <dgm:t>
        <a:bodyPr/>
        <a:lstStyle/>
        <a:p>
          <a:endParaRPr lang="zh-CN" altLang="en-US"/>
        </a:p>
      </dgm:t>
    </dgm:pt>
    <dgm:pt modelId="{7BE6E531-831A-46F5-AD9A-40510537B2C1}" type="pres">
      <dgm:prSet presAssocID="{EF5AD0C0-FDD0-4DD2-8801-7217461A3F3A}" presName="item3" presStyleLbl="node1" presStyleIdx="2" presStyleCnt="3">
        <dgm:presLayoutVars>
          <dgm:bulletEnabled val="1"/>
        </dgm:presLayoutVars>
      </dgm:prSet>
      <dgm:spPr/>
      <dgm:t>
        <a:bodyPr/>
        <a:lstStyle/>
        <a:p>
          <a:endParaRPr lang="zh-CN" altLang="en-US"/>
        </a:p>
      </dgm:t>
    </dgm:pt>
    <dgm:pt modelId="{5B21CC09-8AE0-4237-8DAC-3D518553A960}" type="pres">
      <dgm:prSet presAssocID="{2EF0C351-5241-421E-ABA1-01A1E244EBC0}" presName="funnel" presStyleLbl="trAlignAcc1" presStyleIdx="0" presStyleCnt="1"/>
      <dgm:spPr/>
      <dgm:t>
        <a:bodyPr/>
        <a:lstStyle/>
        <a:p>
          <a:endParaRPr lang="zh-CN" altLang="en-US"/>
        </a:p>
      </dgm:t>
    </dgm:pt>
  </dgm:ptLst>
  <dgm:cxnLst>
    <dgm:cxn modelId="{E9A2E0CF-7C9E-4496-B9CE-045E00AECECD}" type="presOf" srcId="{B5683439-7A5D-4F5E-870A-204D4F820FEC}" destId="{C1E2307F-67C9-47D8-8AF8-4A885473A805}" srcOrd="0" destOrd="0" presId="urn:microsoft.com/office/officeart/2005/8/layout/funnel1"/>
    <dgm:cxn modelId="{1D51B33E-8DCB-47A8-9BF7-D420B086968B}" srcId="{2EF0C351-5241-421E-ABA1-01A1E244EBC0}" destId="{0EFC478C-1EC0-4F9B-B38D-A7B86E73317C}" srcOrd="0" destOrd="0" parTransId="{8F16F3BF-BB6F-4A1B-8D91-D7359ECE6865}" sibTransId="{4F0DEF08-1BF4-4CCC-9CC6-A156F0961A2A}"/>
    <dgm:cxn modelId="{9DC2C297-D94F-490E-A063-9F6E31D1FBDD}" type="presOf" srcId="{2EF0C351-5241-421E-ABA1-01A1E244EBC0}" destId="{248F4DC4-2051-41AB-95F7-B68A5297B1C5}" srcOrd="0" destOrd="0" presId="urn:microsoft.com/office/officeart/2005/8/layout/funnel1"/>
    <dgm:cxn modelId="{C010671D-5665-4228-982A-3B70AD0B4093}" srcId="{2EF0C351-5241-421E-ABA1-01A1E244EBC0}" destId="{DFE64E67-9924-4CFF-ABE9-6F3F188B974F}" srcOrd="6" destOrd="0" parTransId="{701440B7-D143-4D64-8BB3-A6696F99A613}" sibTransId="{E0B73440-1FBB-40B2-987A-AED1565FE45E}"/>
    <dgm:cxn modelId="{08D7122B-6EA6-428C-9E2C-C999DA9C199D}" type="presOf" srcId="{EFAC05BE-AEFA-48AD-AA11-6A1EC09277D7}" destId="{471D76A4-7E11-4231-9CE8-33CF4B7A93C0}" srcOrd="0" destOrd="0" presId="urn:microsoft.com/office/officeart/2005/8/layout/funnel1"/>
    <dgm:cxn modelId="{9A520655-00D2-4333-890E-D6E113B0CE2F}" srcId="{2EF0C351-5241-421E-ABA1-01A1E244EBC0}" destId="{022808CD-103F-4343-B05E-C4722E17B3A2}" srcOrd="5" destOrd="0" parTransId="{8CA4135E-4196-40C6-94D6-4F912EF4004C}" sibTransId="{E06EA904-1C0D-41AC-AC3F-7D3E8237E9E9}"/>
    <dgm:cxn modelId="{00766F28-1AB7-493B-B663-39151D8D3A25}" srcId="{2EF0C351-5241-421E-ABA1-01A1E244EBC0}" destId="{E3ACB03A-2D5B-491D-B57C-2F0547557F03}" srcOrd="4" destOrd="0" parTransId="{DCD41900-C5BF-449A-A4CB-55CB34F3AEB2}" sibTransId="{86A5F750-038E-4540-9201-89894C2D4D81}"/>
    <dgm:cxn modelId="{24308A3F-5B95-42B9-9338-AFF0F6CF553D}" srcId="{2EF0C351-5241-421E-ABA1-01A1E244EBC0}" destId="{B5683439-7A5D-4F5E-870A-204D4F820FEC}" srcOrd="1" destOrd="0" parTransId="{894BDFB6-4C74-4180-999F-DE5C8D5B64A4}" sibTransId="{1981161A-B154-4395-AE7E-7FCFD7C1750C}"/>
    <dgm:cxn modelId="{B7789CD8-372E-4096-9863-4FF711BD2602}" srcId="{2EF0C351-5241-421E-ABA1-01A1E244EBC0}" destId="{EFAC05BE-AEFA-48AD-AA11-6A1EC09277D7}" srcOrd="2" destOrd="0" parTransId="{B81F381B-AF98-4350-A40E-BC4EECA2F6B0}" sibTransId="{84930610-A18D-468E-9C7A-A0E7A6D6F866}"/>
    <dgm:cxn modelId="{BC580A5C-08DA-4A76-B565-9BC9C39838F9}" type="presOf" srcId="{0EFC478C-1EC0-4F9B-B38D-A7B86E73317C}" destId="{7BE6E531-831A-46F5-AD9A-40510537B2C1}" srcOrd="0" destOrd="0" presId="urn:microsoft.com/office/officeart/2005/8/layout/funnel1"/>
    <dgm:cxn modelId="{79C28CA9-D011-47AF-8374-7B59DEA3D968}" srcId="{2EF0C351-5241-421E-ABA1-01A1E244EBC0}" destId="{EF5AD0C0-FDD0-4DD2-8801-7217461A3F3A}" srcOrd="3" destOrd="0" parTransId="{AAF0E57A-EDC4-4BE2-8766-42536E40D7EB}" sibTransId="{D7532746-4202-4516-9B17-8C1A42A8FB2C}"/>
    <dgm:cxn modelId="{8C5B8118-44A8-4C78-97E2-54A8A782782C}" type="presOf" srcId="{EF5AD0C0-FDD0-4DD2-8801-7217461A3F3A}" destId="{DA6126DA-49E1-405D-BE28-D4BF03BA61EA}" srcOrd="0" destOrd="0" presId="urn:microsoft.com/office/officeart/2005/8/layout/funnel1"/>
    <dgm:cxn modelId="{75831F2B-4BB5-49FB-A497-64320AB89D20}" type="presParOf" srcId="{248F4DC4-2051-41AB-95F7-B68A5297B1C5}" destId="{96190ED8-8B53-4F15-8B0C-116A6006231C}" srcOrd="0" destOrd="0" presId="urn:microsoft.com/office/officeart/2005/8/layout/funnel1"/>
    <dgm:cxn modelId="{9821CBBA-E5BB-4F47-BD00-967F82079EA1}" type="presParOf" srcId="{248F4DC4-2051-41AB-95F7-B68A5297B1C5}" destId="{8BB9D21D-2CAC-40AD-95EE-600986B6315D}" srcOrd="1" destOrd="0" presId="urn:microsoft.com/office/officeart/2005/8/layout/funnel1"/>
    <dgm:cxn modelId="{DD295368-9D0B-4EE3-BC73-0947847D6D09}" type="presParOf" srcId="{248F4DC4-2051-41AB-95F7-B68A5297B1C5}" destId="{DA6126DA-49E1-405D-BE28-D4BF03BA61EA}" srcOrd="2" destOrd="0" presId="urn:microsoft.com/office/officeart/2005/8/layout/funnel1"/>
    <dgm:cxn modelId="{3F27553F-9DD0-4FF6-A61E-4C3F36280315}" type="presParOf" srcId="{248F4DC4-2051-41AB-95F7-B68A5297B1C5}" destId="{471D76A4-7E11-4231-9CE8-33CF4B7A93C0}" srcOrd="3" destOrd="0" presId="urn:microsoft.com/office/officeart/2005/8/layout/funnel1"/>
    <dgm:cxn modelId="{621EF00D-55EF-487E-8041-04D60A8A04FD}" type="presParOf" srcId="{248F4DC4-2051-41AB-95F7-B68A5297B1C5}" destId="{C1E2307F-67C9-47D8-8AF8-4A885473A805}" srcOrd="4" destOrd="0" presId="urn:microsoft.com/office/officeart/2005/8/layout/funnel1"/>
    <dgm:cxn modelId="{531BE65A-6A60-4848-832F-42FB96000CE0}" type="presParOf" srcId="{248F4DC4-2051-41AB-95F7-B68A5297B1C5}" destId="{7BE6E531-831A-46F5-AD9A-40510537B2C1}" srcOrd="5" destOrd="0" presId="urn:microsoft.com/office/officeart/2005/8/layout/funnel1"/>
    <dgm:cxn modelId="{16D307BD-B66C-43FE-BD0C-F9C5FCEB1291}" type="presParOf" srcId="{248F4DC4-2051-41AB-95F7-B68A5297B1C5}" destId="{5B21CC09-8AE0-4237-8DAC-3D518553A960}"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FA8F955-A491-41A6-B522-57D9A3173ED1}" type="doc">
      <dgm:prSet loTypeId="urn:microsoft.com/office/officeart/2005/8/layout/vList5" loCatId="list" qsTypeId="urn:microsoft.com/office/officeart/2005/8/quickstyle/simple2" qsCatId="simple" csTypeId="urn:microsoft.com/office/officeart/2005/8/colors/accent1_5" csCatId="accent1" phldr="1"/>
      <dgm:spPr/>
      <dgm:t>
        <a:bodyPr/>
        <a:lstStyle/>
        <a:p>
          <a:endParaRPr lang="zh-CN" altLang="en-US"/>
        </a:p>
      </dgm:t>
    </dgm:pt>
    <dgm:pt modelId="{CF089A7A-8A20-4B8C-9B58-61B9450C315D}">
      <dgm:prSet phldrT="[文本]" custT="1">
        <dgm:style>
          <a:lnRef idx="1">
            <a:schemeClr val="accent1"/>
          </a:lnRef>
          <a:fillRef idx="2">
            <a:schemeClr val="accent1"/>
          </a:fillRef>
          <a:effectRef idx="1">
            <a:schemeClr val="accent1"/>
          </a:effectRef>
          <a:fontRef idx="minor">
            <a:schemeClr val="dk1"/>
          </a:fontRef>
        </dgm:style>
      </dgm:prSet>
      <dgm:spPr/>
      <dgm:t>
        <a:bodyPr/>
        <a:lstStyle/>
        <a:p>
          <a:r>
            <a:rPr lang="zh-CN" altLang="en-US" sz="2000" b="1" dirty="0" smtClean="0">
              <a:solidFill>
                <a:schemeClr val="accent2">
                  <a:lumMod val="50000"/>
                </a:schemeClr>
              </a:solidFill>
              <a:latin typeface="仿宋" pitchFamily="49" charset="-122"/>
              <a:ea typeface="仿宋" pitchFamily="49" charset="-122"/>
            </a:rPr>
            <a:t>清算会员制度</a:t>
          </a:r>
          <a:endParaRPr lang="zh-CN" altLang="en-US" sz="2000" b="1" dirty="0">
            <a:solidFill>
              <a:schemeClr val="accent2">
                <a:lumMod val="50000"/>
              </a:schemeClr>
            </a:solidFill>
            <a:latin typeface="仿宋" pitchFamily="49" charset="-122"/>
            <a:ea typeface="仿宋" pitchFamily="49" charset="-122"/>
          </a:endParaRPr>
        </a:p>
      </dgm:t>
    </dgm:pt>
    <dgm:pt modelId="{C7E518CE-4CD0-40DE-87BD-F37EB4598AEC}" type="parTrans" cxnId="{5D0739C6-A406-4CF5-9AB5-5CFD867BB7A3}">
      <dgm:prSet/>
      <dgm:spPr/>
      <dgm:t>
        <a:bodyPr/>
        <a:lstStyle/>
        <a:p>
          <a:endParaRPr lang="zh-CN" altLang="en-US"/>
        </a:p>
      </dgm:t>
    </dgm:pt>
    <dgm:pt modelId="{1CF422DA-D420-4E1C-9EC3-23C4CA04F097}" type="sibTrans" cxnId="{5D0739C6-A406-4CF5-9AB5-5CFD867BB7A3}">
      <dgm:prSet/>
      <dgm:spPr/>
      <dgm:t>
        <a:bodyPr/>
        <a:lstStyle/>
        <a:p>
          <a:endParaRPr lang="zh-CN" altLang="en-US"/>
        </a:p>
      </dgm:t>
    </dgm:pt>
    <dgm:pt modelId="{B98EF4F3-F314-4EE7-9687-0918A5C4A4C8}">
      <dgm:prSet phldrT="[文本]" custT="1"/>
      <dgm:spPr/>
      <dgm:t>
        <a:bodyPr/>
        <a:lstStyle/>
        <a:p>
          <a:r>
            <a:rPr lang="zh-CN" altLang="en-US" sz="1600" dirty="0" smtClean="0">
              <a:solidFill>
                <a:schemeClr val="accent2">
                  <a:lumMod val="50000"/>
                </a:schemeClr>
              </a:solidFill>
              <a:latin typeface="仿宋" pitchFamily="49" charset="-122"/>
              <a:ea typeface="仿宋" pitchFamily="49" charset="-122"/>
            </a:rPr>
            <a:t>实行分层清算制度，包括综合清算会员、普通清算会员和代理清算会员。</a:t>
          </a:r>
          <a:endParaRPr lang="zh-CN" altLang="en-US" sz="1600" dirty="0">
            <a:solidFill>
              <a:schemeClr val="accent2">
                <a:lumMod val="50000"/>
              </a:schemeClr>
            </a:solidFill>
          </a:endParaRPr>
        </a:p>
      </dgm:t>
    </dgm:pt>
    <dgm:pt modelId="{D8528019-22D1-4F71-AB65-694F82241799}" type="parTrans" cxnId="{36CF542B-A80C-482F-AEEB-65B5C9D69E74}">
      <dgm:prSet/>
      <dgm:spPr/>
      <dgm:t>
        <a:bodyPr/>
        <a:lstStyle/>
        <a:p>
          <a:endParaRPr lang="zh-CN" altLang="en-US"/>
        </a:p>
      </dgm:t>
    </dgm:pt>
    <dgm:pt modelId="{987E587D-7F56-4CED-8234-8DA1CEE587DE}" type="sibTrans" cxnId="{36CF542B-A80C-482F-AEEB-65B5C9D69E74}">
      <dgm:prSet/>
      <dgm:spPr/>
      <dgm:t>
        <a:bodyPr/>
        <a:lstStyle/>
        <a:p>
          <a:endParaRPr lang="zh-CN" altLang="en-US"/>
        </a:p>
      </dgm:t>
    </dgm:pt>
    <dgm:pt modelId="{6D13F538-1264-4428-BAB7-20FEF8E93ADF}">
      <dgm:prSet phldrT="[文本]" custT="1">
        <dgm:style>
          <a:lnRef idx="1">
            <a:schemeClr val="accent1"/>
          </a:lnRef>
          <a:fillRef idx="2">
            <a:schemeClr val="accent1"/>
          </a:fillRef>
          <a:effectRef idx="1">
            <a:schemeClr val="accent1"/>
          </a:effectRef>
          <a:fontRef idx="minor">
            <a:schemeClr val="dk1"/>
          </a:fontRef>
        </dgm:style>
      </dgm:prSet>
      <dgm:spPr/>
      <dgm:t>
        <a:bodyPr/>
        <a:lstStyle/>
        <a:p>
          <a:r>
            <a:rPr lang="zh-CN" altLang="en-US" sz="2000" b="1" dirty="0" smtClean="0">
              <a:solidFill>
                <a:schemeClr val="accent2">
                  <a:lumMod val="50000"/>
                </a:schemeClr>
              </a:solidFill>
              <a:latin typeface="仿宋" pitchFamily="49" charset="-122"/>
              <a:ea typeface="仿宋" pitchFamily="49" charset="-122"/>
            </a:rPr>
            <a:t>保证金制度</a:t>
          </a:r>
          <a:endParaRPr lang="zh-CN" altLang="en-US" sz="2000" b="1" dirty="0" smtClean="0">
            <a:solidFill>
              <a:schemeClr val="accent2">
                <a:lumMod val="50000"/>
              </a:schemeClr>
            </a:solidFill>
            <a:latin typeface="仿宋" pitchFamily="49" charset="-122"/>
            <a:ea typeface="仿宋" pitchFamily="49" charset="-122"/>
          </a:endParaRPr>
        </a:p>
      </dgm:t>
    </dgm:pt>
    <dgm:pt modelId="{5456D305-9560-4306-9585-CAC9190FA7C0}" type="parTrans" cxnId="{55F409D9-2C66-477C-9E60-C22745779836}">
      <dgm:prSet/>
      <dgm:spPr/>
      <dgm:t>
        <a:bodyPr/>
        <a:lstStyle/>
        <a:p>
          <a:endParaRPr lang="zh-CN" altLang="en-US"/>
        </a:p>
      </dgm:t>
    </dgm:pt>
    <dgm:pt modelId="{01480B04-A364-401C-A370-037D1B2E28BD}" type="sibTrans" cxnId="{55F409D9-2C66-477C-9E60-C22745779836}">
      <dgm:prSet/>
      <dgm:spPr/>
      <dgm:t>
        <a:bodyPr/>
        <a:lstStyle/>
        <a:p>
          <a:endParaRPr lang="zh-CN" altLang="en-US"/>
        </a:p>
      </dgm:t>
    </dgm:pt>
    <dgm:pt modelId="{5A520710-ADBD-4FAE-BC07-B1E3ABDE54C0}">
      <dgm:prSet phldrT="[文本]" custT="1"/>
      <dgm:spPr/>
      <dgm:t>
        <a:bodyPr/>
        <a:lstStyle/>
        <a:p>
          <a:r>
            <a:rPr lang="zh-CN" altLang="en-US" sz="1600" b="0" dirty="0" smtClean="0">
              <a:solidFill>
                <a:schemeClr val="accent2">
                  <a:lumMod val="50000"/>
                </a:schemeClr>
              </a:solidFill>
              <a:latin typeface="仿宋" pitchFamily="49" charset="-122"/>
              <a:ea typeface="仿宋" pitchFamily="49" charset="-122"/>
            </a:rPr>
            <a:t>针对清算会员、客户根据其业务规模、资信状况设置头寸限额。</a:t>
          </a:r>
        </a:p>
      </dgm:t>
    </dgm:pt>
    <dgm:pt modelId="{F8701C5E-9BB5-4766-9796-3B7102500A25}" type="parTrans" cxnId="{37683B44-19F2-4017-88E1-76CAB3D1316C}">
      <dgm:prSet/>
      <dgm:spPr/>
      <dgm:t>
        <a:bodyPr/>
        <a:lstStyle/>
        <a:p>
          <a:endParaRPr lang="zh-CN" altLang="en-US"/>
        </a:p>
      </dgm:t>
    </dgm:pt>
    <dgm:pt modelId="{4AD4DAFC-A54F-453E-8772-9E0B3A4385A0}" type="sibTrans" cxnId="{37683B44-19F2-4017-88E1-76CAB3D1316C}">
      <dgm:prSet/>
      <dgm:spPr/>
      <dgm:t>
        <a:bodyPr/>
        <a:lstStyle/>
        <a:p>
          <a:endParaRPr lang="zh-CN" altLang="en-US"/>
        </a:p>
      </dgm:t>
    </dgm:pt>
    <dgm:pt modelId="{2EBF3DDF-8E63-40BB-856D-BDC4D6AC02ED}">
      <dgm:prSet custT="1">
        <dgm:style>
          <a:lnRef idx="1">
            <a:schemeClr val="accent1"/>
          </a:lnRef>
          <a:fillRef idx="2">
            <a:schemeClr val="accent1"/>
          </a:fillRef>
          <a:effectRef idx="1">
            <a:schemeClr val="accent1"/>
          </a:effectRef>
          <a:fontRef idx="minor">
            <a:schemeClr val="dk1"/>
          </a:fontRef>
        </dgm:style>
      </dgm:prSet>
      <dgm:spPr/>
      <dgm:t>
        <a:bodyPr/>
        <a:lstStyle/>
        <a:p>
          <a:r>
            <a:rPr lang="zh-CN" altLang="en-US" sz="2000" b="1" dirty="0" smtClean="0">
              <a:solidFill>
                <a:schemeClr val="accent2">
                  <a:lumMod val="50000"/>
                </a:schemeClr>
              </a:solidFill>
              <a:latin typeface="仿宋" pitchFamily="49" charset="-122"/>
              <a:ea typeface="仿宋" pitchFamily="49" charset="-122"/>
            </a:rPr>
            <a:t>逐日盯市制度</a:t>
          </a:r>
          <a:endParaRPr lang="en-US" altLang="zh-CN" sz="2000" b="1" dirty="0" smtClean="0">
            <a:solidFill>
              <a:schemeClr val="accent2">
                <a:lumMod val="50000"/>
              </a:schemeClr>
            </a:solidFill>
            <a:latin typeface="仿宋" pitchFamily="49" charset="-122"/>
            <a:ea typeface="仿宋" pitchFamily="49" charset="-122"/>
          </a:endParaRPr>
        </a:p>
      </dgm:t>
    </dgm:pt>
    <dgm:pt modelId="{7A42A089-D469-4DF4-AABB-170C1E3CB22B}" type="parTrans" cxnId="{F9266857-187C-421C-B946-E3E7464A3C5D}">
      <dgm:prSet/>
      <dgm:spPr/>
      <dgm:t>
        <a:bodyPr/>
        <a:lstStyle/>
        <a:p>
          <a:endParaRPr lang="zh-CN" altLang="en-US"/>
        </a:p>
      </dgm:t>
    </dgm:pt>
    <dgm:pt modelId="{5A2023E6-64ED-40C6-8818-FE16705C9EB3}" type="sibTrans" cxnId="{F9266857-187C-421C-B946-E3E7464A3C5D}">
      <dgm:prSet/>
      <dgm:spPr/>
      <dgm:t>
        <a:bodyPr/>
        <a:lstStyle/>
        <a:p>
          <a:endParaRPr lang="zh-CN" altLang="en-US"/>
        </a:p>
      </dgm:t>
    </dgm:pt>
    <dgm:pt modelId="{C76AA9EB-88E1-4F50-961F-C0196C748C23}">
      <dgm:prSet phldrT="[文本]" custT="1"/>
      <dgm:spPr/>
      <dgm:t>
        <a:bodyPr/>
        <a:lstStyle/>
        <a:p>
          <a:r>
            <a:rPr lang="zh-CN" altLang="en-US" sz="1600" b="0" dirty="0" smtClean="0">
              <a:solidFill>
                <a:schemeClr val="accent2">
                  <a:lumMod val="50000"/>
                </a:schemeClr>
              </a:solidFill>
              <a:latin typeface="仿宋" pitchFamily="49" charset="-122"/>
              <a:ea typeface="仿宋" pitchFamily="49" charset="-122"/>
            </a:rPr>
            <a:t>每天根据当日远期价格计算交易者的当日盈亏，并进行无负债结算。</a:t>
          </a:r>
        </a:p>
      </dgm:t>
    </dgm:pt>
    <dgm:pt modelId="{F35B2192-7551-4A42-9077-1495B7FBB320}" type="parTrans" cxnId="{E1B9EE6B-343C-4843-B2C8-2455DB95BF26}">
      <dgm:prSet/>
      <dgm:spPr/>
      <dgm:t>
        <a:bodyPr/>
        <a:lstStyle/>
        <a:p>
          <a:endParaRPr lang="zh-CN" altLang="en-US"/>
        </a:p>
      </dgm:t>
    </dgm:pt>
    <dgm:pt modelId="{3488F767-1248-48A1-8186-9E2C37E1548F}" type="sibTrans" cxnId="{E1B9EE6B-343C-4843-B2C8-2455DB95BF26}">
      <dgm:prSet/>
      <dgm:spPr/>
      <dgm:t>
        <a:bodyPr/>
        <a:lstStyle/>
        <a:p>
          <a:endParaRPr lang="zh-CN" altLang="en-US"/>
        </a:p>
      </dgm:t>
    </dgm:pt>
    <dgm:pt modelId="{6CF30C19-0FE0-4463-BBF2-B0978735893E}">
      <dgm:prSet custT="1">
        <dgm:style>
          <a:lnRef idx="1">
            <a:schemeClr val="accent1"/>
          </a:lnRef>
          <a:fillRef idx="2">
            <a:schemeClr val="accent1"/>
          </a:fillRef>
          <a:effectRef idx="1">
            <a:schemeClr val="accent1"/>
          </a:effectRef>
          <a:fontRef idx="minor">
            <a:schemeClr val="dk1"/>
          </a:fontRef>
        </dgm:style>
      </dgm:prSet>
      <dgm:spPr/>
      <dgm:t>
        <a:bodyPr/>
        <a:lstStyle/>
        <a:p>
          <a:r>
            <a:rPr lang="zh-CN" altLang="en-US" sz="2000" b="1" dirty="0" smtClean="0">
              <a:solidFill>
                <a:schemeClr val="accent2">
                  <a:lumMod val="50000"/>
                </a:schemeClr>
              </a:solidFill>
              <a:latin typeface="仿宋" pitchFamily="49" charset="-122"/>
              <a:ea typeface="仿宋" pitchFamily="49" charset="-122"/>
            </a:rPr>
            <a:t>强行平仓制度</a:t>
          </a:r>
        </a:p>
      </dgm:t>
    </dgm:pt>
    <dgm:pt modelId="{CC027939-743B-4616-AB08-DC4AB226311C}" type="parTrans" cxnId="{309FE167-7BBB-421E-A6F3-8DFB5E184624}">
      <dgm:prSet/>
      <dgm:spPr/>
      <dgm:t>
        <a:bodyPr/>
        <a:lstStyle/>
        <a:p>
          <a:endParaRPr lang="zh-CN" altLang="en-US"/>
        </a:p>
      </dgm:t>
    </dgm:pt>
    <dgm:pt modelId="{82FF4786-8119-4F35-B97D-AEA08D4205A8}" type="sibTrans" cxnId="{309FE167-7BBB-421E-A6F3-8DFB5E184624}">
      <dgm:prSet/>
      <dgm:spPr/>
      <dgm:t>
        <a:bodyPr/>
        <a:lstStyle/>
        <a:p>
          <a:endParaRPr lang="zh-CN" altLang="en-US"/>
        </a:p>
      </dgm:t>
    </dgm:pt>
    <dgm:pt modelId="{3770530A-FCBF-45CB-9A9E-BBB84ADB1FA8}">
      <dgm:prSet custT="1"/>
      <dgm:spPr/>
      <dgm:t>
        <a:bodyPr/>
        <a:lstStyle/>
        <a:p>
          <a:r>
            <a:rPr lang="zh-CN" altLang="en-US" sz="1600" b="0" dirty="0" smtClean="0">
              <a:solidFill>
                <a:schemeClr val="accent2">
                  <a:lumMod val="50000"/>
                </a:schemeClr>
              </a:solidFill>
              <a:latin typeface="仿宋" pitchFamily="49" charset="-122"/>
              <a:ea typeface="仿宋" pitchFamily="49" charset="-122"/>
            </a:rPr>
            <a:t>当清算会员或交易者出现违约，强制出售违约清算会员或违约交易者的头寸以弥补其违约损失。</a:t>
          </a:r>
        </a:p>
      </dgm:t>
    </dgm:pt>
    <dgm:pt modelId="{D9E97175-AA02-4B7B-A82C-8040B7118D7A}" type="parTrans" cxnId="{AE20A6EE-8697-4BAE-A27D-8407868FA66D}">
      <dgm:prSet/>
      <dgm:spPr/>
      <dgm:t>
        <a:bodyPr/>
        <a:lstStyle/>
        <a:p>
          <a:endParaRPr lang="zh-CN" altLang="en-US"/>
        </a:p>
      </dgm:t>
    </dgm:pt>
    <dgm:pt modelId="{12E91859-0EE1-4B36-AAC7-02F3C3EF1035}" type="sibTrans" cxnId="{AE20A6EE-8697-4BAE-A27D-8407868FA66D}">
      <dgm:prSet/>
      <dgm:spPr/>
      <dgm:t>
        <a:bodyPr/>
        <a:lstStyle/>
        <a:p>
          <a:endParaRPr lang="zh-CN" altLang="en-US"/>
        </a:p>
      </dgm:t>
    </dgm:pt>
    <dgm:pt modelId="{A2F0461B-A7DA-4143-8CC5-33337A6523E5}">
      <dgm:prSet custT="1">
        <dgm:style>
          <a:lnRef idx="1">
            <a:schemeClr val="accent1"/>
          </a:lnRef>
          <a:fillRef idx="2">
            <a:schemeClr val="accent1"/>
          </a:fillRef>
          <a:effectRef idx="1">
            <a:schemeClr val="accent1"/>
          </a:effectRef>
          <a:fontRef idx="minor">
            <a:schemeClr val="dk1"/>
          </a:fontRef>
        </dgm:style>
      </dgm:prSet>
      <dgm:spPr/>
      <dgm:t>
        <a:bodyPr/>
        <a:lstStyle/>
        <a:p>
          <a:r>
            <a:rPr lang="zh-CN" altLang="en-US" sz="2000" b="1" dirty="0" smtClean="0">
              <a:solidFill>
                <a:schemeClr val="accent2">
                  <a:lumMod val="50000"/>
                </a:schemeClr>
              </a:solidFill>
              <a:latin typeface="仿宋" pitchFamily="49" charset="-122"/>
              <a:ea typeface="仿宋" pitchFamily="49" charset="-122"/>
            </a:rPr>
            <a:t>临时授信制度</a:t>
          </a:r>
        </a:p>
      </dgm:t>
    </dgm:pt>
    <dgm:pt modelId="{8D9B9C38-7151-4DF0-BE84-58D4E683B08B}" type="parTrans" cxnId="{BD98ACD0-9F1B-4B6B-9BD8-868CF8577367}">
      <dgm:prSet/>
      <dgm:spPr/>
      <dgm:t>
        <a:bodyPr/>
        <a:lstStyle/>
        <a:p>
          <a:endParaRPr lang="zh-CN" altLang="en-US"/>
        </a:p>
      </dgm:t>
    </dgm:pt>
    <dgm:pt modelId="{99161551-B534-406A-BF0F-EF1B5EE1D293}" type="sibTrans" cxnId="{BD98ACD0-9F1B-4B6B-9BD8-868CF8577367}">
      <dgm:prSet/>
      <dgm:spPr/>
      <dgm:t>
        <a:bodyPr/>
        <a:lstStyle/>
        <a:p>
          <a:endParaRPr lang="zh-CN" altLang="en-US"/>
        </a:p>
      </dgm:t>
    </dgm:pt>
    <dgm:pt modelId="{AA7D8482-C0BA-4EE3-B78A-88260E1599C0}">
      <dgm:prSet custT="1"/>
      <dgm:spPr/>
      <dgm:t>
        <a:bodyPr/>
        <a:lstStyle/>
        <a:p>
          <a:r>
            <a:rPr lang="zh-CN" altLang="en-US" sz="1600" b="0" dirty="0" smtClean="0">
              <a:solidFill>
                <a:schemeClr val="accent2">
                  <a:lumMod val="50000"/>
                </a:schemeClr>
              </a:solidFill>
              <a:latin typeface="仿宋" pitchFamily="49" charset="-122"/>
              <a:ea typeface="仿宋" pitchFamily="49" charset="-122"/>
            </a:rPr>
            <a:t>当出现清算会员违约等重大风险事件时，商业银行向上海清算所提供临时授信支持。</a:t>
          </a:r>
          <a:endParaRPr lang="zh-CN" altLang="en-US" sz="1600" dirty="0">
            <a:solidFill>
              <a:schemeClr val="accent2">
                <a:lumMod val="50000"/>
              </a:schemeClr>
            </a:solidFill>
          </a:endParaRPr>
        </a:p>
      </dgm:t>
    </dgm:pt>
    <dgm:pt modelId="{23DACFD5-894E-4C36-8A9B-ECA576778B1A}" type="parTrans" cxnId="{48C666C2-7ACC-4ED8-A51F-A05F0DCED6DF}">
      <dgm:prSet/>
      <dgm:spPr/>
      <dgm:t>
        <a:bodyPr/>
        <a:lstStyle/>
        <a:p>
          <a:endParaRPr lang="zh-CN" altLang="en-US"/>
        </a:p>
      </dgm:t>
    </dgm:pt>
    <dgm:pt modelId="{DFF153E3-239C-4AC7-A9C5-F9725F25BD38}" type="sibTrans" cxnId="{48C666C2-7ACC-4ED8-A51F-A05F0DCED6DF}">
      <dgm:prSet/>
      <dgm:spPr/>
      <dgm:t>
        <a:bodyPr/>
        <a:lstStyle/>
        <a:p>
          <a:endParaRPr lang="zh-CN" altLang="en-US"/>
        </a:p>
      </dgm:t>
    </dgm:pt>
    <dgm:pt modelId="{3BFB597C-3FA0-41D5-A9FD-706DA225E8B9}">
      <dgm:prSet phldrT="[文本]">
        <dgm:style>
          <a:lnRef idx="1">
            <a:schemeClr val="accent1"/>
          </a:lnRef>
          <a:fillRef idx="2">
            <a:schemeClr val="accent1"/>
          </a:fillRef>
          <a:effectRef idx="1">
            <a:schemeClr val="accent1"/>
          </a:effectRef>
          <a:fontRef idx="minor">
            <a:schemeClr val="dk1"/>
          </a:fontRef>
        </dgm:style>
      </dgm:prSet>
      <dgm:spPr/>
      <dgm:t>
        <a:bodyPr/>
        <a:lstStyle/>
        <a:p>
          <a:r>
            <a:rPr lang="zh-CN" altLang="en-US" b="1" dirty="0" smtClean="0">
              <a:solidFill>
                <a:schemeClr val="accent2">
                  <a:lumMod val="50000"/>
                </a:schemeClr>
              </a:solidFill>
              <a:latin typeface="仿宋" pitchFamily="49" charset="-122"/>
              <a:ea typeface="仿宋" pitchFamily="49" charset="-122"/>
            </a:rPr>
            <a:t>强制结算制度</a:t>
          </a:r>
        </a:p>
      </dgm:t>
    </dgm:pt>
    <dgm:pt modelId="{ED73BF8F-F909-4631-9C09-245A98E2C57B}" type="parTrans" cxnId="{D57ECE9A-AFB8-4179-9E25-3EA52B46FBE0}">
      <dgm:prSet/>
      <dgm:spPr/>
      <dgm:t>
        <a:bodyPr/>
        <a:lstStyle/>
        <a:p>
          <a:endParaRPr lang="zh-CN" altLang="en-US"/>
        </a:p>
      </dgm:t>
    </dgm:pt>
    <dgm:pt modelId="{EAAC8BD5-17CF-4375-B32E-BC5699A44329}" type="sibTrans" cxnId="{D57ECE9A-AFB8-4179-9E25-3EA52B46FBE0}">
      <dgm:prSet/>
      <dgm:spPr/>
      <dgm:t>
        <a:bodyPr/>
        <a:lstStyle/>
        <a:p>
          <a:endParaRPr lang="zh-CN" altLang="en-US"/>
        </a:p>
      </dgm:t>
    </dgm:pt>
    <dgm:pt modelId="{96F7E994-CEF3-4014-8CE7-5BCCA6085FC3}">
      <dgm:prSet phldrT="[文本]" custT="1"/>
      <dgm:spPr/>
      <dgm:t>
        <a:bodyPr/>
        <a:lstStyle/>
        <a:p>
          <a:r>
            <a:rPr lang="zh-CN" altLang="en-US" sz="1600" b="0" dirty="0" smtClean="0">
              <a:solidFill>
                <a:schemeClr val="accent2">
                  <a:lumMod val="50000"/>
                </a:schemeClr>
              </a:solidFill>
              <a:latin typeface="仿宋" pitchFamily="49" charset="-122"/>
              <a:ea typeface="仿宋" pitchFamily="49" charset="-122"/>
            </a:rPr>
            <a:t>在强行平仓无法执行时，将持有该协议的对手方持有的头寸按一定规则强制进行结算的措施。</a:t>
          </a:r>
          <a:endParaRPr lang="zh-CN" altLang="en-US" sz="1600" b="0" dirty="0">
            <a:solidFill>
              <a:schemeClr val="accent2">
                <a:lumMod val="50000"/>
              </a:schemeClr>
            </a:solidFill>
          </a:endParaRPr>
        </a:p>
      </dgm:t>
    </dgm:pt>
    <dgm:pt modelId="{65A2C455-79C8-415F-92D8-76EAA4449430}" type="parTrans" cxnId="{8A27308D-0055-46F9-8826-36564200B1E7}">
      <dgm:prSet/>
      <dgm:spPr/>
      <dgm:t>
        <a:bodyPr/>
        <a:lstStyle/>
        <a:p>
          <a:endParaRPr lang="zh-CN" altLang="en-US"/>
        </a:p>
      </dgm:t>
    </dgm:pt>
    <dgm:pt modelId="{9FFD78E7-A364-4CCC-97FB-857456B19EB7}" type="sibTrans" cxnId="{8A27308D-0055-46F9-8826-36564200B1E7}">
      <dgm:prSet/>
      <dgm:spPr/>
      <dgm:t>
        <a:bodyPr/>
        <a:lstStyle/>
        <a:p>
          <a:endParaRPr lang="zh-CN" altLang="en-US"/>
        </a:p>
      </dgm:t>
    </dgm:pt>
    <dgm:pt modelId="{9A52FB7F-FFED-4343-B72A-123A61F92BE9}">
      <dgm:prSet phldrT="[文本]">
        <dgm:style>
          <a:lnRef idx="1">
            <a:schemeClr val="accent1"/>
          </a:lnRef>
          <a:fillRef idx="2">
            <a:schemeClr val="accent1"/>
          </a:fillRef>
          <a:effectRef idx="1">
            <a:schemeClr val="accent1"/>
          </a:effectRef>
          <a:fontRef idx="minor">
            <a:schemeClr val="dk1"/>
          </a:fontRef>
        </dgm:style>
      </dgm:prSet>
      <dgm:spPr/>
      <dgm:t>
        <a:bodyPr/>
        <a:lstStyle/>
        <a:p>
          <a:r>
            <a:rPr lang="zh-CN" altLang="en-US" b="1" dirty="0" smtClean="0">
              <a:solidFill>
                <a:schemeClr val="accent2">
                  <a:lumMod val="50000"/>
                </a:schemeClr>
              </a:solidFill>
              <a:latin typeface="仿宋" pitchFamily="49" charset="-122"/>
              <a:ea typeface="仿宋" pitchFamily="49" charset="-122"/>
            </a:rPr>
            <a:t>风险准备资源</a:t>
          </a:r>
        </a:p>
      </dgm:t>
    </dgm:pt>
    <dgm:pt modelId="{AE16AEC2-B8A7-402D-97EB-70F96D4C2C07}" type="parTrans" cxnId="{4A7DC297-3800-4416-8136-36D25C813AFB}">
      <dgm:prSet/>
      <dgm:spPr/>
      <dgm:t>
        <a:bodyPr/>
        <a:lstStyle/>
        <a:p>
          <a:endParaRPr lang="zh-CN" altLang="en-US"/>
        </a:p>
      </dgm:t>
    </dgm:pt>
    <dgm:pt modelId="{D094DC41-31A9-4EB9-BBEB-F04ACCAE9137}" type="sibTrans" cxnId="{4A7DC297-3800-4416-8136-36D25C813AFB}">
      <dgm:prSet/>
      <dgm:spPr/>
      <dgm:t>
        <a:bodyPr/>
        <a:lstStyle/>
        <a:p>
          <a:endParaRPr lang="zh-CN" altLang="en-US"/>
        </a:p>
      </dgm:t>
    </dgm:pt>
    <dgm:pt modelId="{A6A304F0-4FAD-42BD-8AAC-A4C89AE69E4B}">
      <dgm:prSet phldrT="[文本]" custT="1"/>
      <dgm:spPr/>
      <dgm:t>
        <a:bodyPr/>
        <a:lstStyle/>
        <a:p>
          <a:r>
            <a:rPr lang="zh-CN" altLang="en-US" sz="1600" b="0" dirty="0" smtClean="0">
              <a:solidFill>
                <a:schemeClr val="accent2">
                  <a:lumMod val="50000"/>
                </a:schemeClr>
              </a:solidFill>
              <a:latin typeface="仿宋" pitchFamily="49" charset="-122"/>
              <a:ea typeface="仿宋" pitchFamily="49" charset="-122"/>
            </a:rPr>
            <a:t>清算会员参与业务之前应交纳清算基金</a:t>
          </a:r>
          <a:endParaRPr lang="zh-CN" altLang="en-US" sz="1600" b="0" dirty="0">
            <a:solidFill>
              <a:schemeClr val="accent2">
                <a:lumMod val="50000"/>
              </a:schemeClr>
            </a:solidFill>
          </a:endParaRPr>
        </a:p>
      </dgm:t>
    </dgm:pt>
    <dgm:pt modelId="{D35043BD-A630-4D75-BF82-2F41882B0A3B}" type="parTrans" cxnId="{09766856-2D37-47C2-B5BB-93540D5A53BA}">
      <dgm:prSet/>
      <dgm:spPr/>
      <dgm:t>
        <a:bodyPr/>
        <a:lstStyle/>
        <a:p>
          <a:endParaRPr lang="zh-CN" altLang="en-US"/>
        </a:p>
      </dgm:t>
    </dgm:pt>
    <dgm:pt modelId="{880F58F1-4DF3-42CD-9ED1-063E37EAD0C4}" type="sibTrans" cxnId="{09766856-2D37-47C2-B5BB-93540D5A53BA}">
      <dgm:prSet/>
      <dgm:spPr/>
      <dgm:t>
        <a:bodyPr/>
        <a:lstStyle/>
        <a:p>
          <a:endParaRPr lang="zh-CN" altLang="en-US"/>
        </a:p>
      </dgm:t>
    </dgm:pt>
    <dgm:pt modelId="{C8D1AD55-2BBB-4C63-9991-B204C29993B4}">
      <dgm:prSet phldrT="[文本]" custT="1"/>
      <dgm:spPr/>
      <dgm:t>
        <a:bodyPr/>
        <a:lstStyle/>
        <a:p>
          <a:r>
            <a:rPr lang="zh-CN" altLang="en-US" sz="1600" b="0" dirty="0" smtClean="0">
              <a:solidFill>
                <a:schemeClr val="accent2">
                  <a:lumMod val="50000"/>
                </a:schemeClr>
              </a:solidFill>
              <a:latin typeface="仿宋" pitchFamily="49" charset="-122"/>
              <a:ea typeface="仿宋" pitchFamily="49" charset="-122"/>
            </a:rPr>
            <a:t>上海清算所按本业务收入的一定比例提取风险准备金</a:t>
          </a:r>
        </a:p>
      </dgm:t>
    </dgm:pt>
    <dgm:pt modelId="{A35552B4-F8FB-43B3-A015-E149C7F76C24}" type="parTrans" cxnId="{40E5D0FD-8462-4BB5-B788-D5C4B2D28370}">
      <dgm:prSet/>
      <dgm:spPr/>
      <dgm:t>
        <a:bodyPr/>
        <a:lstStyle/>
        <a:p>
          <a:endParaRPr lang="zh-CN" altLang="en-US"/>
        </a:p>
      </dgm:t>
    </dgm:pt>
    <dgm:pt modelId="{83B66902-8F1D-4CD8-B0AB-35E933EAA7E3}" type="sibTrans" cxnId="{40E5D0FD-8462-4BB5-B788-D5C4B2D28370}">
      <dgm:prSet/>
      <dgm:spPr/>
      <dgm:t>
        <a:bodyPr/>
        <a:lstStyle/>
        <a:p>
          <a:endParaRPr lang="zh-CN" altLang="en-US"/>
        </a:p>
      </dgm:t>
    </dgm:pt>
    <dgm:pt modelId="{98F90197-3BC9-4B5A-8254-891DA9FF1615}">
      <dgm:prSet phldrT="[文本]" custT="1">
        <dgm:style>
          <a:lnRef idx="1">
            <a:schemeClr val="accent1"/>
          </a:lnRef>
          <a:fillRef idx="2">
            <a:schemeClr val="accent1"/>
          </a:fillRef>
          <a:effectRef idx="1">
            <a:schemeClr val="accent1"/>
          </a:effectRef>
          <a:fontRef idx="minor">
            <a:schemeClr val="dk1"/>
          </a:fontRef>
        </dgm:style>
      </dgm:prSet>
      <dgm:spPr/>
      <dgm:t>
        <a:bodyPr/>
        <a:lstStyle/>
        <a:p>
          <a:r>
            <a:rPr lang="zh-CN" altLang="en-US" sz="2000" b="1" dirty="0" smtClean="0">
              <a:solidFill>
                <a:schemeClr val="accent2">
                  <a:lumMod val="50000"/>
                </a:schemeClr>
              </a:solidFill>
              <a:latin typeface="仿宋" pitchFamily="49" charset="-122"/>
              <a:ea typeface="仿宋" pitchFamily="49" charset="-122"/>
            </a:rPr>
            <a:t>头寸限额制度</a:t>
          </a:r>
          <a:endParaRPr lang="zh-CN" altLang="en-US" sz="2000" b="1" dirty="0" smtClean="0">
            <a:solidFill>
              <a:schemeClr val="accent2">
                <a:lumMod val="50000"/>
              </a:schemeClr>
            </a:solidFill>
            <a:latin typeface="仿宋" pitchFamily="49" charset="-122"/>
            <a:ea typeface="仿宋" pitchFamily="49" charset="-122"/>
          </a:endParaRPr>
        </a:p>
      </dgm:t>
    </dgm:pt>
    <dgm:pt modelId="{DB78E9C8-8D42-4627-836D-2439D8C29399}" type="parTrans" cxnId="{43936CF4-F9A6-48FB-88FC-0E73C3CDBC11}">
      <dgm:prSet/>
      <dgm:spPr/>
      <dgm:t>
        <a:bodyPr/>
        <a:lstStyle/>
        <a:p>
          <a:endParaRPr lang="zh-CN" altLang="en-US"/>
        </a:p>
      </dgm:t>
    </dgm:pt>
    <dgm:pt modelId="{A1D15D02-EC8F-4ADB-BCEB-B82DE17792D5}" type="sibTrans" cxnId="{43936CF4-F9A6-48FB-88FC-0E73C3CDBC11}">
      <dgm:prSet/>
      <dgm:spPr/>
      <dgm:t>
        <a:bodyPr/>
        <a:lstStyle/>
        <a:p>
          <a:endParaRPr lang="zh-CN" altLang="en-US"/>
        </a:p>
      </dgm:t>
    </dgm:pt>
    <dgm:pt modelId="{6B6201E0-E35D-4523-833C-CFCF604C62E6}">
      <dgm:prSet phldrT="[文本]" custT="1"/>
      <dgm:spPr/>
      <dgm:t>
        <a:bodyPr/>
        <a:lstStyle/>
        <a:p>
          <a:r>
            <a:rPr lang="zh-CN" altLang="en-US" sz="1600" b="0" dirty="0" smtClean="0">
              <a:solidFill>
                <a:schemeClr val="accent2">
                  <a:lumMod val="50000"/>
                </a:schemeClr>
              </a:solidFill>
              <a:latin typeface="仿宋" pitchFamily="49" charset="-122"/>
              <a:ea typeface="仿宋" pitchFamily="49" charset="-122"/>
            </a:rPr>
            <a:t>收取最低保证金；实时监测交易者的浮动盈亏，并在必要时收取特殊保证金。</a:t>
          </a:r>
          <a:endParaRPr lang="zh-CN" altLang="en-US" sz="1600" b="0" dirty="0">
            <a:solidFill>
              <a:schemeClr val="accent2">
                <a:lumMod val="50000"/>
              </a:schemeClr>
            </a:solidFill>
          </a:endParaRPr>
        </a:p>
      </dgm:t>
    </dgm:pt>
    <dgm:pt modelId="{16E2EFD7-1814-40F5-8222-421530CA135F}" type="parTrans" cxnId="{B7440D4D-20AB-442E-9D3B-FD12C300DEB6}">
      <dgm:prSet/>
      <dgm:spPr/>
      <dgm:t>
        <a:bodyPr/>
        <a:lstStyle/>
        <a:p>
          <a:endParaRPr lang="zh-CN" altLang="en-US"/>
        </a:p>
      </dgm:t>
    </dgm:pt>
    <dgm:pt modelId="{70898648-419E-44EE-92D5-544C79F27055}" type="sibTrans" cxnId="{B7440D4D-20AB-442E-9D3B-FD12C300DEB6}">
      <dgm:prSet/>
      <dgm:spPr/>
      <dgm:t>
        <a:bodyPr/>
        <a:lstStyle/>
        <a:p>
          <a:endParaRPr lang="zh-CN" altLang="en-US"/>
        </a:p>
      </dgm:t>
    </dgm:pt>
    <dgm:pt modelId="{93D002E3-ED5D-43AA-BC26-51392C589CB9}" type="pres">
      <dgm:prSet presAssocID="{1FA8F955-A491-41A6-B522-57D9A3173ED1}" presName="Name0" presStyleCnt="0">
        <dgm:presLayoutVars>
          <dgm:dir/>
          <dgm:animLvl val="lvl"/>
          <dgm:resizeHandles val="exact"/>
        </dgm:presLayoutVars>
      </dgm:prSet>
      <dgm:spPr/>
      <dgm:t>
        <a:bodyPr/>
        <a:lstStyle/>
        <a:p>
          <a:endParaRPr lang="zh-CN" altLang="en-US"/>
        </a:p>
      </dgm:t>
    </dgm:pt>
    <dgm:pt modelId="{3D64F9AB-2AD6-4D4B-8FD1-5C4E640A0F4E}" type="pres">
      <dgm:prSet presAssocID="{CF089A7A-8A20-4B8C-9B58-61B9450C315D}" presName="linNode" presStyleCnt="0"/>
      <dgm:spPr/>
      <dgm:t>
        <a:bodyPr/>
        <a:lstStyle/>
        <a:p>
          <a:endParaRPr lang="zh-CN" altLang="en-US"/>
        </a:p>
      </dgm:t>
    </dgm:pt>
    <dgm:pt modelId="{49E196E3-AC84-4B3C-865F-5902C2F5DEA6}" type="pres">
      <dgm:prSet presAssocID="{CF089A7A-8A20-4B8C-9B58-61B9450C315D}" presName="parentText" presStyleLbl="node1" presStyleIdx="0" presStyleCnt="8" custScaleX="75557">
        <dgm:presLayoutVars>
          <dgm:chMax val="1"/>
          <dgm:bulletEnabled val="1"/>
        </dgm:presLayoutVars>
      </dgm:prSet>
      <dgm:spPr/>
      <dgm:t>
        <a:bodyPr/>
        <a:lstStyle/>
        <a:p>
          <a:endParaRPr lang="zh-CN" altLang="en-US"/>
        </a:p>
      </dgm:t>
    </dgm:pt>
    <dgm:pt modelId="{8B6409FB-4E61-4777-9281-6DAD745D88E7}" type="pres">
      <dgm:prSet presAssocID="{CF089A7A-8A20-4B8C-9B58-61B9450C315D}" presName="descendantText" presStyleLbl="alignAccFollowNode1" presStyleIdx="0" presStyleCnt="8" custScaleX="140744">
        <dgm:presLayoutVars>
          <dgm:bulletEnabled val="1"/>
        </dgm:presLayoutVars>
      </dgm:prSet>
      <dgm:spPr/>
      <dgm:t>
        <a:bodyPr/>
        <a:lstStyle/>
        <a:p>
          <a:endParaRPr lang="zh-CN" altLang="en-US"/>
        </a:p>
      </dgm:t>
    </dgm:pt>
    <dgm:pt modelId="{292D2B43-2906-4405-9AE7-5EF088546BEA}" type="pres">
      <dgm:prSet presAssocID="{1CF422DA-D420-4E1C-9EC3-23C4CA04F097}" presName="sp" presStyleCnt="0"/>
      <dgm:spPr/>
      <dgm:t>
        <a:bodyPr/>
        <a:lstStyle/>
        <a:p>
          <a:endParaRPr lang="zh-CN" altLang="en-US"/>
        </a:p>
      </dgm:t>
    </dgm:pt>
    <dgm:pt modelId="{04B2F065-213D-459A-91BC-D1BDB0941A96}" type="pres">
      <dgm:prSet presAssocID="{6D13F538-1264-4428-BAB7-20FEF8E93ADF}" presName="linNode" presStyleCnt="0"/>
      <dgm:spPr/>
      <dgm:t>
        <a:bodyPr/>
        <a:lstStyle/>
        <a:p>
          <a:endParaRPr lang="zh-CN" altLang="en-US"/>
        </a:p>
      </dgm:t>
    </dgm:pt>
    <dgm:pt modelId="{43F05E75-02B4-4BEB-87AD-7AB3AD35A46E}" type="pres">
      <dgm:prSet presAssocID="{6D13F538-1264-4428-BAB7-20FEF8E93ADF}" presName="parentText" presStyleLbl="node1" presStyleIdx="1" presStyleCnt="8" custScaleX="110992">
        <dgm:presLayoutVars>
          <dgm:chMax val="1"/>
          <dgm:bulletEnabled val="1"/>
        </dgm:presLayoutVars>
      </dgm:prSet>
      <dgm:spPr/>
      <dgm:t>
        <a:bodyPr/>
        <a:lstStyle/>
        <a:p>
          <a:endParaRPr lang="zh-CN" altLang="en-US"/>
        </a:p>
      </dgm:t>
    </dgm:pt>
    <dgm:pt modelId="{759A4B72-D038-49E4-86C8-116DE766DCEB}" type="pres">
      <dgm:prSet presAssocID="{6D13F538-1264-4428-BAB7-20FEF8E93ADF}" presName="descendantText" presStyleLbl="alignAccFollowNode1" presStyleIdx="1" presStyleCnt="8" custScaleX="209077" custLinFactY="30013" custLinFactNeighborX="1097" custLinFactNeighborY="100000">
        <dgm:presLayoutVars>
          <dgm:bulletEnabled val="1"/>
        </dgm:presLayoutVars>
      </dgm:prSet>
      <dgm:spPr/>
      <dgm:t>
        <a:bodyPr/>
        <a:lstStyle/>
        <a:p>
          <a:endParaRPr lang="zh-CN" altLang="en-US"/>
        </a:p>
      </dgm:t>
    </dgm:pt>
    <dgm:pt modelId="{B6613F1F-CD5F-4AA8-BA35-D733F273292B}" type="pres">
      <dgm:prSet presAssocID="{01480B04-A364-401C-A370-037D1B2E28BD}" presName="sp" presStyleCnt="0"/>
      <dgm:spPr/>
      <dgm:t>
        <a:bodyPr/>
        <a:lstStyle/>
        <a:p>
          <a:endParaRPr lang="zh-CN" altLang="en-US"/>
        </a:p>
      </dgm:t>
    </dgm:pt>
    <dgm:pt modelId="{E0F0C25A-B71D-4534-A646-F456561AC51C}" type="pres">
      <dgm:prSet presAssocID="{98F90197-3BC9-4B5A-8254-891DA9FF1615}" presName="linNode" presStyleCnt="0"/>
      <dgm:spPr/>
    </dgm:pt>
    <dgm:pt modelId="{6E5F9FD0-5E75-4E89-9992-54780ABC80F9}" type="pres">
      <dgm:prSet presAssocID="{98F90197-3BC9-4B5A-8254-891DA9FF1615}" presName="parentText" presStyleLbl="node1" presStyleIdx="2" presStyleCnt="8" custScaleX="68576">
        <dgm:presLayoutVars>
          <dgm:chMax val="1"/>
          <dgm:bulletEnabled val="1"/>
        </dgm:presLayoutVars>
      </dgm:prSet>
      <dgm:spPr/>
      <dgm:t>
        <a:bodyPr/>
        <a:lstStyle/>
        <a:p>
          <a:endParaRPr lang="zh-CN" altLang="en-US"/>
        </a:p>
      </dgm:t>
    </dgm:pt>
    <dgm:pt modelId="{97AD0D14-F988-4B71-BC2C-6579E9EB8227}" type="pres">
      <dgm:prSet presAssocID="{98F90197-3BC9-4B5A-8254-891DA9FF1615}" presName="descendantText" presStyleLbl="alignAccFollowNode1" presStyleIdx="2" presStyleCnt="8" custScaleX="129428" custLinFactY="-35444" custLinFactNeighborX="773" custLinFactNeighborY="-100000">
        <dgm:presLayoutVars>
          <dgm:bulletEnabled val="1"/>
        </dgm:presLayoutVars>
      </dgm:prSet>
      <dgm:spPr/>
      <dgm:t>
        <a:bodyPr/>
        <a:lstStyle/>
        <a:p>
          <a:endParaRPr lang="zh-CN" altLang="en-US"/>
        </a:p>
      </dgm:t>
    </dgm:pt>
    <dgm:pt modelId="{49210E3C-BFAC-4963-B483-D5F09C6E2746}" type="pres">
      <dgm:prSet presAssocID="{A1D15D02-EC8F-4ADB-BCEB-B82DE17792D5}" presName="sp" presStyleCnt="0"/>
      <dgm:spPr/>
    </dgm:pt>
    <dgm:pt modelId="{9EDA1CE9-5726-4359-B1F3-E9B57403FA01}" type="pres">
      <dgm:prSet presAssocID="{2EBF3DDF-8E63-40BB-856D-BDC4D6AC02ED}" presName="linNode" presStyleCnt="0"/>
      <dgm:spPr/>
      <dgm:t>
        <a:bodyPr/>
        <a:lstStyle/>
        <a:p>
          <a:endParaRPr lang="zh-CN" altLang="en-US"/>
        </a:p>
      </dgm:t>
    </dgm:pt>
    <dgm:pt modelId="{3ECA3B11-C30C-4783-98D0-EB126F0A8C5E}" type="pres">
      <dgm:prSet presAssocID="{2EBF3DDF-8E63-40BB-856D-BDC4D6AC02ED}" presName="parentText" presStyleLbl="node1" presStyleIdx="3" presStyleCnt="8" custScaleX="72414">
        <dgm:presLayoutVars>
          <dgm:chMax val="1"/>
          <dgm:bulletEnabled val="1"/>
        </dgm:presLayoutVars>
      </dgm:prSet>
      <dgm:spPr/>
      <dgm:t>
        <a:bodyPr/>
        <a:lstStyle/>
        <a:p>
          <a:endParaRPr lang="zh-CN" altLang="en-US"/>
        </a:p>
      </dgm:t>
    </dgm:pt>
    <dgm:pt modelId="{C0E6DDBB-A8B2-483D-8DB7-1F8A85A8041A}" type="pres">
      <dgm:prSet presAssocID="{2EBF3DDF-8E63-40BB-856D-BDC4D6AC02ED}" presName="descendantText" presStyleLbl="alignAccFollowNode1" presStyleIdx="3" presStyleCnt="8" custScaleX="136393">
        <dgm:presLayoutVars>
          <dgm:bulletEnabled val="1"/>
        </dgm:presLayoutVars>
      </dgm:prSet>
      <dgm:spPr/>
      <dgm:t>
        <a:bodyPr/>
        <a:lstStyle/>
        <a:p>
          <a:endParaRPr lang="zh-CN" altLang="en-US"/>
        </a:p>
      </dgm:t>
    </dgm:pt>
    <dgm:pt modelId="{6F7BA533-5265-49B9-900D-41544CAA5EAD}" type="pres">
      <dgm:prSet presAssocID="{5A2023E6-64ED-40C6-8818-FE16705C9EB3}" presName="sp" presStyleCnt="0"/>
      <dgm:spPr/>
      <dgm:t>
        <a:bodyPr/>
        <a:lstStyle/>
        <a:p>
          <a:endParaRPr lang="zh-CN" altLang="en-US"/>
        </a:p>
      </dgm:t>
    </dgm:pt>
    <dgm:pt modelId="{BD444F89-7288-46B9-9824-D4EECD652AFA}" type="pres">
      <dgm:prSet presAssocID="{6CF30C19-0FE0-4463-BBF2-B0978735893E}" presName="linNode" presStyleCnt="0"/>
      <dgm:spPr/>
      <dgm:t>
        <a:bodyPr/>
        <a:lstStyle/>
        <a:p>
          <a:endParaRPr lang="zh-CN" altLang="en-US"/>
        </a:p>
      </dgm:t>
    </dgm:pt>
    <dgm:pt modelId="{06992930-B62A-400B-99BE-EE1837DFBD61}" type="pres">
      <dgm:prSet presAssocID="{6CF30C19-0FE0-4463-BBF2-B0978735893E}" presName="parentText" presStyleLbl="node1" presStyleIdx="4" presStyleCnt="8">
        <dgm:presLayoutVars>
          <dgm:chMax val="1"/>
          <dgm:bulletEnabled val="1"/>
        </dgm:presLayoutVars>
      </dgm:prSet>
      <dgm:spPr/>
      <dgm:t>
        <a:bodyPr/>
        <a:lstStyle/>
        <a:p>
          <a:endParaRPr lang="zh-CN" altLang="en-US"/>
        </a:p>
      </dgm:t>
    </dgm:pt>
    <dgm:pt modelId="{549B7DA0-13CE-41F6-B51D-3B71B89901D2}" type="pres">
      <dgm:prSet presAssocID="{6CF30C19-0FE0-4463-BBF2-B0978735893E}" presName="descendantText" presStyleLbl="alignAccFollowNode1" presStyleIdx="4" presStyleCnt="8" custScaleX="189453">
        <dgm:presLayoutVars>
          <dgm:bulletEnabled val="1"/>
        </dgm:presLayoutVars>
      </dgm:prSet>
      <dgm:spPr/>
      <dgm:t>
        <a:bodyPr/>
        <a:lstStyle/>
        <a:p>
          <a:endParaRPr lang="zh-CN" altLang="en-US"/>
        </a:p>
      </dgm:t>
    </dgm:pt>
    <dgm:pt modelId="{F3A0ECA5-CC9C-4BBA-BB62-C1F59ABA3FF7}" type="pres">
      <dgm:prSet presAssocID="{82FF4786-8119-4F35-B97D-AEA08D4205A8}" presName="sp" presStyleCnt="0"/>
      <dgm:spPr/>
      <dgm:t>
        <a:bodyPr/>
        <a:lstStyle/>
        <a:p>
          <a:endParaRPr lang="zh-CN" altLang="en-US"/>
        </a:p>
      </dgm:t>
    </dgm:pt>
    <dgm:pt modelId="{53E0274C-A374-477D-A960-08A8F505245F}" type="pres">
      <dgm:prSet presAssocID="{A2F0461B-A7DA-4143-8CC5-33337A6523E5}" presName="linNode" presStyleCnt="0"/>
      <dgm:spPr/>
      <dgm:t>
        <a:bodyPr/>
        <a:lstStyle/>
        <a:p>
          <a:endParaRPr lang="zh-CN" altLang="en-US"/>
        </a:p>
      </dgm:t>
    </dgm:pt>
    <dgm:pt modelId="{9A371C50-BFF4-4678-B3AA-876AB8E32E54}" type="pres">
      <dgm:prSet presAssocID="{A2F0461B-A7DA-4143-8CC5-33337A6523E5}" presName="parentText" presStyleLbl="node1" presStyleIdx="5" presStyleCnt="8" custScaleX="64703">
        <dgm:presLayoutVars>
          <dgm:chMax val="1"/>
          <dgm:bulletEnabled val="1"/>
        </dgm:presLayoutVars>
      </dgm:prSet>
      <dgm:spPr/>
      <dgm:t>
        <a:bodyPr/>
        <a:lstStyle/>
        <a:p>
          <a:endParaRPr lang="zh-CN" altLang="en-US"/>
        </a:p>
      </dgm:t>
    </dgm:pt>
    <dgm:pt modelId="{86BB5A3B-5C20-4B37-B04B-5671C6283234}" type="pres">
      <dgm:prSet presAssocID="{A2F0461B-A7DA-4143-8CC5-33337A6523E5}" presName="descendantText" presStyleLbl="alignAccFollowNode1" presStyleIdx="5" presStyleCnt="8" custScaleX="122322" custLinFactNeighborX="769" custLinFactNeighborY="1046">
        <dgm:presLayoutVars>
          <dgm:bulletEnabled val="1"/>
        </dgm:presLayoutVars>
      </dgm:prSet>
      <dgm:spPr/>
      <dgm:t>
        <a:bodyPr/>
        <a:lstStyle/>
        <a:p>
          <a:endParaRPr lang="zh-CN" altLang="en-US"/>
        </a:p>
      </dgm:t>
    </dgm:pt>
    <dgm:pt modelId="{0CB2B31C-DEC5-4451-8E06-BEFAA3B1912D}" type="pres">
      <dgm:prSet presAssocID="{99161551-B534-406A-BF0F-EF1B5EE1D293}" presName="sp" presStyleCnt="0"/>
      <dgm:spPr/>
      <dgm:t>
        <a:bodyPr/>
        <a:lstStyle/>
        <a:p>
          <a:endParaRPr lang="zh-CN" altLang="en-US"/>
        </a:p>
      </dgm:t>
    </dgm:pt>
    <dgm:pt modelId="{CE1E1F83-BDA3-41E2-8BEC-4226CAEDEC5C}" type="pres">
      <dgm:prSet presAssocID="{3BFB597C-3FA0-41D5-A9FD-706DA225E8B9}" presName="linNode" presStyleCnt="0"/>
      <dgm:spPr/>
      <dgm:t>
        <a:bodyPr/>
        <a:lstStyle/>
        <a:p>
          <a:endParaRPr lang="zh-CN" altLang="en-US"/>
        </a:p>
      </dgm:t>
    </dgm:pt>
    <dgm:pt modelId="{69DD6DBA-050C-4BCE-9A59-3FB16C6BAF6E}" type="pres">
      <dgm:prSet presAssocID="{3BFB597C-3FA0-41D5-A9FD-706DA225E8B9}" presName="parentText" presStyleLbl="node1" presStyleIdx="6" presStyleCnt="8" custScaleX="68576">
        <dgm:presLayoutVars>
          <dgm:chMax val="1"/>
          <dgm:bulletEnabled val="1"/>
        </dgm:presLayoutVars>
      </dgm:prSet>
      <dgm:spPr/>
      <dgm:t>
        <a:bodyPr/>
        <a:lstStyle/>
        <a:p>
          <a:endParaRPr lang="zh-CN" altLang="en-US"/>
        </a:p>
      </dgm:t>
    </dgm:pt>
    <dgm:pt modelId="{240EF4D3-60B3-48D9-AEC5-6B5016473A0E}" type="pres">
      <dgm:prSet presAssocID="{3BFB597C-3FA0-41D5-A9FD-706DA225E8B9}" presName="descendantText" presStyleLbl="alignAccFollowNode1" presStyleIdx="6" presStyleCnt="8" custScaleX="129428">
        <dgm:presLayoutVars>
          <dgm:bulletEnabled val="1"/>
        </dgm:presLayoutVars>
      </dgm:prSet>
      <dgm:spPr/>
      <dgm:t>
        <a:bodyPr/>
        <a:lstStyle/>
        <a:p>
          <a:endParaRPr lang="zh-CN" altLang="en-US"/>
        </a:p>
      </dgm:t>
    </dgm:pt>
    <dgm:pt modelId="{153C65D4-15C3-4FCB-8734-085A5502F33E}" type="pres">
      <dgm:prSet presAssocID="{EAAC8BD5-17CF-4375-B32E-BC5699A44329}" presName="sp" presStyleCnt="0"/>
      <dgm:spPr/>
      <dgm:t>
        <a:bodyPr/>
        <a:lstStyle/>
        <a:p>
          <a:endParaRPr lang="zh-CN" altLang="en-US"/>
        </a:p>
      </dgm:t>
    </dgm:pt>
    <dgm:pt modelId="{A4AEBA22-9788-4139-BECC-A06FE3293411}" type="pres">
      <dgm:prSet presAssocID="{9A52FB7F-FFED-4343-B72A-123A61F92BE9}" presName="linNode" presStyleCnt="0"/>
      <dgm:spPr/>
      <dgm:t>
        <a:bodyPr/>
        <a:lstStyle/>
        <a:p>
          <a:endParaRPr lang="zh-CN" altLang="en-US"/>
        </a:p>
      </dgm:t>
    </dgm:pt>
    <dgm:pt modelId="{6881899D-7542-45AB-9BC9-3E824280E864}" type="pres">
      <dgm:prSet presAssocID="{9A52FB7F-FFED-4343-B72A-123A61F92BE9}" presName="parentText" presStyleLbl="node1" presStyleIdx="7" presStyleCnt="8" custScaleX="68576">
        <dgm:presLayoutVars>
          <dgm:chMax val="1"/>
          <dgm:bulletEnabled val="1"/>
        </dgm:presLayoutVars>
      </dgm:prSet>
      <dgm:spPr/>
      <dgm:t>
        <a:bodyPr/>
        <a:lstStyle/>
        <a:p>
          <a:endParaRPr lang="zh-CN" altLang="en-US"/>
        </a:p>
      </dgm:t>
    </dgm:pt>
    <dgm:pt modelId="{97ED4015-D761-46D4-A2BC-5D26153A817F}" type="pres">
      <dgm:prSet presAssocID="{9A52FB7F-FFED-4343-B72A-123A61F92BE9}" presName="descendantText" presStyleLbl="alignAccFollowNode1" presStyleIdx="7" presStyleCnt="8" custScaleX="129428">
        <dgm:presLayoutVars>
          <dgm:bulletEnabled val="1"/>
        </dgm:presLayoutVars>
      </dgm:prSet>
      <dgm:spPr/>
      <dgm:t>
        <a:bodyPr/>
        <a:lstStyle/>
        <a:p>
          <a:endParaRPr lang="zh-CN" altLang="en-US"/>
        </a:p>
      </dgm:t>
    </dgm:pt>
  </dgm:ptLst>
  <dgm:cxnLst>
    <dgm:cxn modelId="{1BC348C8-096C-43BA-AC66-0500501E90B4}" type="presOf" srcId="{3770530A-FCBF-45CB-9A9E-BBB84ADB1FA8}" destId="{549B7DA0-13CE-41F6-B51D-3B71B89901D2}" srcOrd="0" destOrd="0" presId="urn:microsoft.com/office/officeart/2005/8/layout/vList5"/>
    <dgm:cxn modelId="{55D2A949-3DBE-408D-A24D-673A48AB92E0}" type="presOf" srcId="{C76AA9EB-88E1-4F50-961F-C0196C748C23}" destId="{C0E6DDBB-A8B2-483D-8DB7-1F8A85A8041A}" srcOrd="0" destOrd="0" presId="urn:microsoft.com/office/officeart/2005/8/layout/vList5"/>
    <dgm:cxn modelId="{DAF581B5-5D1E-43FF-BE72-320ACFEE0AF1}" type="presOf" srcId="{3BFB597C-3FA0-41D5-A9FD-706DA225E8B9}" destId="{69DD6DBA-050C-4BCE-9A59-3FB16C6BAF6E}" srcOrd="0" destOrd="0" presId="urn:microsoft.com/office/officeart/2005/8/layout/vList5"/>
    <dgm:cxn modelId="{BD98ACD0-9F1B-4B6B-9BD8-868CF8577367}" srcId="{1FA8F955-A491-41A6-B522-57D9A3173ED1}" destId="{A2F0461B-A7DA-4143-8CC5-33337A6523E5}" srcOrd="5" destOrd="0" parTransId="{8D9B9C38-7151-4DF0-BE84-58D4E683B08B}" sibTransId="{99161551-B534-406A-BF0F-EF1B5EE1D293}"/>
    <dgm:cxn modelId="{55F409D9-2C66-477C-9E60-C22745779836}" srcId="{1FA8F955-A491-41A6-B522-57D9A3173ED1}" destId="{6D13F538-1264-4428-BAB7-20FEF8E93ADF}" srcOrd="1" destOrd="0" parTransId="{5456D305-9560-4306-9585-CAC9190FA7C0}" sibTransId="{01480B04-A364-401C-A370-037D1B2E28BD}"/>
    <dgm:cxn modelId="{7092D9CC-617D-463A-9C3A-A431B9462C9A}" type="presOf" srcId="{98F90197-3BC9-4B5A-8254-891DA9FF1615}" destId="{6E5F9FD0-5E75-4E89-9992-54780ABC80F9}" srcOrd="0" destOrd="0" presId="urn:microsoft.com/office/officeart/2005/8/layout/vList5"/>
    <dgm:cxn modelId="{B7440D4D-20AB-442E-9D3B-FD12C300DEB6}" srcId="{98F90197-3BC9-4B5A-8254-891DA9FF1615}" destId="{6B6201E0-E35D-4523-833C-CFCF604C62E6}" srcOrd="0" destOrd="0" parTransId="{16E2EFD7-1814-40F5-8222-421530CA135F}" sibTransId="{70898648-419E-44EE-92D5-544C79F27055}"/>
    <dgm:cxn modelId="{D57ECE9A-AFB8-4179-9E25-3EA52B46FBE0}" srcId="{1FA8F955-A491-41A6-B522-57D9A3173ED1}" destId="{3BFB597C-3FA0-41D5-A9FD-706DA225E8B9}" srcOrd="6" destOrd="0" parTransId="{ED73BF8F-F909-4631-9C09-245A98E2C57B}" sibTransId="{EAAC8BD5-17CF-4375-B32E-BC5699A44329}"/>
    <dgm:cxn modelId="{5BABAE8E-6A2B-4912-BDF7-FFFCC625BB19}" type="presOf" srcId="{A2F0461B-A7DA-4143-8CC5-33337A6523E5}" destId="{9A371C50-BFF4-4678-B3AA-876AB8E32E54}" srcOrd="0" destOrd="0" presId="urn:microsoft.com/office/officeart/2005/8/layout/vList5"/>
    <dgm:cxn modelId="{097BBD34-9530-443B-A249-B3FEA3BA742D}" type="presOf" srcId="{1FA8F955-A491-41A6-B522-57D9A3173ED1}" destId="{93D002E3-ED5D-43AA-BC26-51392C589CB9}" srcOrd="0" destOrd="0" presId="urn:microsoft.com/office/officeart/2005/8/layout/vList5"/>
    <dgm:cxn modelId="{36CF542B-A80C-482F-AEEB-65B5C9D69E74}" srcId="{CF089A7A-8A20-4B8C-9B58-61B9450C315D}" destId="{B98EF4F3-F314-4EE7-9687-0918A5C4A4C8}" srcOrd="0" destOrd="0" parTransId="{D8528019-22D1-4F71-AB65-694F82241799}" sibTransId="{987E587D-7F56-4CED-8234-8DA1CEE587DE}"/>
    <dgm:cxn modelId="{309FE167-7BBB-421E-A6F3-8DFB5E184624}" srcId="{1FA8F955-A491-41A6-B522-57D9A3173ED1}" destId="{6CF30C19-0FE0-4463-BBF2-B0978735893E}" srcOrd="4" destOrd="0" parTransId="{CC027939-743B-4616-AB08-DC4AB226311C}" sibTransId="{82FF4786-8119-4F35-B97D-AEA08D4205A8}"/>
    <dgm:cxn modelId="{6784F331-EA87-4192-9877-82D74F5B65AD}" type="presOf" srcId="{9A52FB7F-FFED-4343-B72A-123A61F92BE9}" destId="{6881899D-7542-45AB-9BC9-3E824280E864}" srcOrd="0" destOrd="0" presId="urn:microsoft.com/office/officeart/2005/8/layout/vList5"/>
    <dgm:cxn modelId="{1E03C5F0-6A6D-4932-8423-F5E96CFEC002}" type="presOf" srcId="{96F7E994-CEF3-4014-8CE7-5BCCA6085FC3}" destId="{240EF4D3-60B3-48D9-AEC5-6B5016473A0E}" srcOrd="0" destOrd="0" presId="urn:microsoft.com/office/officeart/2005/8/layout/vList5"/>
    <dgm:cxn modelId="{D376C851-F51F-4128-83F0-FC0B2462FCA8}" type="presOf" srcId="{6CF30C19-0FE0-4463-BBF2-B0978735893E}" destId="{06992930-B62A-400B-99BE-EE1837DFBD61}" srcOrd="0" destOrd="0" presId="urn:microsoft.com/office/officeart/2005/8/layout/vList5"/>
    <dgm:cxn modelId="{21ADD6BA-3684-4550-A2A9-F4AF6D9FBD1F}" type="presOf" srcId="{6D13F538-1264-4428-BAB7-20FEF8E93ADF}" destId="{43F05E75-02B4-4BEB-87AD-7AB3AD35A46E}" srcOrd="0" destOrd="0" presId="urn:microsoft.com/office/officeart/2005/8/layout/vList5"/>
    <dgm:cxn modelId="{7E930227-09D9-419D-B461-0E289228A5F1}" type="presOf" srcId="{B98EF4F3-F314-4EE7-9687-0918A5C4A4C8}" destId="{8B6409FB-4E61-4777-9281-6DAD745D88E7}" srcOrd="0" destOrd="0" presId="urn:microsoft.com/office/officeart/2005/8/layout/vList5"/>
    <dgm:cxn modelId="{4F13F5A9-63E1-4A04-B537-D2380EE14F3A}" type="presOf" srcId="{6B6201E0-E35D-4523-833C-CFCF604C62E6}" destId="{97AD0D14-F988-4B71-BC2C-6579E9EB8227}" srcOrd="0" destOrd="0" presId="urn:microsoft.com/office/officeart/2005/8/layout/vList5"/>
    <dgm:cxn modelId="{AE20A6EE-8697-4BAE-A27D-8407868FA66D}" srcId="{6CF30C19-0FE0-4463-BBF2-B0978735893E}" destId="{3770530A-FCBF-45CB-9A9E-BBB84ADB1FA8}" srcOrd="0" destOrd="0" parTransId="{D9E97175-AA02-4B7B-A82C-8040B7118D7A}" sibTransId="{12E91859-0EE1-4B36-AAC7-02F3C3EF1035}"/>
    <dgm:cxn modelId="{F9266857-187C-421C-B946-E3E7464A3C5D}" srcId="{1FA8F955-A491-41A6-B522-57D9A3173ED1}" destId="{2EBF3DDF-8E63-40BB-856D-BDC4D6AC02ED}" srcOrd="3" destOrd="0" parTransId="{7A42A089-D469-4DF4-AABB-170C1E3CB22B}" sibTransId="{5A2023E6-64ED-40C6-8818-FE16705C9EB3}"/>
    <dgm:cxn modelId="{06705947-BC05-4CCA-A5A0-8E70A50625B4}" type="presOf" srcId="{A6A304F0-4FAD-42BD-8AAC-A4C89AE69E4B}" destId="{97ED4015-D761-46D4-A2BC-5D26153A817F}" srcOrd="0" destOrd="0" presId="urn:microsoft.com/office/officeart/2005/8/layout/vList5"/>
    <dgm:cxn modelId="{40E5D0FD-8462-4BB5-B788-D5C4B2D28370}" srcId="{9A52FB7F-FFED-4343-B72A-123A61F92BE9}" destId="{C8D1AD55-2BBB-4C63-9991-B204C29993B4}" srcOrd="1" destOrd="0" parTransId="{A35552B4-F8FB-43B3-A015-E149C7F76C24}" sibTransId="{83B66902-8F1D-4CD8-B0AB-35E933EAA7E3}"/>
    <dgm:cxn modelId="{29C0CAE9-ABB2-46EA-B774-375E79CDD771}" type="presOf" srcId="{C8D1AD55-2BBB-4C63-9991-B204C29993B4}" destId="{97ED4015-D761-46D4-A2BC-5D26153A817F}" srcOrd="0" destOrd="1" presId="urn:microsoft.com/office/officeart/2005/8/layout/vList5"/>
    <dgm:cxn modelId="{43936CF4-F9A6-48FB-88FC-0E73C3CDBC11}" srcId="{1FA8F955-A491-41A6-B522-57D9A3173ED1}" destId="{98F90197-3BC9-4B5A-8254-891DA9FF1615}" srcOrd="2" destOrd="0" parTransId="{DB78E9C8-8D42-4627-836D-2439D8C29399}" sibTransId="{A1D15D02-EC8F-4ADB-BCEB-B82DE17792D5}"/>
    <dgm:cxn modelId="{09766856-2D37-47C2-B5BB-93540D5A53BA}" srcId="{9A52FB7F-FFED-4343-B72A-123A61F92BE9}" destId="{A6A304F0-4FAD-42BD-8AAC-A4C89AE69E4B}" srcOrd="0" destOrd="0" parTransId="{D35043BD-A630-4D75-BF82-2F41882B0A3B}" sibTransId="{880F58F1-4DF3-42CD-9ED1-063E37EAD0C4}"/>
    <dgm:cxn modelId="{48C666C2-7ACC-4ED8-A51F-A05F0DCED6DF}" srcId="{A2F0461B-A7DA-4143-8CC5-33337A6523E5}" destId="{AA7D8482-C0BA-4EE3-B78A-88260E1599C0}" srcOrd="0" destOrd="0" parTransId="{23DACFD5-894E-4C36-8A9B-ECA576778B1A}" sibTransId="{DFF153E3-239C-4AC7-A9C5-F9725F25BD38}"/>
    <dgm:cxn modelId="{B28A8016-EF4B-42B4-9597-0B1F3EBF9CDE}" type="presOf" srcId="{2EBF3DDF-8E63-40BB-856D-BDC4D6AC02ED}" destId="{3ECA3B11-C30C-4783-98D0-EB126F0A8C5E}" srcOrd="0" destOrd="0" presId="urn:microsoft.com/office/officeart/2005/8/layout/vList5"/>
    <dgm:cxn modelId="{4A7DC297-3800-4416-8136-36D25C813AFB}" srcId="{1FA8F955-A491-41A6-B522-57D9A3173ED1}" destId="{9A52FB7F-FFED-4343-B72A-123A61F92BE9}" srcOrd="7" destOrd="0" parTransId="{AE16AEC2-B8A7-402D-97EB-70F96D4C2C07}" sibTransId="{D094DC41-31A9-4EB9-BBEB-F04ACCAE9137}"/>
    <dgm:cxn modelId="{E1B9EE6B-343C-4843-B2C8-2455DB95BF26}" srcId="{2EBF3DDF-8E63-40BB-856D-BDC4D6AC02ED}" destId="{C76AA9EB-88E1-4F50-961F-C0196C748C23}" srcOrd="0" destOrd="0" parTransId="{F35B2192-7551-4A42-9077-1495B7FBB320}" sibTransId="{3488F767-1248-48A1-8186-9E2C37E1548F}"/>
    <dgm:cxn modelId="{8A27308D-0055-46F9-8826-36564200B1E7}" srcId="{3BFB597C-3FA0-41D5-A9FD-706DA225E8B9}" destId="{96F7E994-CEF3-4014-8CE7-5BCCA6085FC3}" srcOrd="0" destOrd="0" parTransId="{65A2C455-79C8-415F-92D8-76EAA4449430}" sibTransId="{9FFD78E7-A364-4CCC-97FB-857456B19EB7}"/>
    <dgm:cxn modelId="{5D0739C6-A406-4CF5-9AB5-5CFD867BB7A3}" srcId="{1FA8F955-A491-41A6-B522-57D9A3173ED1}" destId="{CF089A7A-8A20-4B8C-9B58-61B9450C315D}" srcOrd="0" destOrd="0" parTransId="{C7E518CE-4CD0-40DE-87BD-F37EB4598AEC}" sibTransId="{1CF422DA-D420-4E1C-9EC3-23C4CA04F097}"/>
    <dgm:cxn modelId="{50CA294E-1A59-42BE-84E3-02BE51239D49}" type="presOf" srcId="{AA7D8482-C0BA-4EE3-B78A-88260E1599C0}" destId="{86BB5A3B-5C20-4B37-B04B-5671C6283234}" srcOrd="0" destOrd="0" presId="urn:microsoft.com/office/officeart/2005/8/layout/vList5"/>
    <dgm:cxn modelId="{DCF0E3B6-05A6-4579-B389-801DEF675FE7}" type="presOf" srcId="{5A520710-ADBD-4FAE-BC07-B1E3ABDE54C0}" destId="{759A4B72-D038-49E4-86C8-116DE766DCEB}" srcOrd="0" destOrd="0" presId="urn:microsoft.com/office/officeart/2005/8/layout/vList5"/>
    <dgm:cxn modelId="{04797751-32F6-4A16-B2BD-1B1B52595804}" type="presOf" srcId="{CF089A7A-8A20-4B8C-9B58-61B9450C315D}" destId="{49E196E3-AC84-4B3C-865F-5902C2F5DEA6}" srcOrd="0" destOrd="0" presId="urn:microsoft.com/office/officeart/2005/8/layout/vList5"/>
    <dgm:cxn modelId="{37683B44-19F2-4017-88E1-76CAB3D1316C}" srcId="{6D13F538-1264-4428-BAB7-20FEF8E93ADF}" destId="{5A520710-ADBD-4FAE-BC07-B1E3ABDE54C0}" srcOrd="0" destOrd="0" parTransId="{F8701C5E-9BB5-4766-9796-3B7102500A25}" sibTransId="{4AD4DAFC-A54F-453E-8772-9E0B3A4385A0}"/>
    <dgm:cxn modelId="{7CE6F64C-6795-4973-BCAC-04AA0C2C3035}" type="presParOf" srcId="{93D002E3-ED5D-43AA-BC26-51392C589CB9}" destId="{3D64F9AB-2AD6-4D4B-8FD1-5C4E640A0F4E}" srcOrd="0" destOrd="0" presId="urn:microsoft.com/office/officeart/2005/8/layout/vList5"/>
    <dgm:cxn modelId="{F93B05E3-598C-402F-803C-5719CFE0A333}" type="presParOf" srcId="{3D64F9AB-2AD6-4D4B-8FD1-5C4E640A0F4E}" destId="{49E196E3-AC84-4B3C-865F-5902C2F5DEA6}" srcOrd="0" destOrd="0" presId="urn:microsoft.com/office/officeart/2005/8/layout/vList5"/>
    <dgm:cxn modelId="{09FAD318-B723-44D4-A08E-6D856EEE9F3B}" type="presParOf" srcId="{3D64F9AB-2AD6-4D4B-8FD1-5C4E640A0F4E}" destId="{8B6409FB-4E61-4777-9281-6DAD745D88E7}" srcOrd="1" destOrd="0" presId="urn:microsoft.com/office/officeart/2005/8/layout/vList5"/>
    <dgm:cxn modelId="{0C90B410-9B28-4F2B-997A-342FDA804EF5}" type="presParOf" srcId="{93D002E3-ED5D-43AA-BC26-51392C589CB9}" destId="{292D2B43-2906-4405-9AE7-5EF088546BEA}" srcOrd="1" destOrd="0" presId="urn:microsoft.com/office/officeart/2005/8/layout/vList5"/>
    <dgm:cxn modelId="{C5EF45E9-744E-4AFC-8EE8-F14DD4E6543C}" type="presParOf" srcId="{93D002E3-ED5D-43AA-BC26-51392C589CB9}" destId="{04B2F065-213D-459A-91BC-D1BDB0941A96}" srcOrd="2" destOrd="0" presId="urn:microsoft.com/office/officeart/2005/8/layout/vList5"/>
    <dgm:cxn modelId="{6EB9F028-E5B7-4C10-BD55-DCA1D083B658}" type="presParOf" srcId="{04B2F065-213D-459A-91BC-D1BDB0941A96}" destId="{43F05E75-02B4-4BEB-87AD-7AB3AD35A46E}" srcOrd="0" destOrd="0" presId="urn:microsoft.com/office/officeart/2005/8/layout/vList5"/>
    <dgm:cxn modelId="{7703AD5C-13C3-4EE9-9DDC-55E8C724EC5F}" type="presParOf" srcId="{04B2F065-213D-459A-91BC-D1BDB0941A96}" destId="{759A4B72-D038-49E4-86C8-116DE766DCEB}" srcOrd="1" destOrd="0" presId="urn:microsoft.com/office/officeart/2005/8/layout/vList5"/>
    <dgm:cxn modelId="{B99391E8-9083-4B5D-90F6-BF672EA4144D}" type="presParOf" srcId="{93D002E3-ED5D-43AA-BC26-51392C589CB9}" destId="{B6613F1F-CD5F-4AA8-BA35-D733F273292B}" srcOrd="3" destOrd="0" presId="urn:microsoft.com/office/officeart/2005/8/layout/vList5"/>
    <dgm:cxn modelId="{D4366914-FA94-4487-A9E9-981602198897}" type="presParOf" srcId="{93D002E3-ED5D-43AA-BC26-51392C589CB9}" destId="{E0F0C25A-B71D-4534-A646-F456561AC51C}" srcOrd="4" destOrd="0" presId="urn:microsoft.com/office/officeart/2005/8/layout/vList5"/>
    <dgm:cxn modelId="{1D3FDEE2-4F83-45AF-BF36-3FEB11E8949F}" type="presParOf" srcId="{E0F0C25A-B71D-4534-A646-F456561AC51C}" destId="{6E5F9FD0-5E75-4E89-9992-54780ABC80F9}" srcOrd="0" destOrd="0" presId="urn:microsoft.com/office/officeart/2005/8/layout/vList5"/>
    <dgm:cxn modelId="{56C74327-1DFB-4244-BB66-60A16F2923E1}" type="presParOf" srcId="{E0F0C25A-B71D-4534-A646-F456561AC51C}" destId="{97AD0D14-F988-4B71-BC2C-6579E9EB8227}" srcOrd="1" destOrd="0" presId="urn:microsoft.com/office/officeart/2005/8/layout/vList5"/>
    <dgm:cxn modelId="{8AA1AC24-374C-41A7-A946-AC89D4B18C7D}" type="presParOf" srcId="{93D002E3-ED5D-43AA-BC26-51392C589CB9}" destId="{49210E3C-BFAC-4963-B483-D5F09C6E2746}" srcOrd="5" destOrd="0" presId="urn:microsoft.com/office/officeart/2005/8/layout/vList5"/>
    <dgm:cxn modelId="{54F1C706-29F9-4AEB-8FE4-5CAD25A6E98D}" type="presParOf" srcId="{93D002E3-ED5D-43AA-BC26-51392C589CB9}" destId="{9EDA1CE9-5726-4359-B1F3-E9B57403FA01}" srcOrd="6" destOrd="0" presId="urn:microsoft.com/office/officeart/2005/8/layout/vList5"/>
    <dgm:cxn modelId="{4C179488-5EA2-46DF-A8B6-3C3395405E93}" type="presParOf" srcId="{9EDA1CE9-5726-4359-B1F3-E9B57403FA01}" destId="{3ECA3B11-C30C-4783-98D0-EB126F0A8C5E}" srcOrd="0" destOrd="0" presId="urn:microsoft.com/office/officeart/2005/8/layout/vList5"/>
    <dgm:cxn modelId="{FB33ABD9-D640-4D0C-BA4D-7782E6DE783D}" type="presParOf" srcId="{9EDA1CE9-5726-4359-B1F3-E9B57403FA01}" destId="{C0E6DDBB-A8B2-483D-8DB7-1F8A85A8041A}" srcOrd="1" destOrd="0" presId="urn:microsoft.com/office/officeart/2005/8/layout/vList5"/>
    <dgm:cxn modelId="{AC3514A2-E0C9-446A-8B66-9CA781EEF2F0}" type="presParOf" srcId="{93D002E3-ED5D-43AA-BC26-51392C589CB9}" destId="{6F7BA533-5265-49B9-900D-41544CAA5EAD}" srcOrd="7" destOrd="0" presId="urn:microsoft.com/office/officeart/2005/8/layout/vList5"/>
    <dgm:cxn modelId="{5C3B2FA1-75F5-4F13-A299-69626A811338}" type="presParOf" srcId="{93D002E3-ED5D-43AA-BC26-51392C589CB9}" destId="{BD444F89-7288-46B9-9824-D4EECD652AFA}" srcOrd="8" destOrd="0" presId="urn:microsoft.com/office/officeart/2005/8/layout/vList5"/>
    <dgm:cxn modelId="{C9773EB9-D3AE-4C52-8AFC-90A87E4E0012}" type="presParOf" srcId="{BD444F89-7288-46B9-9824-D4EECD652AFA}" destId="{06992930-B62A-400B-99BE-EE1837DFBD61}" srcOrd="0" destOrd="0" presId="urn:microsoft.com/office/officeart/2005/8/layout/vList5"/>
    <dgm:cxn modelId="{427F210B-DA2D-464E-8BD0-C096D6EC4E2C}" type="presParOf" srcId="{BD444F89-7288-46B9-9824-D4EECD652AFA}" destId="{549B7DA0-13CE-41F6-B51D-3B71B89901D2}" srcOrd="1" destOrd="0" presId="urn:microsoft.com/office/officeart/2005/8/layout/vList5"/>
    <dgm:cxn modelId="{AADDA77A-92C1-4A9F-8368-9D35D18AE42C}" type="presParOf" srcId="{93D002E3-ED5D-43AA-BC26-51392C589CB9}" destId="{F3A0ECA5-CC9C-4BBA-BB62-C1F59ABA3FF7}" srcOrd="9" destOrd="0" presId="urn:microsoft.com/office/officeart/2005/8/layout/vList5"/>
    <dgm:cxn modelId="{A1AB8420-24E0-4468-8030-EE0AC838AF37}" type="presParOf" srcId="{93D002E3-ED5D-43AA-BC26-51392C589CB9}" destId="{53E0274C-A374-477D-A960-08A8F505245F}" srcOrd="10" destOrd="0" presId="urn:microsoft.com/office/officeart/2005/8/layout/vList5"/>
    <dgm:cxn modelId="{A637F350-5713-46BC-824B-54553057A172}" type="presParOf" srcId="{53E0274C-A374-477D-A960-08A8F505245F}" destId="{9A371C50-BFF4-4678-B3AA-876AB8E32E54}" srcOrd="0" destOrd="0" presId="urn:microsoft.com/office/officeart/2005/8/layout/vList5"/>
    <dgm:cxn modelId="{BEDFB016-A41F-46FD-83E9-6BC2ECA6C28F}" type="presParOf" srcId="{53E0274C-A374-477D-A960-08A8F505245F}" destId="{86BB5A3B-5C20-4B37-B04B-5671C6283234}" srcOrd="1" destOrd="0" presId="urn:microsoft.com/office/officeart/2005/8/layout/vList5"/>
    <dgm:cxn modelId="{2F83CC59-E30E-44D5-BBBF-6212C76B493A}" type="presParOf" srcId="{93D002E3-ED5D-43AA-BC26-51392C589CB9}" destId="{0CB2B31C-DEC5-4451-8E06-BEFAA3B1912D}" srcOrd="11" destOrd="0" presId="urn:microsoft.com/office/officeart/2005/8/layout/vList5"/>
    <dgm:cxn modelId="{CA6EF550-8CD7-4D35-AD53-5FAE847E02AB}" type="presParOf" srcId="{93D002E3-ED5D-43AA-BC26-51392C589CB9}" destId="{CE1E1F83-BDA3-41E2-8BEC-4226CAEDEC5C}" srcOrd="12" destOrd="0" presId="urn:microsoft.com/office/officeart/2005/8/layout/vList5"/>
    <dgm:cxn modelId="{C7693AA9-139E-4611-AB54-4B5613076A2C}" type="presParOf" srcId="{CE1E1F83-BDA3-41E2-8BEC-4226CAEDEC5C}" destId="{69DD6DBA-050C-4BCE-9A59-3FB16C6BAF6E}" srcOrd="0" destOrd="0" presId="urn:microsoft.com/office/officeart/2005/8/layout/vList5"/>
    <dgm:cxn modelId="{07EAB812-1E34-42EB-A007-D42EB5C2AF4F}" type="presParOf" srcId="{CE1E1F83-BDA3-41E2-8BEC-4226CAEDEC5C}" destId="{240EF4D3-60B3-48D9-AEC5-6B5016473A0E}" srcOrd="1" destOrd="0" presId="urn:microsoft.com/office/officeart/2005/8/layout/vList5"/>
    <dgm:cxn modelId="{C1ACD110-A142-4CB7-B363-436E6D9EF00B}" type="presParOf" srcId="{93D002E3-ED5D-43AA-BC26-51392C589CB9}" destId="{153C65D4-15C3-4FCB-8734-085A5502F33E}" srcOrd="13" destOrd="0" presId="urn:microsoft.com/office/officeart/2005/8/layout/vList5"/>
    <dgm:cxn modelId="{E23E7495-0F11-430D-96FF-818E960D71B0}" type="presParOf" srcId="{93D002E3-ED5D-43AA-BC26-51392C589CB9}" destId="{A4AEBA22-9788-4139-BECC-A06FE3293411}" srcOrd="14" destOrd="0" presId="urn:microsoft.com/office/officeart/2005/8/layout/vList5"/>
    <dgm:cxn modelId="{32C1C670-1383-4A13-AC88-14BF762B509B}" type="presParOf" srcId="{A4AEBA22-9788-4139-BECC-A06FE3293411}" destId="{6881899D-7542-45AB-9BC9-3E824280E864}" srcOrd="0" destOrd="0" presId="urn:microsoft.com/office/officeart/2005/8/layout/vList5"/>
    <dgm:cxn modelId="{ADEE85F0-125C-4660-8C7B-A1E15EA04068}" type="presParOf" srcId="{A4AEBA22-9788-4139-BECC-A06FE3293411}" destId="{97ED4015-D761-46D4-A2BC-5D26153A817F}"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AA62AFF-29A9-4C9D-8CE0-DDC67AF0E2CF}" type="doc">
      <dgm:prSet loTypeId="urn:microsoft.com/office/officeart/2005/8/layout/equation2" loCatId="relationship" qsTypeId="urn:microsoft.com/office/officeart/2005/8/quickstyle/3d1" qsCatId="3D" csTypeId="urn:microsoft.com/office/officeart/2005/8/colors/accent1_2" csCatId="accent1" phldr="1"/>
      <dgm:spPr/>
    </dgm:pt>
    <dgm:pt modelId="{95E25B59-51C4-4DAC-BE9F-A5197A845097}">
      <dgm:prSet phldrT="[文本]"/>
      <dgm:spPr/>
      <dgm:t>
        <a:bodyPr/>
        <a:lstStyle/>
        <a:p>
          <a:r>
            <a:rPr lang="zh-CN" altLang="en-US" dirty="0" smtClean="0"/>
            <a:t>清算费结算费</a:t>
          </a:r>
          <a:endParaRPr lang="zh-CN" altLang="en-US" dirty="0"/>
        </a:p>
      </dgm:t>
    </dgm:pt>
    <dgm:pt modelId="{A629B411-6AE3-4660-A844-5807D9AF40AC}" type="parTrans" cxnId="{4D377CEF-0324-4962-A11E-C325C634B62D}">
      <dgm:prSet/>
      <dgm:spPr/>
      <dgm:t>
        <a:bodyPr/>
        <a:lstStyle/>
        <a:p>
          <a:endParaRPr lang="zh-CN" altLang="en-US"/>
        </a:p>
      </dgm:t>
    </dgm:pt>
    <dgm:pt modelId="{7714C36F-09AF-4C1C-99C4-29EAA0B6B8FC}" type="sibTrans" cxnId="{4D377CEF-0324-4962-A11E-C325C634B62D}">
      <dgm:prSet/>
      <dgm:spPr/>
      <dgm:t>
        <a:bodyPr/>
        <a:lstStyle/>
        <a:p>
          <a:endParaRPr lang="zh-CN" altLang="en-US"/>
        </a:p>
      </dgm:t>
    </dgm:pt>
    <dgm:pt modelId="{55B334C7-6600-455A-87A4-93E6851EBEB0}">
      <dgm:prSet phldrT="[文本]"/>
      <dgm:spPr/>
      <dgm:t>
        <a:bodyPr/>
        <a:lstStyle/>
        <a:p>
          <a:r>
            <a:rPr lang="zh-CN" altLang="en-US" dirty="0" smtClean="0"/>
            <a:t>交易</a:t>
          </a:r>
          <a:endParaRPr lang="en-US" altLang="zh-CN" dirty="0" smtClean="0"/>
        </a:p>
        <a:p>
          <a:r>
            <a:rPr lang="zh-CN" altLang="en-US" dirty="0" smtClean="0"/>
            <a:t>佣金</a:t>
          </a:r>
          <a:endParaRPr lang="zh-CN" altLang="en-US" dirty="0"/>
        </a:p>
      </dgm:t>
    </dgm:pt>
    <dgm:pt modelId="{857CA914-2819-4969-A6E3-C533D755FD71}" type="parTrans" cxnId="{54D94D08-CB5F-44DA-8D56-6A2D6A22646C}">
      <dgm:prSet/>
      <dgm:spPr/>
      <dgm:t>
        <a:bodyPr/>
        <a:lstStyle/>
        <a:p>
          <a:endParaRPr lang="zh-CN" altLang="en-US"/>
        </a:p>
      </dgm:t>
    </dgm:pt>
    <dgm:pt modelId="{FAEB4E29-98FA-4A25-AF05-4C0D50DAF72D}" type="sibTrans" cxnId="{54D94D08-CB5F-44DA-8D56-6A2D6A22646C}">
      <dgm:prSet/>
      <dgm:spPr/>
      <dgm:t>
        <a:bodyPr/>
        <a:lstStyle/>
        <a:p>
          <a:endParaRPr lang="zh-CN" altLang="en-US"/>
        </a:p>
      </dgm:t>
    </dgm:pt>
    <dgm:pt modelId="{44CDAB73-BF5F-4484-861D-AE4EF9EE67F7}" type="pres">
      <dgm:prSet presAssocID="{9AA62AFF-29A9-4C9D-8CE0-DDC67AF0E2CF}" presName="Name0" presStyleCnt="0">
        <dgm:presLayoutVars>
          <dgm:dir/>
          <dgm:resizeHandles val="exact"/>
        </dgm:presLayoutVars>
      </dgm:prSet>
      <dgm:spPr/>
    </dgm:pt>
    <dgm:pt modelId="{9CC1330C-170D-4182-897B-B41659ADA75A}" type="pres">
      <dgm:prSet presAssocID="{9AA62AFF-29A9-4C9D-8CE0-DDC67AF0E2CF}" presName="vNodes" presStyleCnt="0"/>
      <dgm:spPr/>
    </dgm:pt>
    <dgm:pt modelId="{4399A130-FCD6-4AF7-A2CF-1665582067D0}" type="pres">
      <dgm:prSet presAssocID="{95E25B59-51C4-4DAC-BE9F-A5197A845097}" presName="node" presStyleLbl="node1" presStyleIdx="0" presStyleCnt="2" custScaleX="80519" custScaleY="86060" custLinFactNeighborX="23362" custLinFactNeighborY="-64707">
        <dgm:presLayoutVars>
          <dgm:bulletEnabled val="1"/>
        </dgm:presLayoutVars>
      </dgm:prSet>
      <dgm:spPr/>
      <dgm:t>
        <a:bodyPr/>
        <a:lstStyle/>
        <a:p>
          <a:endParaRPr lang="zh-CN" altLang="en-US"/>
        </a:p>
      </dgm:t>
    </dgm:pt>
    <dgm:pt modelId="{E5A62E4C-C0D7-4FA4-8926-67485F888610}" type="pres">
      <dgm:prSet presAssocID="{9AA62AFF-29A9-4C9D-8CE0-DDC67AF0E2CF}" presName="sibTransLast" presStyleLbl="sibTrans2D1" presStyleIdx="0" presStyleCnt="1" custAng="0"/>
      <dgm:spPr/>
      <dgm:t>
        <a:bodyPr/>
        <a:lstStyle/>
        <a:p>
          <a:endParaRPr lang="zh-CN" altLang="en-US"/>
        </a:p>
      </dgm:t>
    </dgm:pt>
    <dgm:pt modelId="{D814290D-3E8C-469F-8641-7E58271D275F}" type="pres">
      <dgm:prSet presAssocID="{9AA62AFF-29A9-4C9D-8CE0-DDC67AF0E2CF}" presName="connectorText" presStyleLbl="sibTrans2D1" presStyleIdx="0" presStyleCnt="1"/>
      <dgm:spPr/>
      <dgm:t>
        <a:bodyPr/>
        <a:lstStyle/>
        <a:p>
          <a:endParaRPr lang="zh-CN" altLang="en-US"/>
        </a:p>
      </dgm:t>
    </dgm:pt>
    <dgm:pt modelId="{F4947FD8-BD4D-4F84-8DCB-619DD807E0E2}" type="pres">
      <dgm:prSet presAssocID="{9AA62AFF-29A9-4C9D-8CE0-DDC67AF0E2CF}" presName="lastNode" presStyleLbl="node1" presStyleIdx="1" presStyleCnt="2" custScaleX="85932" custScaleY="87871" custLinFactX="-55027" custLinFactNeighborX="-100000" custLinFactNeighborY="34926">
        <dgm:presLayoutVars>
          <dgm:bulletEnabled val="1"/>
        </dgm:presLayoutVars>
      </dgm:prSet>
      <dgm:spPr/>
      <dgm:t>
        <a:bodyPr/>
        <a:lstStyle/>
        <a:p>
          <a:endParaRPr lang="zh-CN" altLang="en-US"/>
        </a:p>
      </dgm:t>
    </dgm:pt>
  </dgm:ptLst>
  <dgm:cxnLst>
    <dgm:cxn modelId="{54D94D08-CB5F-44DA-8D56-6A2D6A22646C}" srcId="{9AA62AFF-29A9-4C9D-8CE0-DDC67AF0E2CF}" destId="{55B334C7-6600-455A-87A4-93E6851EBEB0}" srcOrd="1" destOrd="0" parTransId="{857CA914-2819-4969-A6E3-C533D755FD71}" sibTransId="{FAEB4E29-98FA-4A25-AF05-4C0D50DAF72D}"/>
    <dgm:cxn modelId="{76EF684E-300D-4507-9EF0-074AEB0E292F}" type="presOf" srcId="{7714C36F-09AF-4C1C-99C4-29EAA0B6B8FC}" destId="{E5A62E4C-C0D7-4FA4-8926-67485F888610}" srcOrd="0" destOrd="0" presId="urn:microsoft.com/office/officeart/2005/8/layout/equation2"/>
    <dgm:cxn modelId="{391113BC-0774-4FD6-8C3E-22666627193D}" type="presOf" srcId="{55B334C7-6600-455A-87A4-93E6851EBEB0}" destId="{F4947FD8-BD4D-4F84-8DCB-619DD807E0E2}" srcOrd="0" destOrd="0" presId="urn:microsoft.com/office/officeart/2005/8/layout/equation2"/>
    <dgm:cxn modelId="{5D9982A7-7A8F-4ADE-816D-BEB7D829AF79}" type="presOf" srcId="{95E25B59-51C4-4DAC-BE9F-A5197A845097}" destId="{4399A130-FCD6-4AF7-A2CF-1665582067D0}" srcOrd="0" destOrd="0" presId="urn:microsoft.com/office/officeart/2005/8/layout/equation2"/>
    <dgm:cxn modelId="{4D377CEF-0324-4962-A11E-C325C634B62D}" srcId="{9AA62AFF-29A9-4C9D-8CE0-DDC67AF0E2CF}" destId="{95E25B59-51C4-4DAC-BE9F-A5197A845097}" srcOrd="0" destOrd="0" parTransId="{A629B411-6AE3-4660-A844-5807D9AF40AC}" sibTransId="{7714C36F-09AF-4C1C-99C4-29EAA0B6B8FC}"/>
    <dgm:cxn modelId="{5B3E6344-DDA8-488B-AB0A-9A8C85D843A7}" type="presOf" srcId="{9AA62AFF-29A9-4C9D-8CE0-DDC67AF0E2CF}" destId="{44CDAB73-BF5F-4484-861D-AE4EF9EE67F7}" srcOrd="0" destOrd="0" presId="urn:microsoft.com/office/officeart/2005/8/layout/equation2"/>
    <dgm:cxn modelId="{D5B980BC-3BB8-4614-8722-F428812A8437}" type="presOf" srcId="{7714C36F-09AF-4C1C-99C4-29EAA0B6B8FC}" destId="{D814290D-3E8C-469F-8641-7E58271D275F}" srcOrd="1" destOrd="0" presId="urn:microsoft.com/office/officeart/2005/8/layout/equation2"/>
    <dgm:cxn modelId="{0475F133-6A54-4422-BFD6-C680CE651858}" type="presParOf" srcId="{44CDAB73-BF5F-4484-861D-AE4EF9EE67F7}" destId="{9CC1330C-170D-4182-897B-B41659ADA75A}" srcOrd="0" destOrd="0" presId="urn:microsoft.com/office/officeart/2005/8/layout/equation2"/>
    <dgm:cxn modelId="{CD917A39-6F99-416E-B217-061BA1C48305}" type="presParOf" srcId="{9CC1330C-170D-4182-897B-B41659ADA75A}" destId="{4399A130-FCD6-4AF7-A2CF-1665582067D0}" srcOrd="0" destOrd="0" presId="urn:microsoft.com/office/officeart/2005/8/layout/equation2"/>
    <dgm:cxn modelId="{194EEB8C-CFFA-4B91-9047-8D88F731FC38}" type="presParOf" srcId="{44CDAB73-BF5F-4484-861D-AE4EF9EE67F7}" destId="{E5A62E4C-C0D7-4FA4-8926-67485F888610}" srcOrd="1" destOrd="0" presId="urn:microsoft.com/office/officeart/2005/8/layout/equation2"/>
    <dgm:cxn modelId="{74901B4A-F441-4A1F-A730-21D189876182}" type="presParOf" srcId="{E5A62E4C-C0D7-4FA4-8926-67485F888610}" destId="{D814290D-3E8C-469F-8641-7E58271D275F}" srcOrd="0" destOrd="0" presId="urn:microsoft.com/office/officeart/2005/8/layout/equation2"/>
    <dgm:cxn modelId="{3A589CE5-DA49-496A-A3A6-783728278C65}" type="presParOf" srcId="{44CDAB73-BF5F-4484-861D-AE4EF9EE67F7}" destId="{F4947FD8-BD4D-4F84-8DCB-619DD807E0E2}"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6A308C-63E6-4E2A-9B71-07AB84C725D3}">
      <dsp:nvSpPr>
        <dsp:cNvPr id="0" name=""/>
        <dsp:cNvSpPr/>
      </dsp:nvSpPr>
      <dsp:spPr>
        <a:xfrm>
          <a:off x="2150" y="189013"/>
          <a:ext cx="2328012" cy="753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40640" rIns="113792" bIns="40640" numCol="1" spcCol="1270" anchor="ctr" anchorCtr="0">
          <a:noAutofit/>
        </a:bodyPr>
        <a:lstStyle/>
        <a:p>
          <a:pPr lvl="0" algn="l" defTabSz="711200">
            <a:lnSpc>
              <a:spcPct val="90000"/>
            </a:lnSpc>
            <a:spcBef>
              <a:spcPct val="0"/>
            </a:spcBef>
            <a:spcAft>
              <a:spcPct val="35000"/>
            </a:spcAft>
          </a:pPr>
          <a:r>
            <a:rPr lang="zh-CN" sz="1600" b="1" kern="1200" dirty="0" smtClean="0">
              <a:latin typeface="+mn-ea"/>
              <a:ea typeface="+mn-ea"/>
            </a:rPr>
            <a:t>人民币远期运费协议（人民币</a:t>
          </a:r>
          <a:r>
            <a:rPr lang="en-US" sz="1600" b="1" kern="1200" dirty="0" smtClean="0">
              <a:latin typeface="+mn-ea"/>
              <a:ea typeface="+mn-ea"/>
            </a:rPr>
            <a:t>FFA</a:t>
          </a:r>
          <a:r>
            <a:rPr lang="zh-CN" sz="1600" b="1" kern="1200" dirty="0" smtClean="0">
              <a:latin typeface="+mn-ea"/>
              <a:ea typeface="+mn-ea"/>
            </a:rPr>
            <a:t>）</a:t>
          </a:r>
          <a:endParaRPr lang="en-US" altLang="zh-CN" sz="1600" b="1" kern="1200" dirty="0" smtClean="0">
            <a:latin typeface="+mn-ea"/>
            <a:ea typeface="+mn-ea"/>
          </a:endParaRPr>
        </a:p>
        <a:p>
          <a:pPr lvl="0" algn="l" defTabSz="711200">
            <a:lnSpc>
              <a:spcPct val="90000"/>
            </a:lnSpc>
            <a:spcBef>
              <a:spcPct val="0"/>
            </a:spcBef>
            <a:spcAft>
              <a:spcPct val="35000"/>
            </a:spcAft>
          </a:pPr>
          <a:r>
            <a:rPr lang="en-US" altLang="zh-CN" sz="1600" b="1" kern="1200" dirty="0" smtClean="0">
              <a:solidFill>
                <a:srgbClr val="800000"/>
              </a:solidFill>
              <a:latin typeface="+mn-ea"/>
              <a:ea typeface="+mn-ea"/>
            </a:rPr>
            <a:t>2013.04 </a:t>
          </a:r>
          <a:r>
            <a:rPr lang="zh-CN" altLang="en-US" sz="1600" b="1" kern="1200" dirty="0" smtClean="0">
              <a:solidFill>
                <a:srgbClr val="800000"/>
              </a:solidFill>
              <a:latin typeface="+mn-ea"/>
              <a:ea typeface="+mn-ea"/>
            </a:rPr>
            <a:t>上线</a:t>
          </a:r>
          <a:endParaRPr lang="zh-CN" altLang="en-US" sz="1600" b="1" kern="1200" dirty="0">
            <a:solidFill>
              <a:srgbClr val="800000"/>
            </a:solidFill>
            <a:latin typeface="+mn-ea"/>
            <a:ea typeface="+mn-ea"/>
          </a:endParaRPr>
        </a:p>
      </dsp:txBody>
      <dsp:txXfrm>
        <a:off x="2150" y="189013"/>
        <a:ext cx="2328012" cy="753493"/>
      </dsp:txXfrm>
    </dsp:sp>
    <dsp:sp modelId="{E49999EE-38AF-4D6D-BD6E-97E1C3402BBF}">
      <dsp:nvSpPr>
        <dsp:cNvPr id="0" name=""/>
        <dsp:cNvSpPr/>
      </dsp:nvSpPr>
      <dsp:spPr>
        <a:xfrm>
          <a:off x="2330162" y="3358"/>
          <a:ext cx="325096" cy="1124803"/>
        </a:xfrm>
        <a:prstGeom prst="leftBrace">
          <a:avLst>
            <a:gd name="adj1" fmla="val 35000"/>
            <a:gd name="adj2" fmla="val 50000"/>
          </a:avLst>
        </a:prstGeom>
        <a:noFill/>
        <a:ln w="11430" cap="flat" cmpd="sng" algn="ctr">
          <a:solidFill>
            <a:schemeClr val="accent4">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50EB385-2241-40FC-AF7A-B6D95AD87A06}">
      <dsp:nvSpPr>
        <dsp:cNvPr id="0" name=""/>
        <dsp:cNvSpPr/>
      </dsp:nvSpPr>
      <dsp:spPr>
        <a:xfrm>
          <a:off x="2754915" y="2410"/>
          <a:ext cx="5841493" cy="1126699"/>
        </a:xfrm>
        <a:prstGeom prst="rect">
          <a:avLst/>
        </a:prstGeom>
        <a:gradFill rotWithShape="0">
          <a:gsLst>
            <a:gs pos="0">
              <a:schemeClr val="accent4">
                <a:alpha val="90000"/>
                <a:hueOff val="0"/>
                <a:satOff val="0"/>
                <a:lumOff val="0"/>
                <a:alphaOff val="0"/>
                <a:tint val="74000"/>
              </a:schemeClr>
            </a:gs>
            <a:gs pos="49000">
              <a:schemeClr val="accent4">
                <a:alpha val="90000"/>
                <a:hueOff val="0"/>
                <a:satOff val="0"/>
                <a:lumOff val="0"/>
                <a:alphaOff val="0"/>
                <a:tint val="96000"/>
                <a:shade val="84000"/>
                <a:satMod val="110000"/>
              </a:schemeClr>
            </a:gs>
            <a:gs pos="49100">
              <a:schemeClr val="accent4">
                <a:alpha val="90000"/>
                <a:hueOff val="0"/>
                <a:satOff val="0"/>
                <a:lumOff val="0"/>
                <a:alphaOff val="0"/>
                <a:shade val="55000"/>
                <a:satMod val="150000"/>
              </a:schemeClr>
            </a:gs>
            <a:gs pos="92000">
              <a:schemeClr val="accent4">
                <a:alpha val="90000"/>
                <a:hueOff val="0"/>
                <a:satOff val="0"/>
                <a:lumOff val="0"/>
                <a:alphaOff val="0"/>
                <a:tint val="98000"/>
                <a:shade val="90000"/>
                <a:satMod val="128000"/>
              </a:schemeClr>
            </a:gs>
            <a:gs pos="100000">
              <a:schemeClr val="accent4">
                <a:alpha val="90000"/>
                <a:hueOff val="0"/>
                <a:satOff val="0"/>
                <a:lumOff val="0"/>
                <a:alphaOff val="0"/>
                <a:tint val="90000"/>
                <a:shade val="97000"/>
                <a:satMod val="128000"/>
              </a:schemeClr>
            </a:gs>
          </a:gsLst>
          <a:lin ang="5400000" scaled="1"/>
        </a:gradFill>
        <a:ln>
          <a:noFill/>
        </a:ln>
        <a:effectLst>
          <a:outerShdw blurRad="39000" dist="25400" dir="5400000" rotWithShape="0">
            <a:schemeClr val="accent4">
              <a:alpha val="90000"/>
              <a:hueOff val="0"/>
              <a:satOff val="0"/>
              <a:lumOff val="0"/>
              <a:alphaOff val="0"/>
              <a:shade val="33000"/>
              <a:alpha val="83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mn-ea"/>
              <a:ea typeface="+mn-ea"/>
            </a:rPr>
            <a:t>以波罗的海交易所发布的运费指数为标的、以人民币进行计价和结算的航运金融衍生品</a:t>
          </a:r>
          <a:endParaRPr lang="zh-CN" altLang="en-US" sz="1600" kern="1200" dirty="0">
            <a:latin typeface="+mn-ea"/>
            <a:ea typeface="+mn-ea"/>
          </a:endParaRPr>
        </a:p>
        <a:p>
          <a:pPr marL="171450" lvl="1" indent="-171450" algn="l" defTabSz="711200">
            <a:lnSpc>
              <a:spcPct val="90000"/>
            </a:lnSpc>
            <a:spcBef>
              <a:spcPct val="0"/>
            </a:spcBef>
            <a:spcAft>
              <a:spcPct val="15000"/>
            </a:spcAft>
            <a:buChar char="••"/>
          </a:pPr>
          <a:r>
            <a:rPr lang="zh-CN" altLang="en-US" sz="1600" kern="1200" dirty="0" smtClean="0">
              <a:latin typeface="+mn-ea"/>
              <a:ea typeface="+mn-ea"/>
            </a:rPr>
            <a:t>包括</a:t>
          </a:r>
          <a:r>
            <a:rPr lang="zh-CN" sz="1600" kern="1200" dirty="0" smtClean="0">
              <a:latin typeface="+mn-ea"/>
              <a:ea typeface="+mn-ea"/>
            </a:rPr>
            <a:t>海岬型船平均期租运费（</a:t>
          </a:r>
          <a:r>
            <a:rPr lang="en-US" sz="1600" kern="1200" dirty="0" smtClean="0">
              <a:latin typeface="+mn-ea"/>
              <a:ea typeface="+mn-ea"/>
            </a:rPr>
            <a:t>CTC</a:t>
          </a:r>
          <a:r>
            <a:rPr lang="zh-CN" sz="1600" kern="1200" dirty="0" smtClean="0">
              <a:latin typeface="+mn-ea"/>
              <a:ea typeface="+mn-ea"/>
            </a:rPr>
            <a:t>）</a:t>
          </a:r>
          <a:r>
            <a:rPr lang="zh-CN" altLang="en-US" sz="1600" kern="1200" dirty="0" smtClean="0">
              <a:latin typeface="+mn-ea"/>
              <a:ea typeface="+mn-ea"/>
            </a:rPr>
            <a:t>、</a:t>
          </a:r>
          <a:r>
            <a:rPr lang="zh-CN" sz="1600" kern="1200" dirty="0" smtClean="0">
              <a:latin typeface="+mn-ea"/>
              <a:ea typeface="+mn-ea"/>
            </a:rPr>
            <a:t>巴拿马型船平均期租运费（</a:t>
          </a:r>
          <a:r>
            <a:rPr lang="en-US" sz="1600" kern="1200" dirty="0" smtClean="0">
              <a:latin typeface="+mn-ea"/>
              <a:ea typeface="+mn-ea"/>
            </a:rPr>
            <a:t>PTC</a:t>
          </a:r>
          <a:r>
            <a:rPr lang="zh-CN" sz="1600" kern="1200" dirty="0" smtClean="0">
              <a:latin typeface="+mn-ea"/>
              <a:ea typeface="+mn-ea"/>
            </a:rPr>
            <a:t>）</a:t>
          </a:r>
          <a:r>
            <a:rPr lang="zh-CN" altLang="en-US" sz="1600" kern="1200" dirty="0" smtClean="0">
              <a:latin typeface="+mn-ea"/>
              <a:ea typeface="+mn-ea"/>
            </a:rPr>
            <a:t>、</a:t>
          </a:r>
          <a:r>
            <a:rPr lang="zh-CN" sz="1600" kern="1200" dirty="0" smtClean="0">
              <a:latin typeface="+mn-ea"/>
              <a:ea typeface="+mn-ea"/>
            </a:rPr>
            <a:t>超灵便型船平均期租运费（</a:t>
          </a:r>
          <a:r>
            <a:rPr lang="en-US" sz="1600" kern="1200" dirty="0" smtClean="0">
              <a:latin typeface="+mn-ea"/>
              <a:ea typeface="+mn-ea"/>
            </a:rPr>
            <a:t>STC</a:t>
          </a:r>
          <a:r>
            <a:rPr lang="zh-CN" sz="1600" kern="1200" dirty="0" smtClean="0">
              <a:latin typeface="+mn-ea"/>
              <a:ea typeface="+mn-ea"/>
            </a:rPr>
            <a:t>）</a:t>
          </a:r>
          <a:endParaRPr lang="zh-CN" altLang="en-US" sz="1600" kern="1200" dirty="0">
            <a:latin typeface="+mn-ea"/>
            <a:ea typeface="+mn-ea"/>
          </a:endParaRPr>
        </a:p>
      </dsp:txBody>
      <dsp:txXfrm>
        <a:off x="2754915" y="2410"/>
        <a:ext cx="5841493" cy="1126699"/>
      </dsp:txXfrm>
    </dsp:sp>
    <dsp:sp modelId="{E6B1CEE7-5BDA-4608-92FC-38CC26852E27}">
      <dsp:nvSpPr>
        <dsp:cNvPr id="0" name=""/>
        <dsp:cNvSpPr/>
      </dsp:nvSpPr>
      <dsp:spPr>
        <a:xfrm>
          <a:off x="2150" y="1230050"/>
          <a:ext cx="2297058" cy="64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40640" rIns="113792" bIns="40640" numCol="1" spcCol="1270" anchor="ctr" anchorCtr="0">
          <a:noAutofit/>
        </a:bodyPr>
        <a:lstStyle/>
        <a:p>
          <a:pPr lvl="0" algn="l" defTabSz="711200">
            <a:lnSpc>
              <a:spcPct val="90000"/>
            </a:lnSpc>
            <a:spcBef>
              <a:spcPct val="0"/>
            </a:spcBef>
            <a:spcAft>
              <a:spcPct val="35000"/>
            </a:spcAft>
          </a:pPr>
          <a:r>
            <a:rPr lang="zh-CN" sz="1600" b="1" kern="1200" dirty="0" smtClean="0">
              <a:latin typeface="+mn-ea"/>
              <a:ea typeface="+mn-ea"/>
            </a:rPr>
            <a:t>人民币铁矿石掉期</a:t>
          </a:r>
          <a:endParaRPr lang="en-US" altLang="zh-CN" sz="1600" b="1" kern="1200" dirty="0" smtClean="0">
            <a:latin typeface="+mn-ea"/>
            <a:ea typeface="+mn-ea"/>
          </a:endParaRPr>
        </a:p>
        <a:p>
          <a:pPr lvl="0" algn="l" defTabSz="711200">
            <a:lnSpc>
              <a:spcPct val="90000"/>
            </a:lnSpc>
            <a:spcBef>
              <a:spcPct val="0"/>
            </a:spcBef>
            <a:spcAft>
              <a:spcPct val="35000"/>
            </a:spcAft>
          </a:pPr>
          <a:r>
            <a:rPr lang="en-US" altLang="zh-CN" sz="1600" b="1" kern="1200" dirty="0" smtClean="0">
              <a:solidFill>
                <a:srgbClr val="800000"/>
              </a:solidFill>
              <a:latin typeface="+mn-ea"/>
              <a:ea typeface="+mn-ea"/>
            </a:rPr>
            <a:t>2014.08 </a:t>
          </a:r>
          <a:r>
            <a:rPr lang="zh-CN" altLang="en-US" sz="1600" b="1" kern="1200" dirty="0" smtClean="0">
              <a:solidFill>
                <a:srgbClr val="800000"/>
              </a:solidFill>
              <a:latin typeface="+mn-ea"/>
              <a:ea typeface="+mn-ea"/>
            </a:rPr>
            <a:t>上线</a:t>
          </a:r>
          <a:endParaRPr lang="zh-CN" altLang="en-US" sz="1600" b="1" kern="1200" dirty="0">
            <a:solidFill>
              <a:srgbClr val="800000"/>
            </a:solidFill>
            <a:latin typeface="+mn-ea"/>
            <a:ea typeface="+mn-ea"/>
          </a:endParaRPr>
        </a:p>
      </dsp:txBody>
      <dsp:txXfrm>
        <a:off x="2150" y="1230050"/>
        <a:ext cx="2297058" cy="649687"/>
      </dsp:txXfrm>
    </dsp:sp>
    <dsp:sp modelId="{877E2B16-CFEE-4E1B-865C-8C24698C45DB}">
      <dsp:nvSpPr>
        <dsp:cNvPr id="0" name=""/>
        <dsp:cNvSpPr/>
      </dsp:nvSpPr>
      <dsp:spPr>
        <a:xfrm>
          <a:off x="2341301" y="1223027"/>
          <a:ext cx="325145" cy="663733"/>
        </a:xfrm>
        <a:prstGeom prst="leftBrace">
          <a:avLst>
            <a:gd name="adj1" fmla="val 35000"/>
            <a:gd name="adj2" fmla="val 50000"/>
          </a:avLst>
        </a:prstGeom>
        <a:noFill/>
        <a:ln w="11430" cap="flat" cmpd="sng" algn="ctr">
          <a:solidFill>
            <a:schemeClr val="accent4">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82A0513-4704-449B-B8E1-73268978001A}">
      <dsp:nvSpPr>
        <dsp:cNvPr id="0" name=""/>
        <dsp:cNvSpPr/>
      </dsp:nvSpPr>
      <dsp:spPr>
        <a:xfrm>
          <a:off x="2765673" y="1218434"/>
          <a:ext cx="5834928" cy="671568"/>
        </a:xfrm>
        <a:prstGeom prst="rect">
          <a:avLst/>
        </a:prstGeom>
        <a:gradFill rotWithShape="0">
          <a:gsLst>
            <a:gs pos="0">
              <a:schemeClr val="accent4">
                <a:alpha val="90000"/>
                <a:hueOff val="0"/>
                <a:satOff val="0"/>
                <a:lumOff val="0"/>
                <a:alphaOff val="-8000"/>
                <a:tint val="74000"/>
              </a:schemeClr>
            </a:gs>
            <a:gs pos="49000">
              <a:schemeClr val="accent4">
                <a:alpha val="90000"/>
                <a:hueOff val="0"/>
                <a:satOff val="0"/>
                <a:lumOff val="0"/>
                <a:alphaOff val="-8000"/>
                <a:tint val="96000"/>
                <a:shade val="84000"/>
                <a:satMod val="110000"/>
              </a:schemeClr>
            </a:gs>
            <a:gs pos="49100">
              <a:schemeClr val="accent4">
                <a:alpha val="90000"/>
                <a:hueOff val="0"/>
                <a:satOff val="0"/>
                <a:lumOff val="0"/>
                <a:alphaOff val="-8000"/>
                <a:shade val="55000"/>
                <a:satMod val="150000"/>
              </a:schemeClr>
            </a:gs>
            <a:gs pos="92000">
              <a:schemeClr val="accent4">
                <a:alpha val="90000"/>
                <a:hueOff val="0"/>
                <a:satOff val="0"/>
                <a:lumOff val="0"/>
                <a:alphaOff val="-8000"/>
                <a:tint val="98000"/>
                <a:shade val="90000"/>
                <a:satMod val="128000"/>
              </a:schemeClr>
            </a:gs>
            <a:gs pos="100000">
              <a:schemeClr val="accent4">
                <a:alpha val="90000"/>
                <a:hueOff val="0"/>
                <a:satOff val="0"/>
                <a:lumOff val="0"/>
                <a:alphaOff val="-8000"/>
                <a:tint val="90000"/>
                <a:shade val="97000"/>
                <a:satMod val="128000"/>
              </a:schemeClr>
            </a:gs>
          </a:gsLst>
          <a:lin ang="5400000" scaled="1"/>
        </a:gradFill>
        <a:ln>
          <a:noFill/>
        </a:ln>
        <a:effectLst>
          <a:outerShdw blurRad="39000" dist="25400" dir="5400000" rotWithShape="0">
            <a:schemeClr val="accent4">
              <a:alpha val="90000"/>
              <a:hueOff val="0"/>
              <a:satOff val="0"/>
              <a:lumOff val="0"/>
              <a:alphaOff val="-8000"/>
              <a:shade val="33000"/>
              <a:alpha val="83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zh-CN" sz="1600" kern="1200" dirty="0" smtClean="0">
              <a:latin typeface="+mn-ea"/>
              <a:ea typeface="+mn-ea"/>
            </a:rPr>
            <a:t>以进口铁矿石（</a:t>
          </a:r>
          <a:r>
            <a:rPr lang="en-US" sz="1600" kern="1200" dirty="0" smtClean="0">
              <a:latin typeface="+mn-ea"/>
              <a:ea typeface="+mn-ea"/>
            </a:rPr>
            <a:t>62%</a:t>
          </a:r>
          <a:r>
            <a:rPr lang="zh-CN" sz="1600" kern="1200" dirty="0" smtClean="0">
              <a:latin typeface="+mn-ea"/>
              <a:ea typeface="+mn-ea"/>
            </a:rPr>
            <a:t>品位）中国码头现货价格为标的、以人民币进行计价和结算的铁矿石价格指数衍生品</a:t>
          </a:r>
          <a:endParaRPr lang="zh-CN" altLang="en-US" sz="1600" kern="1200" dirty="0">
            <a:latin typeface="+mn-ea"/>
            <a:ea typeface="+mn-ea"/>
          </a:endParaRPr>
        </a:p>
      </dsp:txBody>
      <dsp:txXfrm>
        <a:off x="2765673" y="1218434"/>
        <a:ext cx="5834928" cy="671568"/>
      </dsp:txXfrm>
    </dsp:sp>
    <dsp:sp modelId="{F640DA57-C25E-4F4D-ACE1-5D21E3E3A71F}">
      <dsp:nvSpPr>
        <dsp:cNvPr id="0" name=""/>
        <dsp:cNvSpPr/>
      </dsp:nvSpPr>
      <dsp:spPr>
        <a:xfrm>
          <a:off x="2150" y="1980679"/>
          <a:ext cx="2151112" cy="64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40640" rIns="113792" bIns="40640" numCol="1" spcCol="1270" anchor="ctr" anchorCtr="0">
          <a:noAutofit/>
        </a:bodyPr>
        <a:lstStyle/>
        <a:p>
          <a:pPr lvl="0" algn="l" defTabSz="711200">
            <a:lnSpc>
              <a:spcPct val="90000"/>
            </a:lnSpc>
            <a:spcBef>
              <a:spcPct val="0"/>
            </a:spcBef>
            <a:spcAft>
              <a:spcPct val="35000"/>
            </a:spcAft>
          </a:pPr>
          <a:r>
            <a:rPr lang="zh-CN" sz="1600" b="1" kern="1200" dirty="0" smtClean="0">
              <a:latin typeface="+mn-ea"/>
              <a:ea typeface="+mn-ea"/>
            </a:rPr>
            <a:t>人民币动力煤掉期</a:t>
          </a:r>
          <a:endParaRPr lang="en-US" altLang="zh-CN" sz="1600" b="1" kern="1200" dirty="0" smtClean="0">
            <a:latin typeface="+mn-ea"/>
            <a:ea typeface="+mn-ea"/>
          </a:endParaRPr>
        </a:p>
        <a:p>
          <a:pPr lvl="0" algn="l" defTabSz="711200">
            <a:lnSpc>
              <a:spcPct val="90000"/>
            </a:lnSpc>
            <a:spcBef>
              <a:spcPct val="0"/>
            </a:spcBef>
            <a:spcAft>
              <a:spcPct val="35000"/>
            </a:spcAft>
          </a:pPr>
          <a:r>
            <a:rPr lang="en-US" altLang="zh-CN" sz="1600" b="1" kern="1200" dirty="0" smtClean="0">
              <a:solidFill>
                <a:srgbClr val="800000"/>
              </a:solidFill>
              <a:latin typeface="+mn-ea"/>
              <a:ea typeface="+mn-ea"/>
            </a:rPr>
            <a:t>2014.08 </a:t>
          </a:r>
          <a:r>
            <a:rPr lang="zh-CN" altLang="en-US" sz="1600" b="1" kern="1200" dirty="0" smtClean="0">
              <a:solidFill>
                <a:srgbClr val="800000"/>
              </a:solidFill>
              <a:latin typeface="+mn-ea"/>
              <a:ea typeface="+mn-ea"/>
            </a:rPr>
            <a:t>上线</a:t>
          </a:r>
          <a:endParaRPr lang="zh-CN" altLang="en-US" sz="1600" b="1" kern="1200" dirty="0">
            <a:solidFill>
              <a:srgbClr val="800000"/>
            </a:solidFill>
            <a:latin typeface="+mn-ea"/>
            <a:ea typeface="+mn-ea"/>
          </a:endParaRPr>
        </a:p>
      </dsp:txBody>
      <dsp:txXfrm>
        <a:off x="2150" y="1980679"/>
        <a:ext cx="2151112" cy="649687"/>
      </dsp:txXfrm>
    </dsp:sp>
    <dsp:sp modelId="{B863FDBB-ABBF-47B6-AAA5-D6ADB804BFA9}">
      <dsp:nvSpPr>
        <dsp:cNvPr id="0" name=""/>
        <dsp:cNvSpPr/>
      </dsp:nvSpPr>
      <dsp:spPr>
        <a:xfrm>
          <a:off x="2342448" y="1980679"/>
          <a:ext cx="324000" cy="649687"/>
        </a:xfrm>
        <a:prstGeom prst="leftBrace">
          <a:avLst>
            <a:gd name="adj1" fmla="val 35000"/>
            <a:gd name="adj2" fmla="val 50000"/>
          </a:avLst>
        </a:prstGeom>
        <a:noFill/>
        <a:ln w="11430" cap="flat" cmpd="sng" algn="ctr">
          <a:solidFill>
            <a:schemeClr val="accent4">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1D08291-6693-47F7-8949-8A8EB104B299}">
      <dsp:nvSpPr>
        <dsp:cNvPr id="0" name=""/>
        <dsp:cNvSpPr/>
      </dsp:nvSpPr>
      <dsp:spPr>
        <a:xfrm>
          <a:off x="2783263" y="1980679"/>
          <a:ext cx="5821184" cy="649687"/>
        </a:xfrm>
        <a:prstGeom prst="rect">
          <a:avLst/>
        </a:prstGeom>
        <a:gradFill rotWithShape="0">
          <a:gsLst>
            <a:gs pos="0">
              <a:schemeClr val="accent4">
                <a:alpha val="90000"/>
                <a:hueOff val="0"/>
                <a:satOff val="0"/>
                <a:lumOff val="0"/>
                <a:alphaOff val="-16000"/>
                <a:tint val="74000"/>
              </a:schemeClr>
            </a:gs>
            <a:gs pos="49000">
              <a:schemeClr val="accent4">
                <a:alpha val="90000"/>
                <a:hueOff val="0"/>
                <a:satOff val="0"/>
                <a:lumOff val="0"/>
                <a:alphaOff val="-16000"/>
                <a:tint val="96000"/>
                <a:shade val="84000"/>
                <a:satMod val="110000"/>
              </a:schemeClr>
            </a:gs>
            <a:gs pos="49100">
              <a:schemeClr val="accent4">
                <a:alpha val="90000"/>
                <a:hueOff val="0"/>
                <a:satOff val="0"/>
                <a:lumOff val="0"/>
                <a:alphaOff val="-16000"/>
                <a:shade val="55000"/>
                <a:satMod val="150000"/>
              </a:schemeClr>
            </a:gs>
            <a:gs pos="92000">
              <a:schemeClr val="accent4">
                <a:alpha val="90000"/>
                <a:hueOff val="0"/>
                <a:satOff val="0"/>
                <a:lumOff val="0"/>
                <a:alphaOff val="-16000"/>
                <a:tint val="98000"/>
                <a:shade val="90000"/>
                <a:satMod val="128000"/>
              </a:schemeClr>
            </a:gs>
            <a:gs pos="100000">
              <a:schemeClr val="accent4">
                <a:alpha val="90000"/>
                <a:hueOff val="0"/>
                <a:satOff val="0"/>
                <a:lumOff val="0"/>
                <a:alphaOff val="-16000"/>
                <a:tint val="90000"/>
                <a:shade val="97000"/>
                <a:satMod val="128000"/>
              </a:schemeClr>
            </a:gs>
          </a:gsLst>
          <a:lin ang="5400000" scaled="1"/>
        </a:gradFill>
        <a:ln>
          <a:noFill/>
        </a:ln>
        <a:effectLst>
          <a:outerShdw blurRad="39000" dist="25400" dir="5400000" rotWithShape="0">
            <a:schemeClr val="accent4">
              <a:alpha val="90000"/>
              <a:hueOff val="0"/>
              <a:satOff val="0"/>
              <a:lumOff val="0"/>
              <a:alphaOff val="-16000"/>
              <a:shade val="33000"/>
              <a:alpha val="83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zh-CN" sz="1600" kern="1200" dirty="0" smtClean="0">
              <a:latin typeface="+mn-ea"/>
              <a:ea typeface="+mn-ea"/>
            </a:rPr>
            <a:t>以环渤海港口动力煤（</a:t>
          </a:r>
          <a:r>
            <a:rPr lang="en-US" sz="1600" kern="1200" dirty="0" smtClean="0">
              <a:latin typeface="+mn-ea"/>
              <a:ea typeface="+mn-ea"/>
            </a:rPr>
            <a:t>5500K</a:t>
          </a:r>
          <a:r>
            <a:rPr lang="zh-CN" sz="1600" kern="1200" dirty="0" smtClean="0">
              <a:latin typeface="+mn-ea"/>
              <a:ea typeface="+mn-ea"/>
            </a:rPr>
            <a:t>）离岸平仓价格为标的、以人民币进行计价和结算的动力煤价格指数衍生品</a:t>
          </a:r>
          <a:endParaRPr lang="zh-CN" altLang="en-US" sz="1600" kern="1200" dirty="0">
            <a:latin typeface="+mn-ea"/>
            <a:ea typeface="+mn-ea"/>
          </a:endParaRPr>
        </a:p>
      </dsp:txBody>
      <dsp:txXfrm>
        <a:off x="2783263" y="1980679"/>
        <a:ext cx="5821184" cy="649687"/>
      </dsp:txXfrm>
    </dsp:sp>
    <dsp:sp modelId="{1A8BBA65-5186-4D85-AA41-7BE45664B184}">
      <dsp:nvSpPr>
        <dsp:cNvPr id="0" name=""/>
        <dsp:cNvSpPr/>
      </dsp:nvSpPr>
      <dsp:spPr>
        <a:xfrm>
          <a:off x="2150" y="2720366"/>
          <a:ext cx="2151112" cy="64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40640" rIns="113792" bIns="40640" numCol="1" spcCol="1270" anchor="ctr" anchorCtr="0">
          <a:noAutofit/>
        </a:bodyPr>
        <a:lstStyle/>
        <a:p>
          <a:pPr lvl="0" algn="l" defTabSz="711200">
            <a:lnSpc>
              <a:spcPct val="90000"/>
            </a:lnSpc>
            <a:spcBef>
              <a:spcPct val="0"/>
            </a:spcBef>
            <a:spcAft>
              <a:spcPct val="35000"/>
            </a:spcAft>
          </a:pPr>
          <a:r>
            <a:rPr lang="zh-CN" altLang="en-US" sz="1600" b="1" kern="1200" dirty="0" smtClean="0">
              <a:latin typeface="+mn-ea"/>
              <a:ea typeface="+mn-ea"/>
            </a:rPr>
            <a:t>自贸区铜溢价</a:t>
          </a:r>
          <a:r>
            <a:rPr lang="zh-CN" sz="1600" b="1" kern="1200" dirty="0" smtClean="0">
              <a:latin typeface="+mn-ea"/>
              <a:ea typeface="+mn-ea"/>
            </a:rPr>
            <a:t>掉期</a:t>
          </a:r>
          <a:endParaRPr lang="en-US" altLang="zh-CN" sz="1600" b="1" kern="1200" dirty="0" smtClean="0">
            <a:latin typeface="+mn-ea"/>
            <a:ea typeface="+mn-ea"/>
          </a:endParaRPr>
        </a:p>
        <a:p>
          <a:pPr lvl="0" algn="l" defTabSz="711200">
            <a:lnSpc>
              <a:spcPct val="90000"/>
            </a:lnSpc>
            <a:spcBef>
              <a:spcPct val="0"/>
            </a:spcBef>
            <a:spcAft>
              <a:spcPct val="35000"/>
            </a:spcAft>
          </a:pPr>
          <a:r>
            <a:rPr lang="en-US" altLang="zh-CN" sz="1600" b="1" kern="1200" dirty="0" smtClean="0">
              <a:solidFill>
                <a:srgbClr val="800000"/>
              </a:solidFill>
              <a:latin typeface="+mn-ea"/>
              <a:ea typeface="+mn-ea"/>
            </a:rPr>
            <a:t>2015.02 </a:t>
          </a:r>
          <a:r>
            <a:rPr lang="zh-CN" altLang="en-US" sz="1600" b="1" kern="1200" dirty="0" smtClean="0">
              <a:solidFill>
                <a:srgbClr val="800000"/>
              </a:solidFill>
              <a:latin typeface="+mn-ea"/>
              <a:ea typeface="+mn-ea"/>
            </a:rPr>
            <a:t>上线</a:t>
          </a:r>
          <a:endParaRPr lang="zh-CN" altLang="en-US" sz="1600" b="1" kern="1200" dirty="0">
            <a:solidFill>
              <a:srgbClr val="800000"/>
            </a:solidFill>
            <a:latin typeface="+mn-ea"/>
            <a:ea typeface="+mn-ea"/>
          </a:endParaRPr>
        </a:p>
      </dsp:txBody>
      <dsp:txXfrm>
        <a:off x="2150" y="2720366"/>
        <a:ext cx="2151112" cy="649687"/>
      </dsp:txXfrm>
    </dsp:sp>
    <dsp:sp modelId="{AB3CD6A7-29B2-4C15-993E-E325DE534F06}">
      <dsp:nvSpPr>
        <dsp:cNvPr id="0" name=""/>
        <dsp:cNvSpPr/>
      </dsp:nvSpPr>
      <dsp:spPr>
        <a:xfrm>
          <a:off x="2342448" y="2720366"/>
          <a:ext cx="324000" cy="649687"/>
        </a:xfrm>
        <a:prstGeom prst="leftBrace">
          <a:avLst>
            <a:gd name="adj1" fmla="val 35000"/>
            <a:gd name="adj2" fmla="val 50000"/>
          </a:avLst>
        </a:prstGeom>
        <a:noFill/>
        <a:ln w="11430" cap="flat" cmpd="sng" algn="ctr">
          <a:solidFill>
            <a:schemeClr val="accent4">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6B19609-93D6-4EE4-8D12-9AA407F3E3BE}">
      <dsp:nvSpPr>
        <dsp:cNvPr id="0" name=""/>
        <dsp:cNvSpPr/>
      </dsp:nvSpPr>
      <dsp:spPr>
        <a:xfrm>
          <a:off x="2777529" y="2720366"/>
          <a:ext cx="5826918" cy="649687"/>
        </a:xfrm>
        <a:prstGeom prst="rect">
          <a:avLst/>
        </a:prstGeom>
        <a:gradFill rotWithShape="0">
          <a:gsLst>
            <a:gs pos="0">
              <a:schemeClr val="accent4">
                <a:alpha val="90000"/>
                <a:hueOff val="0"/>
                <a:satOff val="0"/>
                <a:lumOff val="0"/>
                <a:alphaOff val="-24000"/>
                <a:tint val="74000"/>
              </a:schemeClr>
            </a:gs>
            <a:gs pos="49000">
              <a:schemeClr val="accent4">
                <a:alpha val="90000"/>
                <a:hueOff val="0"/>
                <a:satOff val="0"/>
                <a:lumOff val="0"/>
                <a:alphaOff val="-24000"/>
                <a:tint val="96000"/>
                <a:shade val="84000"/>
                <a:satMod val="110000"/>
              </a:schemeClr>
            </a:gs>
            <a:gs pos="49100">
              <a:schemeClr val="accent4">
                <a:alpha val="90000"/>
                <a:hueOff val="0"/>
                <a:satOff val="0"/>
                <a:lumOff val="0"/>
                <a:alphaOff val="-24000"/>
                <a:shade val="55000"/>
                <a:satMod val="150000"/>
              </a:schemeClr>
            </a:gs>
            <a:gs pos="92000">
              <a:schemeClr val="accent4">
                <a:alpha val="90000"/>
                <a:hueOff val="0"/>
                <a:satOff val="0"/>
                <a:lumOff val="0"/>
                <a:alphaOff val="-24000"/>
                <a:tint val="98000"/>
                <a:shade val="90000"/>
                <a:satMod val="128000"/>
              </a:schemeClr>
            </a:gs>
            <a:gs pos="100000">
              <a:schemeClr val="accent4">
                <a:alpha val="90000"/>
                <a:hueOff val="0"/>
                <a:satOff val="0"/>
                <a:lumOff val="0"/>
                <a:alphaOff val="-24000"/>
                <a:tint val="90000"/>
                <a:shade val="97000"/>
                <a:satMod val="128000"/>
              </a:schemeClr>
            </a:gs>
          </a:gsLst>
          <a:lin ang="5400000" scaled="1"/>
        </a:gradFill>
        <a:ln>
          <a:noFill/>
        </a:ln>
        <a:effectLst>
          <a:outerShdw blurRad="39000" dist="25400" dir="5400000" rotWithShape="0">
            <a:schemeClr val="accent4">
              <a:alpha val="90000"/>
              <a:hueOff val="0"/>
              <a:satOff val="0"/>
              <a:lumOff val="0"/>
              <a:alphaOff val="-24000"/>
              <a:shade val="33000"/>
              <a:alpha val="83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mn-ea"/>
              <a:ea typeface="+mn-ea"/>
            </a:rPr>
            <a:t>以洋山铜溢价指数为标的、以跨境人民币进行计价和结算的铜溢价价格指数衍生品</a:t>
          </a:r>
          <a:endParaRPr lang="zh-CN" altLang="en-US" sz="1600" kern="1200" dirty="0">
            <a:latin typeface="+mn-ea"/>
            <a:ea typeface="+mn-ea"/>
          </a:endParaRPr>
        </a:p>
      </dsp:txBody>
      <dsp:txXfrm>
        <a:off x="2777529" y="2720366"/>
        <a:ext cx="5826918" cy="649687"/>
      </dsp:txXfrm>
    </dsp:sp>
    <dsp:sp modelId="{7DA8CA1F-FAE0-4CAD-87FC-64E1A92080EA}">
      <dsp:nvSpPr>
        <dsp:cNvPr id="0" name=""/>
        <dsp:cNvSpPr/>
      </dsp:nvSpPr>
      <dsp:spPr>
        <a:xfrm>
          <a:off x="2150" y="3460054"/>
          <a:ext cx="2151112" cy="64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40640" rIns="113792" bIns="40640" numCol="1" spcCol="1270" anchor="ctr" anchorCtr="0">
          <a:noAutofit/>
        </a:bodyPr>
        <a:lstStyle/>
        <a:p>
          <a:pPr lvl="0" algn="l" defTabSz="711200">
            <a:lnSpc>
              <a:spcPct val="90000"/>
            </a:lnSpc>
            <a:spcBef>
              <a:spcPct val="0"/>
            </a:spcBef>
            <a:spcAft>
              <a:spcPct val="35000"/>
            </a:spcAft>
          </a:pPr>
          <a:r>
            <a:rPr lang="zh-CN" altLang="en-US" sz="1600" b="1" kern="1200" dirty="0" smtClean="0">
              <a:latin typeface="+mn-ea"/>
              <a:ea typeface="+mn-ea"/>
            </a:rPr>
            <a:t>人民币苯乙烯</a:t>
          </a:r>
          <a:r>
            <a:rPr lang="zh-CN" sz="1600" b="1" kern="1200" dirty="0" smtClean="0">
              <a:latin typeface="+mn-ea"/>
              <a:ea typeface="+mn-ea"/>
            </a:rPr>
            <a:t>掉期</a:t>
          </a:r>
          <a:endParaRPr lang="en-US" altLang="zh-CN" sz="1600" b="1" kern="1200" dirty="0" smtClean="0">
            <a:latin typeface="+mn-ea"/>
            <a:ea typeface="+mn-ea"/>
          </a:endParaRPr>
        </a:p>
        <a:p>
          <a:pPr lvl="0" algn="l" defTabSz="711200">
            <a:lnSpc>
              <a:spcPct val="90000"/>
            </a:lnSpc>
            <a:spcBef>
              <a:spcPct val="0"/>
            </a:spcBef>
            <a:spcAft>
              <a:spcPct val="35000"/>
            </a:spcAft>
          </a:pPr>
          <a:r>
            <a:rPr lang="en-US" altLang="zh-CN" sz="1600" b="1" kern="1200" dirty="0" smtClean="0">
              <a:solidFill>
                <a:srgbClr val="800000"/>
              </a:solidFill>
              <a:latin typeface="+mn-ea"/>
              <a:ea typeface="+mn-ea"/>
            </a:rPr>
            <a:t>2015.07 </a:t>
          </a:r>
          <a:r>
            <a:rPr lang="zh-CN" altLang="en-US" sz="1600" b="1" kern="1200" dirty="0" smtClean="0">
              <a:solidFill>
                <a:srgbClr val="800000"/>
              </a:solidFill>
              <a:latin typeface="+mn-ea"/>
              <a:ea typeface="+mn-ea"/>
            </a:rPr>
            <a:t>上线</a:t>
          </a:r>
          <a:endParaRPr lang="zh-CN" altLang="en-US" sz="1600" b="1" kern="1200" dirty="0">
            <a:solidFill>
              <a:srgbClr val="800000"/>
            </a:solidFill>
            <a:latin typeface="+mn-ea"/>
            <a:ea typeface="+mn-ea"/>
          </a:endParaRPr>
        </a:p>
      </dsp:txBody>
      <dsp:txXfrm>
        <a:off x="2150" y="3460054"/>
        <a:ext cx="2151112" cy="649687"/>
      </dsp:txXfrm>
    </dsp:sp>
    <dsp:sp modelId="{855D67EA-4C3E-4945-AEAC-BE0975899AD9}">
      <dsp:nvSpPr>
        <dsp:cNvPr id="0" name=""/>
        <dsp:cNvSpPr/>
      </dsp:nvSpPr>
      <dsp:spPr>
        <a:xfrm>
          <a:off x="2340296" y="3460054"/>
          <a:ext cx="324000" cy="649687"/>
        </a:xfrm>
        <a:prstGeom prst="leftBrace">
          <a:avLst>
            <a:gd name="adj1" fmla="val 35000"/>
            <a:gd name="adj2" fmla="val 50000"/>
          </a:avLst>
        </a:prstGeom>
        <a:noFill/>
        <a:ln w="11430" cap="flat" cmpd="sng" algn="ctr">
          <a:solidFill>
            <a:schemeClr val="accent4">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F896FAB-50BC-4366-874B-0978F1BA07AD}">
      <dsp:nvSpPr>
        <dsp:cNvPr id="0" name=""/>
        <dsp:cNvSpPr/>
      </dsp:nvSpPr>
      <dsp:spPr>
        <a:xfrm>
          <a:off x="2753423" y="3460054"/>
          <a:ext cx="5851024" cy="649687"/>
        </a:xfrm>
        <a:prstGeom prst="rect">
          <a:avLst/>
        </a:prstGeom>
        <a:gradFill rotWithShape="0">
          <a:gsLst>
            <a:gs pos="0">
              <a:schemeClr val="accent4">
                <a:alpha val="90000"/>
                <a:hueOff val="0"/>
                <a:satOff val="0"/>
                <a:lumOff val="0"/>
                <a:alphaOff val="-32000"/>
                <a:tint val="74000"/>
              </a:schemeClr>
            </a:gs>
            <a:gs pos="49000">
              <a:schemeClr val="accent4">
                <a:alpha val="90000"/>
                <a:hueOff val="0"/>
                <a:satOff val="0"/>
                <a:lumOff val="0"/>
                <a:alphaOff val="-32000"/>
                <a:tint val="96000"/>
                <a:shade val="84000"/>
                <a:satMod val="110000"/>
              </a:schemeClr>
            </a:gs>
            <a:gs pos="49100">
              <a:schemeClr val="accent4">
                <a:alpha val="90000"/>
                <a:hueOff val="0"/>
                <a:satOff val="0"/>
                <a:lumOff val="0"/>
                <a:alphaOff val="-32000"/>
                <a:shade val="55000"/>
                <a:satMod val="150000"/>
              </a:schemeClr>
            </a:gs>
            <a:gs pos="92000">
              <a:schemeClr val="accent4">
                <a:alpha val="90000"/>
                <a:hueOff val="0"/>
                <a:satOff val="0"/>
                <a:lumOff val="0"/>
                <a:alphaOff val="-32000"/>
                <a:tint val="98000"/>
                <a:shade val="90000"/>
                <a:satMod val="128000"/>
              </a:schemeClr>
            </a:gs>
            <a:gs pos="100000">
              <a:schemeClr val="accent4">
                <a:alpha val="90000"/>
                <a:hueOff val="0"/>
                <a:satOff val="0"/>
                <a:lumOff val="0"/>
                <a:alphaOff val="-32000"/>
                <a:tint val="90000"/>
                <a:shade val="97000"/>
                <a:satMod val="128000"/>
              </a:schemeClr>
            </a:gs>
          </a:gsLst>
          <a:lin ang="5400000" scaled="1"/>
        </a:gradFill>
        <a:ln>
          <a:noFill/>
        </a:ln>
        <a:effectLst>
          <a:outerShdw blurRad="39000" dist="25400" dir="5400000" rotWithShape="0">
            <a:schemeClr val="accent4">
              <a:alpha val="90000"/>
              <a:hueOff val="0"/>
              <a:satOff val="0"/>
              <a:lumOff val="0"/>
              <a:alphaOff val="-32000"/>
              <a:shade val="33000"/>
              <a:alpha val="83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smtClean="0">
              <a:solidFill>
                <a:schemeClr val="bg1"/>
              </a:solidFill>
            </a:rPr>
            <a:t>以</a:t>
          </a:r>
          <a:r>
            <a:rPr lang="zh-CN" altLang="en-US" sz="1600" kern="1200" dirty="0" smtClean="0">
              <a:solidFill>
                <a:schemeClr val="bg1"/>
              </a:solidFill>
              <a:effectLst/>
              <a:latin typeface="+mn-ea"/>
              <a:ea typeface="+mn-ea"/>
              <a:cs typeface="+mn-cs"/>
            </a:rPr>
            <a:t>苯乙烯“华东”月度价格为标的、以人民币进行计价和结算的化工品价格指数衍生品</a:t>
          </a:r>
          <a:endParaRPr lang="zh-CN" altLang="en-US" sz="1600" kern="1200" dirty="0">
            <a:solidFill>
              <a:schemeClr val="bg1"/>
            </a:solidFill>
          </a:endParaRPr>
        </a:p>
      </dsp:txBody>
      <dsp:txXfrm>
        <a:off x="2753423" y="3460054"/>
        <a:ext cx="5851024" cy="649687"/>
      </dsp:txXfrm>
    </dsp:sp>
    <dsp:sp modelId="{6804B0F9-93F2-4DF0-BE68-4BD04D66250D}">
      <dsp:nvSpPr>
        <dsp:cNvPr id="0" name=""/>
        <dsp:cNvSpPr/>
      </dsp:nvSpPr>
      <dsp:spPr>
        <a:xfrm>
          <a:off x="2150" y="4199741"/>
          <a:ext cx="2151112" cy="8971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40640" rIns="113792" bIns="40640" numCol="1" spcCol="1270" anchor="ctr" anchorCtr="0">
          <a:noAutofit/>
        </a:bodyPr>
        <a:lstStyle/>
        <a:p>
          <a:pPr lvl="0" algn="l" defTabSz="711200">
            <a:lnSpc>
              <a:spcPct val="90000"/>
            </a:lnSpc>
            <a:spcBef>
              <a:spcPct val="0"/>
            </a:spcBef>
            <a:spcAft>
              <a:spcPct val="35000"/>
            </a:spcAft>
          </a:pPr>
          <a:r>
            <a:rPr lang="zh-CN" altLang="en-US" sz="1600" b="1" kern="1200" dirty="0" smtClean="0">
              <a:latin typeface="+mn-ea"/>
              <a:ea typeface="+mn-ea"/>
            </a:rPr>
            <a:t>自贸区乙二醇进口掉期</a:t>
          </a:r>
          <a:endParaRPr lang="en-US" altLang="zh-CN" sz="1600" b="1" kern="1200" dirty="0" smtClean="0">
            <a:latin typeface="+mn-ea"/>
            <a:ea typeface="+mn-ea"/>
          </a:endParaRPr>
        </a:p>
        <a:p>
          <a:pPr lvl="0" algn="l" defTabSz="711200">
            <a:lnSpc>
              <a:spcPct val="90000"/>
            </a:lnSpc>
            <a:spcBef>
              <a:spcPct val="0"/>
            </a:spcBef>
            <a:spcAft>
              <a:spcPct val="35000"/>
            </a:spcAft>
          </a:pPr>
          <a:r>
            <a:rPr lang="en-US" altLang="zh-CN" sz="1600" b="1" kern="1200" dirty="0" smtClean="0">
              <a:solidFill>
                <a:srgbClr val="800000"/>
              </a:solidFill>
              <a:latin typeface="+mn-ea"/>
              <a:ea typeface="+mn-ea"/>
            </a:rPr>
            <a:t>2015.07 </a:t>
          </a:r>
          <a:r>
            <a:rPr lang="zh-CN" altLang="en-US" sz="1600" b="1" kern="1200" dirty="0" smtClean="0">
              <a:solidFill>
                <a:srgbClr val="800000"/>
              </a:solidFill>
              <a:latin typeface="+mn-ea"/>
              <a:ea typeface="+mn-ea"/>
            </a:rPr>
            <a:t>上线</a:t>
          </a:r>
          <a:endParaRPr lang="zh-CN" altLang="en-US" sz="1600" b="1" kern="1200" dirty="0">
            <a:solidFill>
              <a:srgbClr val="800000"/>
            </a:solidFill>
            <a:latin typeface="+mn-ea"/>
            <a:ea typeface="+mn-ea"/>
          </a:endParaRPr>
        </a:p>
      </dsp:txBody>
      <dsp:txXfrm>
        <a:off x="2150" y="4199741"/>
        <a:ext cx="2151112" cy="897187"/>
      </dsp:txXfrm>
    </dsp:sp>
    <dsp:sp modelId="{4CF720F6-0AD7-4112-90AA-529004C1C7F1}">
      <dsp:nvSpPr>
        <dsp:cNvPr id="0" name=""/>
        <dsp:cNvSpPr/>
      </dsp:nvSpPr>
      <dsp:spPr>
        <a:xfrm>
          <a:off x="2340296" y="4199741"/>
          <a:ext cx="324000" cy="897187"/>
        </a:xfrm>
        <a:prstGeom prst="leftBrace">
          <a:avLst>
            <a:gd name="adj1" fmla="val 35000"/>
            <a:gd name="adj2" fmla="val 50000"/>
          </a:avLst>
        </a:prstGeom>
        <a:noFill/>
        <a:ln w="11430" cap="flat" cmpd="sng" algn="ctr">
          <a:solidFill>
            <a:schemeClr val="accent4">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2B52FFB-9949-4F8A-A939-3EEB4F80EE69}">
      <dsp:nvSpPr>
        <dsp:cNvPr id="0" name=""/>
        <dsp:cNvSpPr/>
      </dsp:nvSpPr>
      <dsp:spPr>
        <a:xfrm>
          <a:off x="2753423" y="4199741"/>
          <a:ext cx="5851024" cy="897187"/>
        </a:xfrm>
        <a:prstGeom prst="rect">
          <a:avLst/>
        </a:prstGeom>
        <a:gradFill rotWithShape="0">
          <a:gsLst>
            <a:gs pos="0">
              <a:schemeClr val="accent4">
                <a:alpha val="90000"/>
                <a:hueOff val="0"/>
                <a:satOff val="0"/>
                <a:lumOff val="0"/>
                <a:alphaOff val="-40000"/>
                <a:tint val="74000"/>
              </a:schemeClr>
            </a:gs>
            <a:gs pos="49000">
              <a:schemeClr val="accent4">
                <a:alpha val="90000"/>
                <a:hueOff val="0"/>
                <a:satOff val="0"/>
                <a:lumOff val="0"/>
                <a:alphaOff val="-40000"/>
                <a:tint val="96000"/>
                <a:shade val="84000"/>
                <a:satMod val="110000"/>
              </a:schemeClr>
            </a:gs>
            <a:gs pos="49100">
              <a:schemeClr val="accent4">
                <a:alpha val="90000"/>
                <a:hueOff val="0"/>
                <a:satOff val="0"/>
                <a:lumOff val="0"/>
                <a:alphaOff val="-40000"/>
                <a:shade val="55000"/>
                <a:satMod val="150000"/>
              </a:schemeClr>
            </a:gs>
            <a:gs pos="92000">
              <a:schemeClr val="accent4">
                <a:alpha val="90000"/>
                <a:hueOff val="0"/>
                <a:satOff val="0"/>
                <a:lumOff val="0"/>
                <a:alphaOff val="-40000"/>
                <a:tint val="98000"/>
                <a:shade val="90000"/>
                <a:satMod val="128000"/>
              </a:schemeClr>
            </a:gs>
            <a:gs pos="100000">
              <a:schemeClr val="accent4">
                <a:alpha val="90000"/>
                <a:hueOff val="0"/>
                <a:satOff val="0"/>
                <a:lumOff val="0"/>
                <a:alphaOff val="-40000"/>
                <a:tint val="90000"/>
                <a:shade val="97000"/>
                <a:satMod val="128000"/>
              </a:schemeClr>
            </a:gs>
          </a:gsLst>
          <a:lin ang="5400000" scaled="1"/>
        </a:gradFill>
        <a:ln>
          <a:noFill/>
        </a:ln>
        <a:effectLst>
          <a:outerShdw blurRad="39000" dist="25400" dir="5400000" rotWithShape="0">
            <a:schemeClr val="accent4">
              <a:alpha val="90000"/>
              <a:hueOff val="0"/>
              <a:satOff val="0"/>
              <a:lumOff val="0"/>
              <a:alphaOff val="-40000"/>
              <a:shade val="33000"/>
              <a:alpha val="83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smtClean="0">
              <a:solidFill>
                <a:schemeClr val="bg1"/>
              </a:solidFill>
            </a:rPr>
            <a:t>以</a:t>
          </a:r>
          <a:r>
            <a:rPr lang="zh-CN" altLang="en-US" sz="1600" kern="1200" dirty="0" smtClean="0">
              <a:solidFill>
                <a:schemeClr val="bg1"/>
              </a:solidFill>
              <a:effectLst/>
              <a:latin typeface="+mn-ea"/>
              <a:ea typeface="+mn-ea"/>
              <a:cs typeface="+mn-cs"/>
            </a:rPr>
            <a:t>乙二醇“</a:t>
          </a:r>
          <a:r>
            <a:rPr lang="en-US" altLang="zh-CN" sz="1600" kern="1200" dirty="0" smtClean="0">
              <a:solidFill>
                <a:schemeClr val="bg1"/>
              </a:solidFill>
              <a:effectLst/>
              <a:latin typeface="+mn-ea"/>
              <a:ea typeface="+mn-ea"/>
              <a:cs typeface="+mn-cs"/>
            </a:rPr>
            <a:t>CFR</a:t>
          </a:r>
          <a:r>
            <a:rPr lang="zh-CN" altLang="en-US" sz="1600" kern="1200" dirty="0" smtClean="0">
              <a:solidFill>
                <a:schemeClr val="bg1"/>
              </a:solidFill>
              <a:effectLst/>
              <a:latin typeface="+mn-ea"/>
              <a:ea typeface="+mn-ea"/>
              <a:cs typeface="+mn-cs"/>
            </a:rPr>
            <a:t>中国主港”月度价格为标的、以人民币进行计价和结算的化工品价格指数衍生品</a:t>
          </a:r>
          <a:endParaRPr lang="zh-CN" altLang="en-US" sz="1600" kern="1200" dirty="0">
            <a:solidFill>
              <a:schemeClr val="bg1"/>
            </a:solidFill>
          </a:endParaRPr>
        </a:p>
      </dsp:txBody>
      <dsp:txXfrm>
        <a:off x="2753423" y="4199741"/>
        <a:ext cx="5851024" cy="8971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0FDB0E-4BD9-4EC3-B62F-89C18807C95D}">
      <dsp:nvSpPr>
        <dsp:cNvPr id="0" name=""/>
        <dsp:cNvSpPr/>
      </dsp:nvSpPr>
      <dsp:spPr>
        <a:xfrm>
          <a:off x="0" y="920240"/>
          <a:ext cx="4752528" cy="4752528"/>
        </a:xfrm>
        <a:prstGeom prst="pie">
          <a:avLst>
            <a:gd name="adj1" fmla="val 5400000"/>
            <a:gd name="adj2" fmla="val 16200000"/>
          </a:avLst>
        </a:prstGeom>
        <a:gradFill rotWithShape="0">
          <a:gsLst>
            <a:gs pos="0">
              <a:schemeClr val="accent1">
                <a:shade val="50000"/>
                <a:hueOff val="0"/>
                <a:satOff val="0"/>
                <a:lumOff val="0"/>
                <a:alphaOff val="0"/>
                <a:tint val="74000"/>
              </a:schemeClr>
            </a:gs>
            <a:gs pos="49000">
              <a:schemeClr val="accent1">
                <a:shade val="50000"/>
                <a:hueOff val="0"/>
                <a:satOff val="0"/>
                <a:lumOff val="0"/>
                <a:alphaOff val="0"/>
                <a:tint val="96000"/>
                <a:shade val="84000"/>
                <a:satMod val="110000"/>
              </a:schemeClr>
            </a:gs>
            <a:gs pos="49100">
              <a:schemeClr val="accent1">
                <a:shade val="50000"/>
                <a:hueOff val="0"/>
                <a:satOff val="0"/>
                <a:lumOff val="0"/>
                <a:alphaOff val="0"/>
                <a:shade val="55000"/>
                <a:satMod val="150000"/>
              </a:schemeClr>
            </a:gs>
            <a:gs pos="92000">
              <a:schemeClr val="accent1">
                <a:shade val="50000"/>
                <a:hueOff val="0"/>
                <a:satOff val="0"/>
                <a:lumOff val="0"/>
                <a:alphaOff val="0"/>
                <a:tint val="98000"/>
                <a:shade val="90000"/>
                <a:satMod val="128000"/>
              </a:schemeClr>
            </a:gs>
            <a:gs pos="100000">
              <a:schemeClr val="accent1">
                <a:shade val="50000"/>
                <a:hueOff val="0"/>
                <a:satOff val="0"/>
                <a:lumOff val="0"/>
                <a:alphaOff val="0"/>
                <a:tint val="90000"/>
                <a:shade val="97000"/>
                <a:satMod val="128000"/>
              </a:schemeClr>
            </a:gs>
          </a:gsLst>
          <a:lin ang="5400000" scaled="1"/>
        </a:gradFill>
        <a:ln>
          <a:noFill/>
        </a:ln>
        <a:effectLst>
          <a:outerShdw blurRad="39000" dist="25400" dir="5400000" rotWithShape="0">
            <a:schemeClr val="accent1">
              <a:shade val="50000"/>
              <a:hueOff val="0"/>
              <a:satOff val="0"/>
              <a:lumOff val="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sp>
    <dsp:sp modelId="{1D72A346-BA32-4E57-BC5B-EFE32AA5B61F}">
      <dsp:nvSpPr>
        <dsp:cNvPr id="0" name=""/>
        <dsp:cNvSpPr/>
      </dsp:nvSpPr>
      <dsp:spPr>
        <a:xfrm>
          <a:off x="2376264" y="913349"/>
          <a:ext cx="5544615" cy="4752528"/>
        </a:xfrm>
        <a:prstGeom prst="rect">
          <a:avLst/>
        </a:prstGeom>
        <a:noFill/>
        <a:ln w="11430" cap="flat" cmpd="sng" algn="ctr">
          <a:solidFill>
            <a:schemeClr val="accent1">
              <a:shade val="50000"/>
              <a:hueOff val="0"/>
              <a:satOff val="0"/>
              <a:lumOff val="0"/>
              <a:alphaOff val="0"/>
            </a:schemeClr>
          </a:solidFill>
          <a:prstDash val="solid"/>
        </a:ln>
        <a:effectLst>
          <a:outerShdw blurRad="39000" dist="25400" dir="5400000" rotWithShape="0">
            <a:schemeClr val="lt1">
              <a:alpha val="90000"/>
              <a:hueOff val="0"/>
              <a:satOff val="0"/>
              <a:lumOff val="0"/>
              <a:alphaOff val="0"/>
              <a:shade val="33000"/>
              <a:alpha val="83000"/>
            </a:scheme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b="1" kern="1200" dirty="0" smtClean="0">
              <a:solidFill>
                <a:schemeClr val="accent2">
                  <a:lumMod val="50000"/>
                </a:schemeClr>
              </a:solidFill>
              <a:effectLst/>
            </a:rPr>
            <a:t>人民币</a:t>
          </a:r>
          <a:r>
            <a:rPr lang="en-US" altLang="zh-CN" sz="2000" b="1" kern="1200" dirty="0" smtClean="0">
              <a:solidFill>
                <a:schemeClr val="accent2">
                  <a:lumMod val="50000"/>
                </a:schemeClr>
              </a:solidFill>
              <a:effectLst/>
            </a:rPr>
            <a:t>FFA</a:t>
          </a:r>
          <a:r>
            <a:rPr lang="zh-CN" altLang="en-US" sz="1800" b="1" kern="1200" dirty="0" smtClean="0">
              <a:solidFill>
                <a:schemeClr val="accent2">
                  <a:lumMod val="50000"/>
                </a:schemeClr>
              </a:solidFill>
              <a:effectLst/>
            </a:rPr>
            <a:t>：</a:t>
          </a:r>
          <a:endParaRPr lang="en-US" altLang="zh-CN" sz="1800" b="1" kern="1200" dirty="0" smtClean="0">
            <a:solidFill>
              <a:schemeClr val="accent2">
                <a:lumMod val="50000"/>
              </a:schemeClr>
            </a:solidFill>
            <a:effectLst/>
          </a:endParaRPr>
        </a:p>
        <a:p>
          <a:pPr lvl="0" algn="l" defTabSz="889000">
            <a:lnSpc>
              <a:spcPct val="90000"/>
            </a:lnSpc>
            <a:spcBef>
              <a:spcPct val="0"/>
            </a:spcBef>
            <a:spcAft>
              <a:spcPct val="35000"/>
            </a:spcAft>
          </a:pPr>
          <a:r>
            <a:rPr lang="zh-CN" altLang="en-US" sz="1800" kern="1200" dirty="0" smtClean="0">
              <a:solidFill>
                <a:schemeClr val="accent2">
                  <a:lumMod val="50000"/>
                </a:schemeClr>
              </a:solidFill>
              <a:effectLst/>
            </a:rPr>
            <a:t>累计清算</a:t>
          </a:r>
          <a:r>
            <a:rPr lang="en-US" altLang="zh-CN" sz="1800" kern="1200" dirty="0" smtClean="0">
              <a:solidFill>
                <a:schemeClr val="accent2">
                  <a:lumMod val="50000"/>
                </a:schemeClr>
              </a:solidFill>
              <a:effectLst/>
            </a:rPr>
            <a:t>22,276</a:t>
          </a:r>
          <a:r>
            <a:rPr lang="zh-CN" altLang="en-US" sz="1800" kern="1200" dirty="0" smtClean="0">
              <a:solidFill>
                <a:schemeClr val="accent2">
                  <a:lumMod val="50000"/>
                </a:schemeClr>
              </a:solidFill>
              <a:effectLst/>
            </a:rPr>
            <a:t>天</a:t>
          </a:r>
          <a:r>
            <a:rPr lang="zh-CN" altLang="en-US" sz="1800" kern="1200" dirty="0" smtClean="0">
              <a:solidFill>
                <a:schemeClr val="accent2">
                  <a:lumMod val="50000"/>
                </a:schemeClr>
              </a:solidFill>
              <a:effectLst/>
            </a:rPr>
            <a:t>。</a:t>
          </a:r>
          <a:endParaRPr lang="en-US" altLang="zh-CN" sz="1800" kern="1200" dirty="0" smtClean="0">
            <a:solidFill>
              <a:schemeClr val="accent2">
                <a:lumMod val="50000"/>
              </a:schemeClr>
            </a:solidFill>
            <a:effectLst/>
          </a:endParaRPr>
        </a:p>
        <a:p>
          <a:pPr lvl="0" algn="l" defTabSz="889000">
            <a:lnSpc>
              <a:spcPct val="90000"/>
            </a:lnSpc>
            <a:spcBef>
              <a:spcPct val="0"/>
            </a:spcBef>
            <a:spcAft>
              <a:spcPct val="35000"/>
            </a:spcAft>
          </a:pPr>
          <a:r>
            <a:rPr lang="zh-CN" altLang="en-US" sz="1800" kern="1200" dirty="0" smtClean="0">
              <a:solidFill>
                <a:schemeClr val="accent2">
                  <a:lumMod val="50000"/>
                </a:schemeClr>
              </a:solidFill>
              <a:effectLst/>
            </a:rPr>
            <a:t>约占全球同类产品清算量的</a:t>
          </a:r>
          <a:r>
            <a:rPr lang="en-US" altLang="zh-CN" sz="1800" kern="1200" dirty="0" smtClean="0">
              <a:solidFill>
                <a:srgbClr val="FF0000"/>
              </a:solidFill>
              <a:effectLst/>
            </a:rPr>
            <a:t>5%</a:t>
          </a:r>
          <a:r>
            <a:rPr lang="zh-CN" altLang="en-US" sz="1800" kern="1200" dirty="0" smtClean="0">
              <a:solidFill>
                <a:schemeClr val="accent2">
                  <a:lumMod val="50000"/>
                </a:schemeClr>
              </a:solidFill>
              <a:effectLst/>
            </a:rPr>
            <a:t>。</a:t>
          </a:r>
          <a:endParaRPr lang="zh-CN" altLang="en-US" sz="1800" kern="1200" dirty="0">
            <a:solidFill>
              <a:schemeClr val="accent2">
                <a:lumMod val="50000"/>
              </a:schemeClr>
            </a:solidFill>
            <a:effectLst/>
          </a:endParaRPr>
        </a:p>
      </dsp:txBody>
      <dsp:txXfrm>
        <a:off x="2376264" y="913349"/>
        <a:ext cx="5544615" cy="1009912"/>
      </dsp:txXfrm>
    </dsp:sp>
    <dsp:sp modelId="{B083155E-73D2-4E18-93E1-249D96A44400}">
      <dsp:nvSpPr>
        <dsp:cNvPr id="0" name=""/>
        <dsp:cNvSpPr/>
      </dsp:nvSpPr>
      <dsp:spPr>
        <a:xfrm>
          <a:off x="623769" y="2088227"/>
          <a:ext cx="3504989" cy="3504989"/>
        </a:xfrm>
        <a:prstGeom prst="pie">
          <a:avLst>
            <a:gd name="adj1" fmla="val 5400000"/>
            <a:gd name="adj2" fmla="val 16200000"/>
          </a:avLst>
        </a:prstGeom>
        <a:gradFill rotWithShape="0">
          <a:gsLst>
            <a:gs pos="0">
              <a:schemeClr val="accent1">
                <a:shade val="50000"/>
                <a:hueOff val="-275305"/>
                <a:satOff val="5003"/>
                <a:lumOff val="21686"/>
                <a:alphaOff val="0"/>
                <a:tint val="74000"/>
              </a:schemeClr>
            </a:gs>
            <a:gs pos="49000">
              <a:schemeClr val="accent1">
                <a:shade val="50000"/>
                <a:hueOff val="-275305"/>
                <a:satOff val="5003"/>
                <a:lumOff val="21686"/>
                <a:alphaOff val="0"/>
                <a:tint val="96000"/>
                <a:shade val="84000"/>
                <a:satMod val="110000"/>
              </a:schemeClr>
            </a:gs>
            <a:gs pos="49100">
              <a:schemeClr val="accent1">
                <a:shade val="50000"/>
                <a:hueOff val="-275305"/>
                <a:satOff val="5003"/>
                <a:lumOff val="21686"/>
                <a:alphaOff val="0"/>
                <a:shade val="55000"/>
                <a:satMod val="150000"/>
              </a:schemeClr>
            </a:gs>
            <a:gs pos="92000">
              <a:schemeClr val="accent1">
                <a:shade val="50000"/>
                <a:hueOff val="-275305"/>
                <a:satOff val="5003"/>
                <a:lumOff val="21686"/>
                <a:alphaOff val="0"/>
                <a:tint val="98000"/>
                <a:shade val="90000"/>
                <a:satMod val="128000"/>
              </a:schemeClr>
            </a:gs>
            <a:gs pos="100000">
              <a:schemeClr val="accent1">
                <a:shade val="50000"/>
                <a:hueOff val="-275305"/>
                <a:satOff val="5003"/>
                <a:lumOff val="21686"/>
                <a:alphaOff val="0"/>
                <a:tint val="90000"/>
                <a:shade val="97000"/>
                <a:satMod val="128000"/>
              </a:schemeClr>
            </a:gs>
          </a:gsLst>
          <a:lin ang="5400000" scaled="1"/>
        </a:gradFill>
        <a:ln>
          <a:noFill/>
        </a:ln>
        <a:effectLst>
          <a:outerShdw blurRad="39000" dist="25400" dir="5400000" rotWithShape="0">
            <a:schemeClr val="accent1">
              <a:shade val="50000"/>
              <a:hueOff val="-275305"/>
              <a:satOff val="5003"/>
              <a:lumOff val="21686"/>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sp>
    <dsp:sp modelId="{057BBFAD-D624-470D-9787-4A1A6ADF3C41}">
      <dsp:nvSpPr>
        <dsp:cNvPr id="0" name=""/>
        <dsp:cNvSpPr/>
      </dsp:nvSpPr>
      <dsp:spPr>
        <a:xfrm>
          <a:off x="2376264" y="2088227"/>
          <a:ext cx="5544615" cy="3497138"/>
        </a:xfrm>
        <a:prstGeom prst="rect">
          <a:avLst/>
        </a:prstGeom>
        <a:solidFill>
          <a:schemeClr val="accent6">
            <a:lumMod val="20000"/>
            <a:lumOff val="80000"/>
          </a:schemeClr>
        </a:solidFill>
        <a:ln w="11430" cap="flat" cmpd="sng" algn="ctr">
          <a:solidFill>
            <a:schemeClr val="accent1">
              <a:shade val="50000"/>
              <a:hueOff val="-275305"/>
              <a:satOff val="5003"/>
              <a:lumOff val="21686"/>
              <a:alphaOff val="0"/>
            </a:schemeClr>
          </a:solidFill>
          <a:prstDash val="solid"/>
        </a:ln>
        <a:effectLst>
          <a:outerShdw blurRad="39000" dist="25400" dir="5400000" rotWithShape="0">
            <a:schemeClr val="lt1">
              <a:alpha val="90000"/>
              <a:hueOff val="0"/>
              <a:satOff val="0"/>
              <a:lumOff val="0"/>
              <a:alphaOff val="0"/>
              <a:shade val="33000"/>
              <a:alpha val="83000"/>
            </a:scheme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b="1" kern="1200" dirty="0" smtClean="0">
              <a:solidFill>
                <a:schemeClr val="accent2">
                  <a:lumMod val="50000"/>
                </a:schemeClr>
              </a:solidFill>
              <a:effectLst/>
            </a:rPr>
            <a:t>人民币铁矿石掉期</a:t>
          </a:r>
          <a:r>
            <a:rPr lang="en-US" altLang="zh-CN" sz="1800" b="1" kern="1200" dirty="0" smtClean="0">
              <a:solidFill>
                <a:schemeClr val="accent2">
                  <a:lumMod val="50000"/>
                </a:schemeClr>
              </a:solidFill>
              <a:effectLst/>
            </a:rPr>
            <a:t>CIS</a:t>
          </a:r>
          <a:r>
            <a:rPr lang="zh-CN" altLang="en-US" sz="1800" b="1" kern="1200" dirty="0" smtClean="0">
              <a:solidFill>
                <a:schemeClr val="accent2">
                  <a:lumMod val="50000"/>
                </a:schemeClr>
              </a:solidFill>
              <a:effectLst/>
            </a:rPr>
            <a:t>：</a:t>
          </a:r>
          <a:endParaRPr lang="en-US" altLang="zh-CN" sz="1800" b="1" kern="1200" dirty="0" smtClean="0">
            <a:solidFill>
              <a:schemeClr val="accent2">
                <a:lumMod val="50000"/>
              </a:schemeClr>
            </a:solidFill>
            <a:effectLst/>
          </a:endParaRPr>
        </a:p>
        <a:p>
          <a:pPr lvl="0" algn="l" defTabSz="800100">
            <a:lnSpc>
              <a:spcPct val="90000"/>
            </a:lnSpc>
            <a:spcBef>
              <a:spcPct val="0"/>
            </a:spcBef>
            <a:spcAft>
              <a:spcPct val="35000"/>
            </a:spcAft>
          </a:pPr>
          <a:r>
            <a:rPr lang="zh-CN" altLang="en-US" sz="1800" kern="1200" dirty="0" smtClean="0">
              <a:solidFill>
                <a:schemeClr val="accent2">
                  <a:lumMod val="50000"/>
                </a:schemeClr>
              </a:solidFill>
              <a:effectLst/>
            </a:rPr>
            <a:t>累计清算</a:t>
          </a:r>
          <a:r>
            <a:rPr lang="en-US" altLang="zh-CN" sz="1800" kern="1200" dirty="0" smtClean="0">
              <a:solidFill>
                <a:schemeClr val="accent2">
                  <a:lumMod val="50000"/>
                </a:schemeClr>
              </a:solidFill>
              <a:effectLst/>
            </a:rPr>
            <a:t>99,280,000</a:t>
          </a:r>
          <a:r>
            <a:rPr lang="zh-CN" altLang="en-US" sz="1800" kern="1200" dirty="0" smtClean="0">
              <a:solidFill>
                <a:schemeClr val="accent2">
                  <a:lumMod val="50000"/>
                </a:schemeClr>
              </a:solidFill>
              <a:effectLst/>
            </a:rPr>
            <a:t>吨</a:t>
          </a:r>
          <a:endParaRPr lang="en-US" altLang="zh-CN" sz="1800" kern="1200" dirty="0" smtClean="0">
            <a:solidFill>
              <a:schemeClr val="accent2">
                <a:lumMod val="50000"/>
              </a:schemeClr>
            </a:solidFill>
            <a:effectLst/>
          </a:endParaRPr>
        </a:p>
        <a:p>
          <a:pPr lvl="0" algn="l" defTabSz="800100">
            <a:lnSpc>
              <a:spcPct val="90000"/>
            </a:lnSpc>
            <a:spcBef>
              <a:spcPct val="0"/>
            </a:spcBef>
            <a:spcAft>
              <a:spcPct val="35000"/>
            </a:spcAft>
          </a:pPr>
          <a:r>
            <a:rPr lang="zh-CN" altLang="en-US" sz="1800" kern="1200" dirty="0" smtClean="0">
              <a:solidFill>
                <a:schemeClr val="accent2">
                  <a:lumMod val="50000"/>
                </a:schemeClr>
              </a:solidFill>
              <a:effectLst/>
            </a:rPr>
            <a:t>约占同期新加坡清算所同类产品的</a:t>
          </a:r>
          <a:r>
            <a:rPr lang="en-US" altLang="zh-CN" sz="1800" kern="1200" dirty="0" smtClean="0">
              <a:solidFill>
                <a:srgbClr val="FF0000"/>
              </a:solidFill>
              <a:effectLst/>
            </a:rPr>
            <a:t>26%</a:t>
          </a:r>
          <a:r>
            <a:rPr lang="zh-CN" altLang="en-US" sz="1800" kern="1200" dirty="0" smtClean="0">
              <a:solidFill>
                <a:schemeClr val="accent2">
                  <a:lumMod val="50000"/>
                </a:schemeClr>
              </a:solidFill>
              <a:effectLst/>
            </a:rPr>
            <a:t>。</a:t>
          </a:r>
          <a:endParaRPr lang="zh-CN" altLang="en-US" sz="1800" kern="1200" dirty="0">
            <a:solidFill>
              <a:schemeClr val="accent2">
                <a:lumMod val="50000"/>
              </a:schemeClr>
            </a:solidFill>
            <a:effectLst/>
          </a:endParaRPr>
        </a:p>
      </dsp:txBody>
      <dsp:txXfrm>
        <a:off x="2376264" y="2088227"/>
        <a:ext cx="5544615" cy="1007649"/>
      </dsp:txXfrm>
    </dsp:sp>
    <dsp:sp modelId="{E4AA1401-594B-4081-82C3-4E5BB1A03917}">
      <dsp:nvSpPr>
        <dsp:cNvPr id="0" name=""/>
        <dsp:cNvSpPr/>
      </dsp:nvSpPr>
      <dsp:spPr>
        <a:xfrm>
          <a:off x="1247538" y="3168360"/>
          <a:ext cx="2257450" cy="2257450"/>
        </a:xfrm>
        <a:prstGeom prst="pie">
          <a:avLst>
            <a:gd name="adj1" fmla="val 5400000"/>
            <a:gd name="adj2" fmla="val 16200000"/>
          </a:avLst>
        </a:prstGeom>
        <a:gradFill rotWithShape="0">
          <a:gsLst>
            <a:gs pos="0">
              <a:schemeClr val="accent1">
                <a:shade val="50000"/>
                <a:hueOff val="-550610"/>
                <a:satOff val="10005"/>
                <a:lumOff val="43371"/>
                <a:alphaOff val="0"/>
                <a:tint val="74000"/>
              </a:schemeClr>
            </a:gs>
            <a:gs pos="49000">
              <a:schemeClr val="accent1">
                <a:shade val="50000"/>
                <a:hueOff val="-550610"/>
                <a:satOff val="10005"/>
                <a:lumOff val="43371"/>
                <a:alphaOff val="0"/>
                <a:tint val="96000"/>
                <a:shade val="84000"/>
                <a:satMod val="110000"/>
              </a:schemeClr>
            </a:gs>
            <a:gs pos="49100">
              <a:schemeClr val="accent1">
                <a:shade val="50000"/>
                <a:hueOff val="-550610"/>
                <a:satOff val="10005"/>
                <a:lumOff val="43371"/>
                <a:alphaOff val="0"/>
                <a:shade val="55000"/>
                <a:satMod val="150000"/>
              </a:schemeClr>
            </a:gs>
            <a:gs pos="92000">
              <a:schemeClr val="accent1">
                <a:shade val="50000"/>
                <a:hueOff val="-550610"/>
                <a:satOff val="10005"/>
                <a:lumOff val="43371"/>
                <a:alphaOff val="0"/>
                <a:tint val="98000"/>
                <a:shade val="90000"/>
                <a:satMod val="128000"/>
              </a:schemeClr>
            </a:gs>
            <a:gs pos="100000">
              <a:schemeClr val="accent1">
                <a:shade val="50000"/>
                <a:hueOff val="-550610"/>
                <a:satOff val="10005"/>
                <a:lumOff val="43371"/>
                <a:alphaOff val="0"/>
                <a:tint val="90000"/>
                <a:shade val="97000"/>
                <a:satMod val="128000"/>
              </a:schemeClr>
            </a:gs>
          </a:gsLst>
          <a:lin ang="5400000" scaled="1"/>
        </a:gradFill>
        <a:ln>
          <a:noFill/>
        </a:ln>
        <a:effectLst>
          <a:outerShdw blurRad="39000" dist="25400" dir="5400000" rotWithShape="0">
            <a:schemeClr val="accent1">
              <a:shade val="50000"/>
              <a:hueOff val="-550610"/>
              <a:satOff val="10005"/>
              <a:lumOff val="43371"/>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sp>
    <dsp:sp modelId="{C1D9624B-161A-4981-B728-51FBFCFBDF5E}">
      <dsp:nvSpPr>
        <dsp:cNvPr id="0" name=""/>
        <dsp:cNvSpPr/>
      </dsp:nvSpPr>
      <dsp:spPr>
        <a:xfrm>
          <a:off x="2376264" y="3168360"/>
          <a:ext cx="5544615" cy="2257450"/>
        </a:xfrm>
        <a:prstGeom prst="rect">
          <a:avLst/>
        </a:prstGeom>
        <a:solidFill>
          <a:schemeClr val="accent5">
            <a:lumMod val="20000"/>
            <a:lumOff val="80000"/>
          </a:schemeClr>
        </a:solidFill>
        <a:ln w="11430" cap="flat" cmpd="sng" algn="ctr">
          <a:solidFill>
            <a:schemeClr val="accent1">
              <a:shade val="50000"/>
              <a:hueOff val="-550610"/>
              <a:satOff val="10005"/>
              <a:lumOff val="43371"/>
              <a:alphaOff val="0"/>
            </a:schemeClr>
          </a:solidFill>
          <a:prstDash val="solid"/>
        </a:ln>
        <a:effectLst>
          <a:outerShdw blurRad="39000" dist="25400" dir="5400000" rotWithShape="0">
            <a:schemeClr val="lt1">
              <a:alpha val="90000"/>
              <a:hueOff val="0"/>
              <a:satOff val="0"/>
              <a:lumOff val="0"/>
              <a:alphaOff val="0"/>
              <a:shade val="33000"/>
              <a:alpha val="83000"/>
            </a:scheme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b="1" kern="1200" dirty="0" smtClean="0">
              <a:solidFill>
                <a:schemeClr val="accent2">
                  <a:lumMod val="50000"/>
                </a:schemeClr>
              </a:solidFill>
              <a:effectLst/>
            </a:rPr>
            <a:t>人民币动力煤掉期</a:t>
          </a:r>
          <a:r>
            <a:rPr lang="en-US" altLang="zh-CN" sz="1800" b="1" kern="1200" dirty="0" smtClean="0">
              <a:solidFill>
                <a:schemeClr val="accent2">
                  <a:lumMod val="50000"/>
                </a:schemeClr>
              </a:solidFill>
              <a:effectLst/>
            </a:rPr>
            <a:t>CSS</a:t>
          </a:r>
          <a:r>
            <a:rPr lang="zh-CN" altLang="en-US" sz="1800" b="1" kern="1200" dirty="0" smtClean="0">
              <a:solidFill>
                <a:schemeClr val="accent2">
                  <a:lumMod val="50000"/>
                </a:schemeClr>
              </a:solidFill>
              <a:effectLst/>
            </a:rPr>
            <a:t>：</a:t>
          </a:r>
          <a:endParaRPr lang="en-US" altLang="zh-CN" sz="1800" b="1" kern="1200" dirty="0" smtClean="0">
            <a:solidFill>
              <a:schemeClr val="accent2">
                <a:lumMod val="50000"/>
              </a:schemeClr>
            </a:solidFill>
            <a:effectLst/>
          </a:endParaRPr>
        </a:p>
        <a:p>
          <a:pPr lvl="0" algn="l" defTabSz="800100">
            <a:lnSpc>
              <a:spcPct val="90000"/>
            </a:lnSpc>
            <a:spcBef>
              <a:spcPct val="0"/>
            </a:spcBef>
            <a:spcAft>
              <a:spcPct val="35000"/>
            </a:spcAft>
          </a:pPr>
          <a:r>
            <a:rPr lang="zh-CN" altLang="en-US" sz="1800" kern="1200" dirty="0" smtClean="0">
              <a:solidFill>
                <a:schemeClr val="accent2">
                  <a:lumMod val="50000"/>
                </a:schemeClr>
              </a:solidFill>
              <a:effectLst/>
            </a:rPr>
            <a:t>累计清算</a:t>
          </a:r>
          <a:r>
            <a:rPr lang="en-US" altLang="zh-CN" sz="1800" kern="1200" dirty="0" smtClean="0">
              <a:solidFill>
                <a:schemeClr val="accent2">
                  <a:lumMod val="50000"/>
                </a:schemeClr>
              </a:solidFill>
              <a:effectLst/>
            </a:rPr>
            <a:t>172,855,600</a:t>
          </a:r>
          <a:r>
            <a:rPr lang="zh-CN" altLang="en-US" sz="1800" kern="1200" dirty="0" smtClean="0">
              <a:solidFill>
                <a:schemeClr val="accent2">
                  <a:lumMod val="50000"/>
                </a:schemeClr>
              </a:solidFill>
              <a:effectLst/>
            </a:rPr>
            <a:t>吨</a:t>
          </a:r>
          <a:r>
            <a:rPr lang="zh-CN" altLang="en-US" sz="1800" kern="1200" dirty="0" smtClean="0">
              <a:solidFill>
                <a:schemeClr val="accent2">
                  <a:lumMod val="50000"/>
                </a:schemeClr>
              </a:solidFill>
              <a:effectLst/>
            </a:rPr>
            <a:t>。约相当于同期新加坡清算所同类产品（</a:t>
          </a:r>
          <a:r>
            <a:rPr lang="en-US" altLang="zh-CN" sz="1800" kern="1200" dirty="0" smtClean="0">
              <a:solidFill>
                <a:schemeClr val="accent2">
                  <a:lumMod val="50000"/>
                </a:schemeClr>
              </a:solidFill>
              <a:effectLst/>
            </a:rPr>
            <a:t>API8</a:t>
          </a:r>
          <a:r>
            <a:rPr lang="zh-CN" altLang="en-US" sz="1800" kern="1200" dirty="0" smtClean="0">
              <a:solidFill>
                <a:schemeClr val="accent2">
                  <a:lumMod val="50000"/>
                </a:schemeClr>
              </a:solidFill>
              <a:effectLst/>
            </a:rPr>
            <a:t>期货、掉期）</a:t>
          </a:r>
          <a:r>
            <a:rPr lang="en-US" altLang="zh-CN" sz="1800" kern="1200" dirty="0" smtClean="0">
              <a:solidFill>
                <a:srgbClr val="FF0000"/>
              </a:solidFill>
              <a:effectLst/>
            </a:rPr>
            <a:t>103</a:t>
          </a:r>
          <a:r>
            <a:rPr lang="zh-CN" altLang="en-US" sz="1800" kern="1200" dirty="0" smtClean="0">
              <a:solidFill>
                <a:srgbClr val="FF0000"/>
              </a:solidFill>
              <a:effectLst/>
            </a:rPr>
            <a:t>倍</a:t>
          </a:r>
          <a:r>
            <a:rPr lang="zh-CN" altLang="en-US" sz="1800" kern="1200" dirty="0" smtClean="0">
              <a:solidFill>
                <a:schemeClr val="accent2">
                  <a:lumMod val="50000"/>
                </a:schemeClr>
              </a:solidFill>
              <a:effectLst/>
            </a:rPr>
            <a:t>。</a:t>
          </a:r>
          <a:endParaRPr lang="zh-CN" altLang="en-US" sz="1800" kern="1200" dirty="0">
            <a:solidFill>
              <a:schemeClr val="accent2">
                <a:lumMod val="50000"/>
              </a:schemeClr>
            </a:solidFill>
            <a:effectLst/>
          </a:endParaRPr>
        </a:p>
      </dsp:txBody>
      <dsp:txXfrm>
        <a:off x="2376264" y="3168360"/>
        <a:ext cx="5544615" cy="1009912"/>
      </dsp:txXfrm>
    </dsp:sp>
    <dsp:sp modelId="{1218A54D-7950-45C8-9820-772AA8D935E5}">
      <dsp:nvSpPr>
        <dsp:cNvPr id="0" name=""/>
        <dsp:cNvSpPr/>
      </dsp:nvSpPr>
      <dsp:spPr>
        <a:xfrm>
          <a:off x="1871307" y="4248476"/>
          <a:ext cx="1009912" cy="1009912"/>
        </a:xfrm>
        <a:prstGeom prst="pie">
          <a:avLst>
            <a:gd name="adj1" fmla="val 5400000"/>
            <a:gd name="adj2" fmla="val 16200000"/>
          </a:avLst>
        </a:prstGeom>
        <a:gradFill rotWithShape="0">
          <a:gsLst>
            <a:gs pos="0">
              <a:schemeClr val="accent1">
                <a:shade val="50000"/>
                <a:hueOff val="-275305"/>
                <a:satOff val="5003"/>
                <a:lumOff val="21686"/>
                <a:alphaOff val="0"/>
                <a:tint val="74000"/>
              </a:schemeClr>
            </a:gs>
            <a:gs pos="49000">
              <a:schemeClr val="accent1">
                <a:shade val="50000"/>
                <a:hueOff val="-275305"/>
                <a:satOff val="5003"/>
                <a:lumOff val="21686"/>
                <a:alphaOff val="0"/>
                <a:tint val="96000"/>
                <a:shade val="84000"/>
                <a:satMod val="110000"/>
              </a:schemeClr>
            </a:gs>
            <a:gs pos="49100">
              <a:schemeClr val="accent1">
                <a:shade val="50000"/>
                <a:hueOff val="-275305"/>
                <a:satOff val="5003"/>
                <a:lumOff val="21686"/>
                <a:alphaOff val="0"/>
                <a:shade val="55000"/>
                <a:satMod val="150000"/>
              </a:schemeClr>
            </a:gs>
            <a:gs pos="92000">
              <a:schemeClr val="accent1">
                <a:shade val="50000"/>
                <a:hueOff val="-275305"/>
                <a:satOff val="5003"/>
                <a:lumOff val="21686"/>
                <a:alphaOff val="0"/>
                <a:tint val="98000"/>
                <a:shade val="90000"/>
                <a:satMod val="128000"/>
              </a:schemeClr>
            </a:gs>
            <a:gs pos="100000">
              <a:schemeClr val="accent1">
                <a:shade val="50000"/>
                <a:hueOff val="-275305"/>
                <a:satOff val="5003"/>
                <a:lumOff val="21686"/>
                <a:alphaOff val="0"/>
                <a:tint val="90000"/>
                <a:shade val="97000"/>
                <a:satMod val="128000"/>
              </a:schemeClr>
            </a:gs>
          </a:gsLst>
          <a:lin ang="5400000" scaled="1"/>
        </a:gradFill>
        <a:ln>
          <a:noFill/>
        </a:ln>
        <a:effectLst>
          <a:outerShdw blurRad="39000" dist="25400" dir="5400000" rotWithShape="0">
            <a:schemeClr val="accent1">
              <a:shade val="50000"/>
              <a:hueOff val="-275305"/>
              <a:satOff val="5003"/>
              <a:lumOff val="21686"/>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sp>
    <dsp:sp modelId="{144C526D-A057-4FE6-8102-74F3C58423AD}">
      <dsp:nvSpPr>
        <dsp:cNvPr id="0" name=""/>
        <dsp:cNvSpPr/>
      </dsp:nvSpPr>
      <dsp:spPr>
        <a:xfrm>
          <a:off x="2376264" y="4248476"/>
          <a:ext cx="5544615" cy="1009912"/>
        </a:xfrm>
        <a:prstGeom prst="rect">
          <a:avLst/>
        </a:prstGeom>
        <a:solidFill>
          <a:schemeClr val="accent2">
            <a:lumMod val="20000"/>
            <a:lumOff val="80000"/>
          </a:schemeClr>
        </a:solidFill>
        <a:ln w="11430" cap="flat" cmpd="sng" algn="ctr">
          <a:solidFill>
            <a:schemeClr val="accent1">
              <a:shade val="50000"/>
              <a:hueOff val="-275305"/>
              <a:satOff val="5003"/>
              <a:lumOff val="21686"/>
              <a:alphaOff val="0"/>
            </a:schemeClr>
          </a:solidFill>
          <a:prstDash val="solid"/>
        </a:ln>
        <a:effectLst>
          <a:outerShdw blurRad="39000" dist="25400" dir="5400000" rotWithShape="0">
            <a:schemeClr val="lt1">
              <a:alpha val="90000"/>
              <a:hueOff val="0"/>
              <a:satOff val="0"/>
              <a:lumOff val="0"/>
              <a:alphaOff val="0"/>
              <a:shade val="33000"/>
              <a:alpha val="83000"/>
            </a:scheme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b="1" kern="1200" dirty="0" smtClean="0">
              <a:solidFill>
                <a:schemeClr val="accent2">
                  <a:lumMod val="50000"/>
                </a:schemeClr>
              </a:solidFill>
            </a:rPr>
            <a:t>自贸区铜溢价掉期</a:t>
          </a:r>
          <a:r>
            <a:rPr lang="en-US" altLang="zh-CN" sz="1800" b="1" kern="1200" dirty="0" smtClean="0">
              <a:solidFill>
                <a:schemeClr val="accent2">
                  <a:lumMod val="50000"/>
                </a:schemeClr>
              </a:solidFill>
            </a:rPr>
            <a:t>FCP</a:t>
          </a:r>
          <a:r>
            <a:rPr lang="zh-CN" altLang="en-US" sz="1800" b="1" kern="1200" dirty="0" smtClean="0">
              <a:solidFill>
                <a:schemeClr val="accent2">
                  <a:lumMod val="50000"/>
                </a:schemeClr>
              </a:solidFill>
            </a:rPr>
            <a:t>：</a:t>
          </a:r>
          <a:endParaRPr lang="en-US" altLang="zh-CN" sz="1800" b="1" kern="1200" dirty="0" smtClean="0">
            <a:solidFill>
              <a:schemeClr val="accent2">
                <a:lumMod val="50000"/>
              </a:schemeClr>
            </a:solidFill>
          </a:endParaRPr>
        </a:p>
        <a:p>
          <a:pPr lvl="0" algn="l" defTabSz="800100">
            <a:lnSpc>
              <a:spcPct val="90000"/>
            </a:lnSpc>
            <a:spcBef>
              <a:spcPct val="0"/>
            </a:spcBef>
            <a:spcAft>
              <a:spcPct val="35000"/>
            </a:spcAft>
          </a:pPr>
          <a:r>
            <a:rPr lang="zh-CN" altLang="en-US" sz="1800" kern="1200" dirty="0" smtClean="0">
              <a:solidFill>
                <a:schemeClr val="accent2">
                  <a:lumMod val="50000"/>
                </a:schemeClr>
              </a:solidFill>
            </a:rPr>
            <a:t>累计</a:t>
          </a:r>
          <a:r>
            <a:rPr lang="zh-CN" altLang="en-US" sz="1800" kern="1200" dirty="0" smtClean="0">
              <a:solidFill>
                <a:schemeClr val="accent2">
                  <a:lumMod val="50000"/>
                </a:schemeClr>
              </a:solidFill>
            </a:rPr>
            <a:t>清算</a:t>
          </a:r>
          <a:r>
            <a:rPr lang="en-US" altLang="zh-CN" sz="1800" kern="1200" dirty="0" smtClean="0">
              <a:solidFill>
                <a:schemeClr val="accent2">
                  <a:lumMod val="50000"/>
                </a:schemeClr>
              </a:solidFill>
            </a:rPr>
            <a:t>6,029,660</a:t>
          </a:r>
          <a:r>
            <a:rPr lang="zh-CN" altLang="en-US" sz="1800" kern="1200" dirty="0" smtClean="0">
              <a:solidFill>
                <a:schemeClr val="accent2">
                  <a:lumMod val="50000"/>
                </a:schemeClr>
              </a:solidFill>
            </a:rPr>
            <a:t>吨。交易量持续增长。</a:t>
          </a:r>
          <a:endParaRPr lang="en-US" altLang="zh-CN" sz="1800" kern="1200" dirty="0" smtClean="0">
            <a:solidFill>
              <a:schemeClr val="accent2">
                <a:lumMod val="50000"/>
              </a:schemeClr>
            </a:solidFill>
          </a:endParaRPr>
        </a:p>
      </dsp:txBody>
      <dsp:txXfrm>
        <a:off x="2376264" y="4248476"/>
        <a:ext cx="5544615" cy="10099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B6E202-DA7B-496C-8B4D-4AD0B5CD8C61}">
      <dsp:nvSpPr>
        <dsp:cNvPr id="0" name=""/>
        <dsp:cNvSpPr/>
      </dsp:nvSpPr>
      <dsp:spPr>
        <a:xfrm>
          <a:off x="104225" y="473521"/>
          <a:ext cx="3535964" cy="561408"/>
        </a:xfrm>
        <a:prstGeom prst="roundRect">
          <a:avLst/>
        </a:prstGeom>
        <a:gradFill rotWithShape="0">
          <a:gsLst>
            <a:gs pos="0">
              <a:schemeClr val="accent1">
                <a:shade val="80000"/>
                <a:hueOff val="0"/>
                <a:satOff val="0"/>
                <a:lumOff val="0"/>
                <a:alphaOff val="0"/>
                <a:tint val="74000"/>
              </a:schemeClr>
            </a:gs>
            <a:gs pos="49000">
              <a:schemeClr val="accent1">
                <a:shade val="80000"/>
                <a:hueOff val="0"/>
                <a:satOff val="0"/>
                <a:lumOff val="0"/>
                <a:alphaOff val="0"/>
                <a:tint val="96000"/>
                <a:shade val="84000"/>
                <a:satMod val="110000"/>
              </a:schemeClr>
            </a:gs>
            <a:gs pos="49100">
              <a:schemeClr val="accent1">
                <a:shade val="80000"/>
                <a:hueOff val="0"/>
                <a:satOff val="0"/>
                <a:lumOff val="0"/>
                <a:alphaOff val="0"/>
                <a:shade val="55000"/>
                <a:satMod val="150000"/>
              </a:schemeClr>
            </a:gs>
            <a:gs pos="92000">
              <a:schemeClr val="accent1">
                <a:shade val="80000"/>
                <a:hueOff val="0"/>
                <a:satOff val="0"/>
                <a:lumOff val="0"/>
                <a:alphaOff val="0"/>
                <a:tint val="98000"/>
                <a:shade val="90000"/>
                <a:satMod val="128000"/>
              </a:schemeClr>
            </a:gs>
            <a:gs pos="100000">
              <a:schemeClr val="accent1">
                <a:shade val="80000"/>
                <a:hueOff val="0"/>
                <a:satOff val="0"/>
                <a:lumOff val="0"/>
                <a:alphaOff val="0"/>
                <a:tint val="90000"/>
                <a:shade val="97000"/>
                <a:satMod val="128000"/>
              </a:schemeClr>
            </a:gs>
          </a:gsLst>
          <a:lin ang="5400000" scaled="1"/>
        </a:gradFill>
        <a:ln>
          <a:noFill/>
        </a:ln>
        <a:effectLst>
          <a:outerShdw blurRad="39000" dist="25400" dir="5400000" rotWithShape="0">
            <a:schemeClr val="accent1">
              <a:shade val="80000"/>
              <a:hueOff val="0"/>
              <a:satOff val="0"/>
              <a:lumOff val="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zh-CN" altLang="en-US" sz="2200" b="1" kern="1200" dirty="0" smtClean="0">
              <a:latin typeface="+mn-ea"/>
              <a:ea typeface="+mn-ea"/>
            </a:rPr>
            <a:t>交易模式</a:t>
          </a:r>
          <a:endParaRPr lang="zh-CN" altLang="en-US" sz="2200" b="1" kern="1200" dirty="0">
            <a:latin typeface="+mn-ea"/>
            <a:ea typeface="+mn-ea"/>
          </a:endParaRPr>
        </a:p>
      </dsp:txBody>
      <dsp:txXfrm>
        <a:off x="131631" y="500927"/>
        <a:ext cx="3481152" cy="506596"/>
      </dsp:txXfrm>
    </dsp:sp>
    <dsp:sp modelId="{6D8B508B-CCBC-42B4-B225-C3C9D6B02396}">
      <dsp:nvSpPr>
        <dsp:cNvPr id="0" name=""/>
        <dsp:cNvSpPr/>
      </dsp:nvSpPr>
      <dsp:spPr>
        <a:xfrm>
          <a:off x="0" y="1076100"/>
          <a:ext cx="3744416" cy="9669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88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smtClean="0">
              <a:solidFill>
                <a:schemeClr val="accent2">
                  <a:lumMod val="50000"/>
                </a:schemeClr>
              </a:solidFill>
              <a:latin typeface="+mn-ea"/>
              <a:ea typeface="+mn-ea"/>
            </a:rPr>
            <a:t>由经纪公司帮助达成交易（不承担客户风险</a:t>
          </a:r>
          <a:r>
            <a:rPr lang="zh-CN" altLang="en-US" sz="1800" kern="1200" dirty="0" smtClean="0">
              <a:latin typeface="+mn-ea"/>
              <a:ea typeface="+mn-ea"/>
            </a:rPr>
            <a:t>）</a:t>
          </a:r>
          <a:endParaRPr lang="zh-CN" altLang="en-US" sz="1800" kern="1200" dirty="0">
            <a:latin typeface="+mn-ea"/>
            <a:ea typeface="+mn-ea"/>
          </a:endParaRPr>
        </a:p>
      </dsp:txBody>
      <dsp:txXfrm>
        <a:off x="0" y="1076100"/>
        <a:ext cx="3744416" cy="966940"/>
      </dsp:txXfrm>
    </dsp:sp>
    <dsp:sp modelId="{85089798-8027-459E-9186-4C989641E6FA}">
      <dsp:nvSpPr>
        <dsp:cNvPr id="0" name=""/>
        <dsp:cNvSpPr/>
      </dsp:nvSpPr>
      <dsp:spPr>
        <a:xfrm>
          <a:off x="104225" y="1907956"/>
          <a:ext cx="3535964" cy="555310"/>
        </a:xfrm>
        <a:prstGeom prst="roundRect">
          <a:avLst/>
        </a:prstGeom>
        <a:gradFill rotWithShape="0">
          <a:gsLst>
            <a:gs pos="0">
              <a:schemeClr val="accent1">
                <a:shade val="80000"/>
                <a:hueOff val="-460081"/>
                <a:satOff val="11338"/>
                <a:lumOff val="27379"/>
                <a:alphaOff val="0"/>
                <a:tint val="74000"/>
              </a:schemeClr>
            </a:gs>
            <a:gs pos="49000">
              <a:schemeClr val="accent1">
                <a:shade val="80000"/>
                <a:hueOff val="-460081"/>
                <a:satOff val="11338"/>
                <a:lumOff val="27379"/>
                <a:alphaOff val="0"/>
                <a:tint val="96000"/>
                <a:shade val="84000"/>
                <a:satMod val="110000"/>
              </a:schemeClr>
            </a:gs>
            <a:gs pos="49100">
              <a:schemeClr val="accent1">
                <a:shade val="80000"/>
                <a:hueOff val="-460081"/>
                <a:satOff val="11338"/>
                <a:lumOff val="27379"/>
                <a:alphaOff val="0"/>
                <a:shade val="55000"/>
                <a:satMod val="150000"/>
              </a:schemeClr>
            </a:gs>
            <a:gs pos="92000">
              <a:schemeClr val="accent1">
                <a:shade val="80000"/>
                <a:hueOff val="-460081"/>
                <a:satOff val="11338"/>
                <a:lumOff val="27379"/>
                <a:alphaOff val="0"/>
                <a:tint val="98000"/>
                <a:shade val="90000"/>
                <a:satMod val="128000"/>
              </a:schemeClr>
            </a:gs>
            <a:gs pos="100000">
              <a:schemeClr val="accent1">
                <a:shade val="80000"/>
                <a:hueOff val="-460081"/>
                <a:satOff val="11338"/>
                <a:lumOff val="27379"/>
                <a:alphaOff val="0"/>
                <a:tint val="90000"/>
                <a:shade val="97000"/>
                <a:satMod val="128000"/>
              </a:schemeClr>
            </a:gs>
          </a:gsLst>
          <a:lin ang="5400000" scaled="1"/>
        </a:gradFill>
        <a:ln>
          <a:noFill/>
        </a:ln>
        <a:effectLst>
          <a:outerShdw blurRad="39000" dist="25400" dir="5400000" rotWithShape="0">
            <a:schemeClr val="accent1">
              <a:shade val="80000"/>
              <a:hueOff val="-460081"/>
              <a:satOff val="11338"/>
              <a:lumOff val="27379"/>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zh-CN" altLang="en-US" sz="2200" b="1" kern="1200" dirty="0" smtClean="0">
              <a:latin typeface="+mn-ea"/>
              <a:ea typeface="+mn-ea"/>
            </a:rPr>
            <a:t>清算模式</a:t>
          </a:r>
          <a:endParaRPr lang="zh-CN" altLang="en-US" sz="2200" b="1" kern="1200" dirty="0">
            <a:latin typeface="+mn-ea"/>
            <a:ea typeface="+mn-ea"/>
          </a:endParaRPr>
        </a:p>
      </dsp:txBody>
      <dsp:txXfrm>
        <a:off x="131333" y="1935064"/>
        <a:ext cx="3481748" cy="501094"/>
      </dsp:txXfrm>
    </dsp:sp>
    <dsp:sp modelId="{7374C517-D656-443F-9E83-3B2895D49B33}">
      <dsp:nvSpPr>
        <dsp:cNvPr id="0" name=""/>
        <dsp:cNvSpPr/>
      </dsp:nvSpPr>
      <dsp:spPr>
        <a:xfrm>
          <a:off x="0" y="2592291"/>
          <a:ext cx="3744416" cy="1177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88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smtClean="0">
              <a:solidFill>
                <a:schemeClr val="accent2">
                  <a:lumMod val="50000"/>
                </a:schemeClr>
              </a:solidFill>
              <a:latin typeface="+mn-ea"/>
              <a:ea typeface="+mn-ea"/>
            </a:rPr>
            <a:t>代理清算模式：综合清算会员</a:t>
          </a:r>
          <a:r>
            <a:rPr lang="en-US" altLang="zh-CN" sz="1800" kern="1200" dirty="0" smtClean="0">
              <a:solidFill>
                <a:schemeClr val="accent2">
                  <a:lumMod val="50000"/>
                </a:schemeClr>
              </a:solidFill>
              <a:latin typeface="+mn-ea"/>
              <a:ea typeface="+mn-ea"/>
            </a:rPr>
            <a:t>-</a:t>
          </a:r>
          <a:r>
            <a:rPr lang="zh-CN" altLang="en-US" sz="1800" kern="1200" dirty="0" smtClean="0">
              <a:solidFill>
                <a:schemeClr val="accent2">
                  <a:lumMod val="50000"/>
                </a:schemeClr>
              </a:solidFill>
              <a:latin typeface="+mn-ea"/>
              <a:ea typeface="+mn-ea"/>
            </a:rPr>
            <a:t>投资人</a:t>
          </a:r>
          <a:endParaRPr lang="zh-CN" altLang="en-US" sz="1800" kern="1200" dirty="0">
            <a:solidFill>
              <a:schemeClr val="accent2">
                <a:lumMod val="50000"/>
              </a:schemeClr>
            </a:solidFill>
            <a:latin typeface="+mn-ea"/>
            <a:ea typeface="+mn-ea"/>
          </a:endParaRPr>
        </a:p>
        <a:p>
          <a:pPr marL="171450" lvl="1" indent="-171450" algn="l" defTabSz="800100">
            <a:lnSpc>
              <a:spcPct val="90000"/>
            </a:lnSpc>
            <a:spcBef>
              <a:spcPct val="0"/>
            </a:spcBef>
            <a:spcAft>
              <a:spcPct val="20000"/>
            </a:spcAft>
            <a:buChar char="••"/>
          </a:pPr>
          <a:r>
            <a:rPr lang="zh-CN" altLang="en-US" sz="1800" kern="1200" dirty="0" smtClean="0">
              <a:solidFill>
                <a:schemeClr val="accent2">
                  <a:lumMod val="50000"/>
                </a:schemeClr>
              </a:solidFill>
              <a:latin typeface="+mn-ea"/>
              <a:ea typeface="+mn-ea"/>
            </a:rPr>
            <a:t>直接清算模式：普通清算会员（自营交易类）</a:t>
          </a:r>
          <a:endParaRPr lang="zh-CN" altLang="en-US" sz="1800" kern="1200" dirty="0">
            <a:solidFill>
              <a:schemeClr val="accent2">
                <a:lumMod val="50000"/>
              </a:schemeClr>
            </a:solidFill>
            <a:latin typeface="+mn-ea"/>
            <a:ea typeface="+mn-ea"/>
          </a:endParaRPr>
        </a:p>
      </dsp:txBody>
      <dsp:txXfrm>
        <a:off x="0" y="2592291"/>
        <a:ext cx="3744416" cy="117731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190ED8-8B53-4F15-8B0C-116A6006231C}">
      <dsp:nvSpPr>
        <dsp:cNvPr id="0" name=""/>
        <dsp:cNvSpPr/>
      </dsp:nvSpPr>
      <dsp:spPr>
        <a:xfrm>
          <a:off x="718883" y="951447"/>
          <a:ext cx="2627079" cy="912350"/>
        </a:xfrm>
        <a:prstGeom prst="ellipse">
          <a:avLst/>
        </a:prstGeom>
        <a:solidFill>
          <a:schemeClr val="accent1">
            <a:tint val="50000"/>
            <a:alpha val="40000"/>
            <a:hueOff val="0"/>
            <a:satOff val="0"/>
            <a:lumOff val="0"/>
            <a:alphaOff val="0"/>
          </a:schemeClr>
        </a:solidFill>
        <a:ln>
          <a:noFill/>
        </a:ln>
        <a:effectLst/>
        <a:scene3d>
          <a:camera prst="orthographicFront"/>
          <a:lightRig rig="flat" dir="t"/>
        </a:scene3d>
        <a:sp3d z="-190500" extrusionH="12700" prstMaterial="matte"/>
      </dsp:spPr>
      <dsp:style>
        <a:lnRef idx="0">
          <a:scrgbClr r="0" g="0" b="0"/>
        </a:lnRef>
        <a:fillRef idx="1">
          <a:scrgbClr r="0" g="0" b="0"/>
        </a:fillRef>
        <a:effectRef idx="0">
          <a:scrgbClr r="0" g="0" b="0"/>
        </a:effectRef>
        <a:fontRef idx="minor"/>
      </dsp:style>
    </dsp:sp>
    <dsp:sp modelId="{8BB9D21D-2CAC-40AD-95EE-600986B6315D}">
      <dsp:nvSpPr>
        <dsp:cNvPr id="0" name=""/>
        <dsp:cNvSpPr/>
      </dsp:nvSpPr>
      <dsp:spPr>
        <a:xfrm>
          <a:off x="1781934" y="3185483"/>
          <a:ext cx="509124" cy="325839"/>
        </a:xfrm>
        <a:prstGeom prst="downArrow">
          <a:avLst/>
        </a:prstGeom>
        <a:solidFill>
          <a:schemeClr val="accent1">
            <a:tint val="60000"/>
            <a:hueOff val="0"/>
            <a:satOff val="0"/>
            <a:lumOff val="0"/>
            <a:alphaOff val="0"/>
          </a:schemeClr>
        </a:solidFill>
        <a:ln>
          <a:noFill/>
        </a:ln>
        <a:effectLst>
          <a:outerShdw blurRad="39000" dist="25400" dir="5400000" rotWithShape="0">
            <a:schemeClr val="accent1">
              <a:tint val="60000"/>
              <a:hueOff val="0"/>
              <a:satOff val="0"/>
              <a:lumOff val="0"/>
              <a:alphaOff val="0"/>
              <a:shade val="33000"/>
              <a:alpha val="83000"/>
            </a:scheme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 modelId="{DA6126DA-49E1-405D-BE28-D4BF03BA61EA}">
      <dsp:nvSpPr>
        <dsp:cNvPr id="0" name=""/>
        <dsp:cNvSpPr/>
      </dsp:nvSpPr>
      <dsp:spPr>
        <a:xfrm>
          <a:off x="643569" y="3800401"/>
          <a:ext cx="2884826" cy="610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zh-CN" altLang="en-US" sz="1600" b="1" kern="1200" cap="none" spc="0" dirty="0" smtClean="0">
              <a:ln/>
              <a:solidFill>
                <a:schemeClr val="accent4">
                  <a:lumMod val="50000"/>
                </a:schemeClr>
              </a:solidFill>
              <a:effectLst/>
            </a:rPr>
            <a:t>远期价格报价团提供每日估值数据，上海清算所负责编制</a:t>
          </a:r>
          <a:endParaRPr lang="zh-CN" altLang="en-US" sz="1600" b="1" kern="1200" cap="none" spc="0" dirty="0">
            <a:ln/>
            <a:solidFill>
              <a:schemeClr val="accent4">
                <a:lumMod val="50000"/>
              </a:schemeClr>
            </a:solidFill>
            <a:effectLst/>
          </a:endParaRPr>
        </a:p>
      </dsp:txBody>
      <dsp:txXfrm>
        <a:off x="643569" y="3800401"/>
        <a:ext cx="2884826" cy="610948"/>
      </dsp:txXfrm>
    </dsp:sp>
    <dsp:sp modelId="{471D76A4-7E11-4231-9CE8-33CF4B7A93C0}">
      <dsp:nvSpPr>
        <dsp:cNvPr id="0" name=""/>
        <dsp:cNvSpPr/>
      </dsp:nvSpPr>
      <dsp:spPr>
        <a:xfrm>
          <a:off x="1673999" y="1934260"/>
          <a:ext cx="916423" cy="916423"/>
        </a:xfrm>
        <a:prstGeom prst="ellipse">
          <a:avLst/>
        </a:prstGeom>
        <a:gradFill rotWithShape="0">
          <a:gsLst>
            <a:gs pos="0">
              <a:schemeClr val="accent1">
                <a:hueOff val="0"/>
                <a:satOff val="0"/>
                <a:lumOff val="0"/>
                <a:alphaOff val="0"/>
                <a:tint val="74000"/>
              </a:schemeClr>
            </a:gs>
            <a:gs pos="49000">
              <a:schemeClr val="accent1">
                <a:hueOff val="0"/>
                <a:satOff val="0"/>
                <a:lumOff val="0"/>
                <a:alphaOff val="0"/>
                <a:tint val="96000"/>
                <a:shade val="84000"/>
                <a:satMod val="110000"/>
              </a:schemeClr>
            </a:gs>
            <a:gs pos="49100">
              <a:schemeClr val="accent1">
                <a:hueOff val="0"/>
                <a:satOff val="0"/>
                <a:lumOff val="0"/>
                <a:alphaOff val="0"/>
                <a:shade val="55000"/>
                <a:satMod val="150000"/>
              </a:schemeClr>
            </a:gs>
            <a:gs pos="92000">
              <a:schemeClr val="accent1">
                <a:hueOff val="0"/>
                <a:satOff val="0"/>
                <a:lumOff val="0"/>
                <a:alphaOff val="0"/>
                <a:tint val="98000"/>
                <a:shade val="90000"/>
                <a:satMod val="128000"/>
              </a:schemeClr>
            </a:gs>
            <a:gs pos="100000">
              <a:schemeClr val="accent1">
                <a:hueOff val="0"/>
                <a:satOff val="0"/>
                <a:lumOff val="0"/>
                <a:alphaOff val="0"/>
                <a:tint val="90000"/>
                <a:shade val="97000"/>
                <a:satMod val="128000"/>
              </a:schemeClr>
            </a:gs>
          </a:gsLst>
          <a:lin ang="5400000" scaled="1"/>
        </a:gradFill>
        <a:ln>
          <a:noFill/>
        </a:ln>
        <a:effectLst>
          <a:outerShdw blurRad="39000" dist="25400" dir="5400000" rotWithShape="0">
            <a:schemeClr val="accent1">
              <a:hueOff val="0"/>
              <a:satOff val="0"/>
              <a:lumOff val="0"/>
              <a:alphaOff val="0"/>
              <a:shade val="33000"/>
              <a:alpha val="83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rtl="0">
            <a:lnSpc>
              <a:spcPct val="90000"/>
            </a:lnSpc>
            <a:spcBef>
              <a:spcPct val="0"/>
            </a:spcBef>
            <a:spcAft>
              <a:spcPct val="35000"/>
            </a:spcAft>
          </a:pPr>
          <a:r>
            <a:rPr lang="zh-CN" sz="1500" kern="1200" dirty="0" smtClean="0"/>
            <a:t>大型实体客户</a:t>
          </a:r>
          <a:endParaRPr lang="zh-CN" sz="1500" kern="1200" dirty="0"/>
        </a:p>
      </dsp:txBody>
      <dsp:txXfrm>
        <a:off x="1808206" y="2068467"/>
        <a:ext cx="648009" cy="648009"/>
      </dsp:txXfrm>
    </dsp:sp>
    <dsp:sp modelId="{C1E2307F-67C9-47D8-8AF8-4A885473A805}">
      <dsp:nvSpPr>
        <dsp:cNvPr id="0" name=""/>
        <dsp:cNvSpPr/>
      </dsp:nvSpPr>
      <dsp:spPr>
        <a:xfrm>
          <a:off x="1018247" y="1246739"/>
          <a:ext cx="916423" cy="916423"/>
        </a:xfrm>
        <a:prstGeom prst="ellipse">
          <a:avLst/>
        </a:prstGeom>
        <a:gradFill rotWithShape="0">
          <a:gsLst>
            <a:gs pos="0">
              <a:schemeClr val="accent1">
                <a:hueOff val="0"/>
                <a:satOff val="0"/>
                <a:lumOff val="0"/>
                <a:alphaOff val="0"/>
                <a:tint val="74000"/>
              </a:schemeClr>
            </a:gs>
            <a:gs pos="49000">
              <a:schemeClr val="accent1">
                <a:hueOff val="0"/>
                <a:satOff val="0"/>
                <a:lumOff val="0"/>
                <a:alphaOff val="0"/>
                <a:tint val="96000"/>
                <a:shade val="84000"/>
                <a:satMod val="110000"/>
              </a:schemeClr>
            </a:gs>
            <a:gs pos="49100">
              <a:schemeClr val="accent1">
                <a:hueOff val="0"/>
                <a:satOff val="0"/>
                <a:lumOff val="0"/>
                <a:alphaOff val="0"/>
                <a:shade val="55000"/>
                <a:satMod val="150000"/>
              </a:schemeClr>
            </a:gs>
            <a:gs pos="92000">
              <a:schemeClr val="accent1">
                <a:hueOff val="0"/>
                <a:satOff val="0"/>
                <a:lumOff val="0"/>
                <a:alphaOff val="0"/>
                <a:tint val="98000"/>
                <a:shade val="90000"/>
                <a:satMod val="128000"/>
              </a:schemeClr>
            </a:gs>
            <a:gs pos="100000">
              <a:schemeClr val="accent1">
                <a:hueOff val="0"/>
                <a:satOff val="0"/>
                <a:lumOff val="0"/>
                <a:alphaOff val="0"/>
                <a:tint val="90000"/>
                <a:shade val="97000"/>
                <a:satMod val="128000"/>
              </a:schemeClr>
            </a:gs>
          </a:gsLst>
          <a:lin ang="5400000" scaled="1"/>
        </a:gradFill>
        <a:ln>
          <a:noFill/>
        </a:ln>
        <a:effectLst>
          <a:outerShdw blurRad="39000" dist="25400" dir="5400000" rotWithShape="0">
            <a:schemeClr val="accent1">
              <a:hueOff val="0"/>
              <a:satOff val="0"/>
              <a:lumOff val="0"/>
              <a:alphaOff val="0"/>
              <a:shade val="33000"/>
              <a:alpha val="83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rtl="0">
            <a:lnSpc>
              <a:spcPct val="90000"/>
            </a:lnSpc>
            <a:spcBef>
              <a:spcPct val="0"/>
            </a:spcBef>
            <a:spcAft>
              <a:spcPct val="35000"/>
            </a:spcAft>
          </a:pPr>
          <a:r>
            <a:rPr lang="zh-CN" sz="1500" kern="1200" dirty="0" smtClean="0"/>
            <a:t>普通清算会员</a:t>
          </a:r>
          <a:endParaRPr lang="en-US" sz="1500" kern="1200" dirty="0"/>
        </a:p>
      </dsp:txBody>
      <dsp:txXfrm>
        <a:off x="1152454" y="1380946"/>
        <a:ext cx="648009" cy="648009"/>
      </dsp:txXfrm>
    </dsp:sp>
    <dsp:sp modelId="{7BE6E531-831A-46F5-AD9A-40510537B2C1}">
      <dsp:nvSpPr>
        <dsp:cNvPr id="0" name=""/>
        <dsp:cNvSpPr/>
      </dsp:nvSpPr>
      <dsp:spPr>
        <a:xfrm>
          <a:off x="1955036" y="1025168"/>
          <a:ext cx="916423" cy="916423"/>
        </a:xfrm>
        <a:prstGeom prst="ellipse">
          <a:avLst/>
        </a:prstGeom>
        <a:gradFill rotWithShape="0">
          <a:gsLst>
            <a:gs pos="0">
              <a:schemeClr val="accent1">
                <a:hueOff val="0"/>
                <a:satOff val="0"/>
                <a:lumOff val="0"/>
                <a:alphaOff val="0"/>
                <a:tint val="74000"/>
              </a:schemeClr>
            </a:gs>
            <a:gs pos="49000">
              <a:schemeClr val="accent1">
                <a:hueOff val="0"/>
                <a:satOff val="0"/>
                <a:lumOff val="0"/>
                <a:alphaOff val="0"/>
                <a:tint val="96000"/>
                <a:shade val="84000"/>
                <a:satMod val="110000"/>
              </a:schemeClr>
            </a:gs>
            <a:gs pos="49100">
              <a:schemeClr val="accent1">
                <a:hueOff val="0"/>
                <a:satOff val="0"/>
                <a:lumOff val="0"/>
                <a:alphaOff val="0"/>
                <a:shade val="55000"/>
                <a:satMod val="150000"/>
              </a:schemeClr>
            </a:gs>
            <a:gs pos="92000">
              <a:schemeClr val="accent1">
                <a:hueOff val="0"/>
                <a:satOff val="0"/>
                <a:lumOff val="0"/>
                <a:alphaOff val="0"/>
                <a:tint val="98000"/>
                <a:shade val="90000"/>
                <a:satMod val="128000"/>
              </a:schemeClr>
            </a:gs>
            <a:gs pos="100000">
              <a:schemeClr val="accent1">
                <a:hueOff val="0"/>
                <a:satOff val="0"/>
                <a:lumOff val="0"/>
                <a:alphaOff val="0"/>
                <a:tint val="90000"/>
                <a:shade val="97000"/>
                <a:satMod val="128000"/>
              </a:schemeClr>
            </a:gs>
          </a:gsLst>
          <a:lin ang="5400000" scaled="1"/>
        </a:gradFill>
        <a:ln>
          <a:noFill/>
        </a:ln>
        <a:effectLst>
          <a:outerShdw blurRad="39000" dist="25400" dir="5400000" rotWithShape="0">
            <a:schemeClr val="accent1">
              <a:hueOff val="0"/>
              <a:satOff val="0"/>
              <a:lumOff val="0"/>
              <a:alphaOff val="0"/>
              <a:shade val="33000"/>
              <a:alpha val="83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rtl="0">
            <a:lnSpc>
              <a:spcPct val="90000"/>
            </a:lnSpc>
            <a:spcBef>
              <a:spcPct val="0"/>
            </a:spcBef>
            <a:spcAft>
              <a:spcPct val="35000"/>
            </a:spcAft>
          </a:pPr>
          <a:r>
            <a:rPr lang="zh-CN" sz="1500" kern="1200" dirty="0" smtClean="0"/>
            <a:t>经纪公司</a:t>
          </a:r>
          <a:endParaRPr lang="zh-CN" sz="1500" kern="1200" dirty="0"/>
        </a:p>
      </dsp:txBody>
      <dsp:txXfrm>
        <a:off x="2089243" y="1159375"/>
        <a:ext cx="648009" cy="648009"/>
      </dsp:txXfrm>
    </dsp:sp>
    <dsp:sp modelId="{5B21CC09-8AE0-4237-8DAC-3D518553A960}">
      <dsp:nvSpPr>
        <dsp:cNvPr id="0" name=""/>
        <dsp:cNvSpPr/>
      </dsp:nvSpPr>
      <dsp:spPr>
        <a:xfrm>
          <a:off x="610948" y="839440"/>
          <a:ext cx="2851094" cy="2280875"/>
        </a:xfrm>
        <a:prstGeom prst="funnel">
          <a:avLst/>
        </a:prstGeom>
        <a:solidFill>
          <a:schemeClr val="lt1">
            <a:alpha val="40000"/>
            <a:hueOff val="0"/>
            <a:satOff val="0"/>
            <a:lumOff val="0"/>
            <a:alphaOff val="0"/>
          </a:schemeClr>
        </a:solidFill>
        <a:ln w="11430" cap="flat" cmpd="sng" algn="ctr">
          <a:solidFill>
            <a:schemeClr val="accent1">
              <a:hueOff val="0"/>
              <a:satOff val="0"/>
              <a:lumOff val="0"/>
              <a:alphaOff val="0"/>
            </a:schemeClr>
          </a:solidFill>
          <a:prstDash val="solid"/>
        </a:ln>
        <a:effectLst>
          <a:outerShdw blurRad="39000" dist="25400" dir="5400000" rotWithShape="0">
            <a:schemeClr val="lt1">
              <a:alpha val="40000"/>
              <a:hueOff val="0"/>
              <a:satOff val="0"/>
              <a:lumOff val="0"/>
              <a:alphaOff val="0"/>
              <a:shade val="33000"/>
              <a:alpha val="83000"/>
            </a:scheme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6409FB-4E61-4777-9281-6DAD745D88E7}">
      <dsp:nvSpPr>
        <dsp:cNvPr id="0" name=""/>
        <dsp:cNvSpPr/>
      </dsp:nvSpPr>
      <dsp:spPr>
        <a:xfrm rot="5400000">
          <a:off x="4725743" y="-2794649"/>
          <a:ext cx="482889" cy="6193311"/>
        </a:xfrm>
        <a:prstGeom prst="round2SameRect">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smtClean="0">
              <a:solidFill>
                <a:schemeClr val="accent2">
                  <a:lumMod val="50000"/>
                </a:schemeClr>
              </a:solidFill>
              <a:latin typeface="仿宋" pitchFamily="49" charset="-122"/>
              <a:ea typeface="仿宋" pitchFamily="49" charset="-122"/>
            </a:rPr>
            <a:t>实行分层清算制度，包括综合清算会员、普通清算会员和代理清算会员。</a:t>
          </a:r>
          <a:endParaRPr lang="zh-CN" altLang="en-US" sz="1600" kern="1200" dirty="0">
            <a:solidFill>
              <a:schemeClr val="accent2">
                <a:lumMod val="50000"/>
              </a:schemeClr>
            </a:solidFill>
          </a:endParaRPr>
        </a:p>
      </dsp:txBody>
      <dsp:txXfrm rot="-5400000">
        <a:off x="1870533" y="84134"/>
        <a:ext cx="6169738" cy="435743"/>
      </dsp:txXfrm>
    </dsp:sp>
    <dsp:sp modelId="{49E196E3-AC84-4B3C-865F-5902C2F5DEA6}">
      <dsp:nvSpPr>
        <dsp:cNvPr id="0" name=""/>
        <dsp:cNvSpPr/>
      </dsp:nvSpPr>
      <dsp:spPr>
        <a:xfrm>
          <a:off x="323" y="199"/>
          <a:ext cx="1870209" cy="603611"/>
        </a:xfrm>
        <a:prstGeom prst="roundRect">
          <a:avLst/>
        </a:prstGeom>
        <a:gradFill rotWithShape="1">
          <a:gsLst>
            <a:gs pos="0">
              <a:schemeClr val="accent1">
                <a:tint val="15000"/>
                <a:satMod val="250000"/>
              </a:schemeClr>
            </a:gs>
            <a:gs pos="49000">
              <a:schemeClr val="accent1">
                <a:tint val="50000"/>
                <a:satMod val="200000"/>
              </a:schemeClr>
            </a:gs>
            <a:gs pos="49100">
              <a:schemeClr val="accent1">
                <a:tint val="64000"/>
                <a:satMod val="160000"/>
              </a:schemeClr>
            </a:gs>
            <a:gs pos="92000">
              <a:schemeClr val="accent1">
                <a:tint val="50000"/>
                <a:satMod val="200000"/>
              </a:schemeClr>
            </a:gs>
            <a:gs pos="100000">
              <a:schemeClr val="accent1">
                <a:tint val="43000"/>
                <a:satMod val="190000"/>
              </a:schemeClr>
            </a:gs>
          </a:gsLst>
          <a:lin ang="5400000" scaled="1"/>
        </a:gradFill>
        <a:ln w="11430" cap="flat" cmpd="sng" algn="ctr">
          <a:solidFill>
            <a:schemeClr val="accent1"/>
          </a:solidFill>
          <a:prstDash val="solid"/>
        </a:ln>
        <a:effectLst>
          <a:outerShdw blurRad="50800" dist="25000" dir="5400000" rotWithShape="0">
            <a:schemeClr val="accent1">
              <a:shade val="30000"/>
              <a:satMod val="150000"/>
              <a:alpha val="3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b="1" kern="1200" dirty="0" smtClean="0">
              <a:solidFill>
                <a:schemeClr val="accent2">
                  <a:lumMod val="50000"/>
                </a:schemeClr>
              </a:solidFill>
              <a:latin typeface="仿宋" pitchFamily="49" charset="-122"/>
              <a:ea typeface="仿宋" pitchFamily="49" charset="-122"/>
            </a:rPr>
            <a:t>清算会员制度</a:t>
          </a:r>
          <a:endParaRPr lang="zh-CN" altLang="en-US" sz="2000" b="1" kern="1200" dirty="0">
            <a:solidFill>
              <a:schemeClr val="accent2">
                <a:lumMod val="50000"/>
              </a:schemeClr>
            </a:solidFill>
            <a:latin typeface="仿宋" pitchFamily="49" charset="-122"/>
            <a:ea typeface="仿宋" pitchFamily="49" charset="-122"/>
          </a:endParaRPr>
        </a:p>
      </dsp:txBody>
      <dsp:txXfrm>
        <a:off x="29789" y="29665"/>
        <a:ext cx="1811277" cy="544679"/>
      </dsp:txXfrm>
    </dsp:sp>
    <dsp:sp modelId="{759A4B72-D038-49E4-86C8-116DE766DCEB}">
      <dsp:nvSpPr>
        <dsp:cNvPr id="0" name=""/>
        <dsp:cNvSpPr/>
      </dsp:nvSpPr>
      <dsp:spPr>
        <a:xfrm rot="5400000">
          <a:off x="4719818" y="-1540015"/>
          <a:ext cx="482889" cy="6207265"/>
        </a:xfrm>
        <a:prstGeom prst="round2SameRect">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b="0" kern="1200" dirty="0" smtClean="0">
              <a:solidFill>
                <a:schemeClr val="accent2">
                  <a:lumMod val="50000"/>
                </a:schemeClr>
              </a:solidFill>
              <a:latin typeface="仿宋" pitchFamily="49" charset="-122"/>
              <a:ea typeface="仿宋" pitchFamily="49" charset="-122"/>
            </a:rPr>
            <a:t>针对清算会员、客户根据其业务规模、资信状况设置头寸限额。</a:t>
          </a:r>
        </a:p>
      </dsp:txBody>
      <dsp:txXfrm rot="-5400000">
        <a:off x="1857631" y="1345745"/>
        <a:ext cx="6183692" cy="435743"/>
      </dsp:txXfrm>
    </dsp:sp>
    <dsp:sp modelId="{43F05E75-02B4-4BEB-87AD-7AB3AD35A46E}">
      <dsp:nvSpPr>
        <dsp:cNvPr id="0" name=""/>
        <dsp:cNvSpPr/>
      </dsp:nvSpPr>
      <dsp:spPr>
        <a:xfrm>
          <a:off x="323" y="633992"/>
          <a:ext cx="1853566" cy="603611"/>
        </a:xfrm>
        <a:prstGeom prst="roundRect">
          <a:avLst/>
        </a:prstGeom>
        <a:gradFill rotWithShape="1">
          <a:gsLst>
            <a:gs pos="0">
              <a:schemeClr val="accent1">
                <a:tint val="15000"/>
                <a:satMod val="250000"/>
              </a:schemeClr>
            </a:gs>
            <a:gs pos="49000">
              <a:schemeClr val="accent1">
                <a:tint val="50000"/>
                <a:satMod val="200000"/>
              </a:schemeClr>
            </a:gs>
            <a:gs pos="49100">
              <a:schemeClr val="accent1">
                <a:tint val="64000"/>
                <a:satMod val="160000"/>
              </a:schemeClr>
            </a:gs>
            <a:gs pos="92000">
              <a:schemeClr val="accent1">
                <a:tint val="50000"/>
                <a:satMod val="200000"/>
              </a:schemeClr>
            </a:gs>
            <a:gs pos="100000">
              <a:schemeClr val="accent1">
                <a:tint val="43000"/>
                <a:satMod val="190000"/>
              </a:schemeClr>
            </a:gs>
          </a:gsLst>
          <a:lin ang="5400000" scaled="1"/>
        </a:gradFill>
        <a:ln w="11430" cap="flat" cmpd="sng" algn="ctr">
          <a:solidFill>
            <a:schemeClr val="accent1"/>
          </a:solidFill>
          <a:prstDash val="solid"/>
        </a:ln>
        <a:effectLst>
          <a:outerShdw blurRad="50800" dist="25000" dir="5400000" rotWithShape="0">
            <a:schemeClr val="accent1">
              <a:shade val="30000"/>
              <a:satMod val="150000"/>
              <a:alpha val="3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b="1" kern="1200" dirty="0" smtClean="0">
              <a:solidFill>
                <a:schemeClr val="accent2">
                  <a:lumMod val="50000"/>
                </a:schemeClr>
              </a:solidFill>
              <a:latin typeface="仿宋" pitchFamily="49" charset="-122"/>
              <a:ea typeface="仿宋" pitchFamily="49" charset="-122"/>
            </a:rPr>
            <a:t>保证金制度</a:t>
          </a:r>
          <a:endParaRPr lang="zh-CN" altLang="en-US" sz="2000" b="1" kern="1200" dirty="0" smtClean="0">
            <a:solidFill>
              <a:schemeClr val="accent2">
                <a:lumMod val="50000"/>
              </a:schemeClr>
            </a:solidFill>
            <a:latin typeface="仿宋" pitchFamily="49" charset="-122"/>
            <a:ea typeface="仿宋" pitchFamily="49" charset="-122"/>
          </a:endParaRPr>
        </a:p>
      </dsp:txBody>
      <dsp:txXfrm>
        <a:off x="29789" y="663458"/>
        <a:ext cx="1794634" cy="544679"/>
      </dsp:txXfrm>
    </dsp:sp>
    <dsp:sp modelId="{97AD0D14-F988-4B71-BC2C-6579E9EB8227}">
      <dsp:nvSpPr>
        <dsp:cNvPr id="0" name=""/>
        <dsp:cNvSpPr/>
      </dsp:nvSpPr>
      <dsp:spPr>
        <a:xfrm rot="5400000">
          <a:off x="4718076" y="-2189828"/>
          <a:ext cx="482889" cy="6210748"/>
        </a:xfrm>
        <a:prstGeom prst="round2SameRect">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b="0" kern="1200" dirty="0" smtClean="0">
              <a:solidFill>
                <a:schemeClr val="accent2">
                  <a:lumMod val="50000"/>
                </a:schemeClr>
              </a:solidFill>
              <a:latin typeface="仿宋" pitchFamily="49" charset="-122"/>
              <a:ea typeface="仿宋" pitchFamily="49" charset="-122"/>
            </a:rPr>
            <a:t>收取最低保证金；实时监测交易者的浮动盈亏，并在必要时收取特殊保证金。</a:t>
          </a:r>
          <a:endParaRPr lang="zh-CN" altLang="en-US" sz="1600" b="0" kern="1200" dirty="0">
            <a:solidFill>
              <a:schemeClr val="accent2">
                <a:lumMod val="50000"/>
              </a:schemeClr>
            </a:solidFill>
          </a:endParaRPr>
        </a:p>
      </dsp:txBody>
      <dsp:txXfrm rot="-5400000">
        <a:off x="1854147" y="697674"/>
        <a:ext cx="6187175" cy="435743"/>
      </dsp:txXfrm>
    </dsp:sp>
    <dsp:sp modelId="{6E5F9FD0-5E75-4E89-9992-54780ABC80F9}">
      <dsp:nvSpPr>
        <dsp:cNvPr id="0" name=""/>
        <dsp:cNvSpPr/>
      </dsp:nvSpPr>
      <dsp:spPr>
        <a:xfrm>
          <a:off x="323" y="1267785"/>
          <a:ext cx="1851017" cy="603611"/>
        </a:xfrm>
        <a:prstGeom prst="roundRect">
          <a:avLst/>
        </a:prstGeom>
        <a:gradFill rotWithShape="1">
          <a:gsLst>
            <a:gs pos="0">
              <a:schemeClr val="accent1">
                <a:tint val="15000"/>
                <a:satMod val="250000"/>
              </a:schemeClr>
            </a:gs>
            <a:gs pos="49000">
              <a:schemeClr val="accent1">
                <a:tint val="50000"/>
                <a:satMod val="200000"/>
              </a:schemeClr>
            </a:gs>
            <a:gs pos="49100">
              <a:schemeClr val="accent1">
                <a:tint val="64000"/>
                <a:satMod val="160000"/>
              </a:schemeClr>
            </a:gs>
            <a:gs pos="92000">
              <a:schemeClr val="accent1">
                <a:tint val="50000"/>
                <a:satMod val="200000"/>
              </a:schemeClr>
            </a:gs>
            <a:gs pos="100000">
              <a:schemeClr val="accent1">
                <a:tint val="43000"/>
                <a:satMod val="190000"/>
              </a:schemeClr>
            </a:gs>
          </a:gsLst>
          <a:lin ang="5400000" scaled="1"/>
        </a:gradFill>
        <a:ln w="11430" cap="flat" cmpd="sng" algn="ctr">
          <a:solidFill>
            <a:schemeClr val="accent1"/>
          </a:solidFill>
          <a:prstDash val="solid"/>
        </a:ln>
        <a:effectLst>
          <a:outerShdw blurRad="50800" dist="25000" dir="5400000" rotWithShape="0">
            <a:schemeClr val="accent1">
              <a:shade val="30000"/>
              <a:satMod val="150000"/>
              <a:alpha val="3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b="1" kern="1200" dirty="0" smtClean="0">
              <a:solidFill>
                <a:schemeClr val="accent2">
                  <a:lumMod val="50000"/>
                </a:schemeClr>
              </a:solidFill>
              <a:latin typeface="仿宋" pitchFamily="49" charset="-122"/>
              <a:ea typeface="仿宋" pitchFamily="49" charset="-122"/>
            </a:rPr>
            <a:t>头寸限额制度</a:t>
          </a:r>
          <a:endParaRPr lang="zh-CN" altLang="en-US" sz="2000" b="1" kern="1200" dirty="0" smtClean="0">
            <a:solidFill>
              <a:schemeClr val="accent2">
                <a:lumMod val="50000"/>
              </a:schemeClr>
            </a:solidFill>
            <a:latin typeface="仿宋" pitchFamily="49" charset="-122"/>
            <a:ea typeface="仿宋" pitchFamily="49" charset="-122"/>
          </a:endParaRPr>
        </a:p>
      </dsp:txBody>
      <dsp:txXfrm>
        <a:off x="29789" y="1297251"/>
        <a:ext cx="1792085" cy="544679"/>
      </dsp:txXfrm>
    </dsp:sp>
    <dsp:sp modelId="{C0E6DDBB-A8B2-483D-8DB7-1F8A85A8041A}">
      <dsp:nvSpPr>
        <dsp:cNvPr id="0" name=""/>
        <dsp:cNvSpPr/>
      </dsp:nvSpPr>
      <dsp:spPr>
        <a:xfrm rot="5400000">
          <a:off x="4716935" y="-900665"/>
          <a:ext cx="482889" cy="6208098"/>
        </a:xfrm>
        <a:prstGeom prst="round2SameRect">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b="0" kern="1200" dirty="0" smtClean="0">
              <a:solidFill>
                <a:schemeClr val="accent2">
                  <a:lumMod val="50000"/>
                </a:schemeClr>
              </a:solidFill>
              <a:latin typeface="仿宋" pitchFamily="49" charset="-122"/>
              <a:ea typeface="仿宋" pitchFamily="49" charset="-122"/>
            </a:rPr>
            <a:t>每天根据当日远期价格计算交易者的当日盈亏，并进行无负债结算。</a:t>
          </a:r>
        </a:p>
      </dsp:txBody>
      <dsp:txXfrm rot="-5400000">
        <a:off x="1854331" y="1985512"/>
        <a:ext cx="6184525" cy="435743"/>
      </dsp:txXfrm>
    </dsp:sp>
    <dsp:sp modelId="{3ECA3B11-C30C-4783-98D0-EB126F0A8C5E}">
      <dsp:nvSpPr>
        <dsp:cNvPr id="0" name=""/>
        <dsp:cNvSpPr/>
      </dsp:nvSpPr>
      <dsp:spPr>
        <a:xfrm>
          <a:off x="323" y="1901577"/>
          <a:ext cx="1854007" cy="603611"/>
        </a:xfrm>
        <a:prstGeom prst="roundRect">
          <a:avLst/>
        </a:prstGeom>
        <a:gradFill rotWithShape="1">
          <a:gsLst>
            <a:gs pos="0">
              <a:schemeClr val="accent1">
                <a:tint val="15000"/>
                <a:satMod val="250000"/>
              </a:schemeClr>
            </a:gs>
            <a:gs pos="49000">
              <a:schemeClr val="accent1">
                <a:tint val="50000"/>
                <a:satMod val="200000"/>
              </a:schemeClr>
            </a:gs>
            <a:gs pos="49100">
              <a:schemeClr val="accent1">
                <a:tint val="64000"/>
                <a:satMod val="160000"/>
              </a:schemeClr>
            </a:gs>
            <a:gs pos="92000">
              <a:schemeClr val="accent1">
                <a:tint val="50000"/>
                <a:satMod val="200000"/>
              </a:schemeClr>
            </a:gs>
            <a:gs pos="100000">
              <a:schemeClr val="accent1">
                <a:tint val="43000"/>
                <a:satMod val="190000"/>
              </a:schemeClr>
            </a:gs>
          </a:gsLst>
          <a:lin ang="5400000" scaled="1"/>
        </a:gradFill>
        <a:ln w="11430" cap="flat" cmpd="sng" algn="ctr">
          <a:solidFill>
            <a:schemeClr val="accent1"/>
          </a:solidFill>
          <a:prstDash val="solid"/>
        </a:ln>
        <a:effectLst>
          <a:outerShdw blurRad="50800" dist="25000" dir="5400000" rotWithShape="0">
            <a:schemeClr val="accent1">
              <a:shade val="30000"/>
              <a:satMod val="150000"/>
              <a:alpha val="3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b="1" kern="1200" dirty="0" smtClean="0">
              <a:solidFill>
                <a:schemeClr val="accent2">
                  <a:lumMod val="50000"/>
                </a:schemeClr>
              </a:solidFill>
              <a:latin typeface="仿宋" pitchFamily="49" charset="-122"/>
              <a:ea typeface="仿宋" pitchFamily="49" charset="-122"/>
            </a:rPr>
            <a:t>逐日盯市制度</a:t>
          </a:r>
          <a:endParaRPr lang="en-US" altLang="zh-CN" sz="2000" b="1" kern="1200" dirty="0" smtClean="0">
            <a:solidFill>
              <a:schemeClr val="accent2">
                <a:lumMod val="50000"/>
              </a:schemeClr>
            </a:solidFill>
            <a:latin typeface="仿宋" pitchFamily="49" charset="-122"/>
            <a:ea typeface="仿宋" pitchFamily="49" charset="-122"/>
          </a:endParaRPr>
        </a:p>
      </dsp:txBody>
      <dsp:txXfrm>
        <a:off x="29789" y="1931043"/>
        <a:ext cx="1795075" cy="544679"/>
      </dsp:txXfrm>
    </dsp:sp>
    <dsp:sp modelId="{549B7DA0-13CE-41F6-B51D-3B71B89901D2}">
      <dsp:nvSpPr>
        <dsp:cNvPr id="0" name=""/>
        <dsp:cNvSpPr/>
      </dsp:nvSpPr>
      <dsp:spPr>
        <a:xfrm rot="5400000">
          <a:off x="4713028" y="-271183"/>
          <a:ext cx="482889" cy="6216719"/>
        </a:xfrm>
        <a:prstGeom prst="round2SameRect">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b="0" kern="1200" dirty="0" smtClean="0">
              <a:solidFill>
                <a:schemeClr val="accent2">
                  <a:lumMod val="50000"/>
                </a:schemeClr>
              </a:solidFill>
              <a:latin typeface="仿宋" pitchFamily="49" charset="-122"/>
              <a:ea typeface="仿宋" pitchFamily="49" charset="-122"/>
            </a:rPr>
            <a:t>当清算会员或交易者出现违约，强制出售违约清算会员或违约交易者的头寸以弥补其违约损失。</a:t>
          </a:r>
        </a:p>
      </dsp:txBody>
      <dsp:txXfrm rot="-5400000">
        <a:off x="1846114" y="2619304"/>
        <a:ext cx="6193146" cy="435743"/>
      </dsp:txXfrm>
    </dsp:sp>
    <dsp:sp modelId="{06992930-B62A-400B-99BE-EE1837DFBD61}">
      <dsp:nvSpPr>
        <dsp:cNvPr id="0" name=""/>
        <dsp:cNvSpPr/>
      </dsp:nvSpPr>
      <dsp:spPr>
        <a:xfrm>
          <a:off x="323" y="2535370"/>
          <a:ext cx="1845790" cy="603611"/>
        </a:xfrm>
        <a:prstGeom prst="roundRect">
          <a:avLst/>
        </a:prstGeom>
        <a:gradFill rotWithShape="1">
          <a:gsLst>
            <a:gs pos="0">
              <a:schemeClr val="accent1">
                <a:tint val="15000"/>
                <a:satMod val="250000"/>
              </a:schemeClr>
            </a:gs>
            <a:gs pos="49000">
              <a:schemeClr val="accent1">
                <a:tint val="50000"/>
                <a:satMod val="200000"/>
              </a:schemeClr>
            </a:gs>
            <a:gs pos="49100">
              <a:schemeClr val="accent1">
                <a:tint val="64000"/>
                <a:satMod val="160000"/>
              </a:schemeClr>
            </a:gs>
            <a:gs pos="92000">
              <a:schemeClr val="accent1">
                <a:tint val="50000"/>
                <a:satMod val="200000"/>
              </a:schemeClr>
            </a:gs>
            <a:gs pos="100000">
              <a:schemeClr val="accent1">
                <a:tint val="43000"/>
                <a:satMod val="190000"/>
              </a:schemeClr>
            </a:gs>
          </a:gsLst>
          <a:lin ang="5400000" scaled="1"/>
        </a:gradFill>
        <a:ln w="11430" cap="flat" cmpd="sng" algn="ctr">
          <a:solidFill>
            <a:schemeClr val="accent1"/>
          </a:solidFill>
          <a:prstDash val="solid"/>
        </a:ln>
        <a:effectLst>
          <a:outerShdw blurRad="50800" dist="25000" dir="5400000" rotWithShape="0">
            <a:schemeClr val="accent1">
              <a:shade val="30000"/>
              <a:satMod val="150000"/>
              <a:alpha val="3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b="1" kern="1200" dirty="0" smtClean="0">
              <a:solidFill>
                <a:schemeClr val="accent2">
                  <a:lumMod val="50000"/>
                </a:schemeClr>
              </a:solidFill>
              <a:latin typeface="仿宋" pitchFamily="49" charset="-122"/>
              <a:ea typeface="仿宋" pitchFamily="49" charset="-122"/>
            </a:rPr>
            <a:t>强行平仓制度</a:t>
          </a:r>
        </a:p>
      </dsp:txBody>
      <dsp:txXfrm>
        <a:off x="29789" y="2564836"/>
        <a:ext cx="1786858" cy="544679"/>
      </dsp:txXfrm>
    </dsp:sp>
    <dsp:sp modelId="{86BB5A3B-5C20-4B37-B04B-5671C6283234}">
      <dsp:nvSpPr>
        <dsp:cNvPr id="0" name=""/>
        <dsp:cNvSpPr/>
      </dsp:nvSpPr>
      <dsp:spPr>
        <a:xfrm rot="5400000">
          <a:off x="4715931" y="368500"/>
          <a:ext cx="482889" cy="6215039"/>
        </a:xfrm>
        <a:prstGeom prst="round2SameRect">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b="0" kern="1200" dirty="0" smtClean="0">
              <a:solidFill>
                <a:schemeClr val="accent2">
                  <a:lumMod val="50000"/>
                </a:schemeClr>
              </a:solidFill>
              <a:latin typeface="仿宋" pitchFamily="49" charset="-122"/>
              <a:ea typeface="仿宋" pitchFamily="49" charset="-122"/>
            </a:rPr>
            <a:t>当出现清算会员违约等重大风险事件时，商业银行向上海清算所提供临时授信支持。</a:t>
          </a:r>
          <a:endParaRPr lang="zh-CN" altLang="en-US" sz="1600" kern="1200" dirty="0">
            <a:solidFill>
              <a:schemeClr val="accent2">
                <a:lumMod val="50000"/>
              </a:schemeClr>
            </a:solidFill>
          </a:endParaRPr>
        </a:p>
      </dsp:txBody>
      <dsp:txXfrm rot="-5400000">
        <a:off x="1849857" y="3258148"/>
        <a:ext cx="6191466" cy="435743"/>
      </dsp:txXfrm>
    </dsp:sp>
    <dsp:sp modelId="{9A371C50-BFF4-4678-B3AA-876AB8E32E54}">
      <dsp:nvSpPr>
        <dsp:cNvPr id="0" name=""/>
        <dsp:cNvSpPr/>
      </dsp:nvSpPr>
      <dsp:spPr>
        <a:xfrm>
          <a:off x="323" y="3169162"/>
          <a:ext cx="1849210" cy="603611"/>
        </a:xfrm>
        <a:prstGeom prst="roundRect">
          <a:avLst/>
        </a:prstGeom>
        <a:gradFill rotWithShape="1">
          <a:gsLst>
            <a:gs pos="0">
              <a:schemeClr val="accent1">
                <a:tint val="15000"/>
                <a:satMod val="250000"/>
              </a:schemeClr>
            </a:gs>
            <a:gs pos="49000">
              <a:schemeClr val="accent1">
                <a:tint val="50000"/>
                <a:satMod val="200000"/>
              </a:schemeClr>
            </a:gs>
            <a:gs pos="49100">
              <a:schemeClr val="accent1">
                <a:tint val="64000"/>
                <a:satMod val="160000"/>
              </a:schemeClr>
            </a:gs>
            <a:gs pos="92000">
              <a:schemeClr val="accent1">
                <a:tint val="50000"/>
                <a:satMod val="200000"/>
              </a:schemeClr>
            </a:gs>
            <a:gs pos="100000">
              <a:schemeClr val="accent1">
                <a:tint val="43000"/>
                <a:satMod val="190000"/>
              </a:schemeClr>
            </a:gs>
          </a:gsLst>
          <a:lin ang="5400000" scaled="1"/>
        </a:gradFill>
        <a:ln w="11430" cap="flat" cmpd="sng" algn="ctr">
          <a:solidFill>
            <a:schemeClr val="accent1"/>
          </a:solidFill>
          <a:prstDash val="solid"/>
        </a:ln>
        <a:effectLst>
          <a:outerShdw blurRad="50800" dist="25000" dir="5400000" rotWithShape="0">
            <a:schemeClr val="accent1">
              <a:shade val="30000"/>
              <a:satMod val="150000"/>
              <a:alpha val="3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b="1" kern="1200" dirty="0" smtClean="0">
              <a:solidFill>
                <a:schemeClr val="accent2">
                  <a:lumMod val="50000"/>
                </a:schemeClr>
              </a:solidFill>
              <a:latin typeface="仿宋" pitchFamily="49" charset="-122"/>
              <a:ea typeface="仿宋" pitchFamily="49" charset="-122"/>
            </a:rPr>
            <a:t>临时授信制度</a:t>
          </a:r>
        </a:p>
      </dsp:txBody>
      <dsp:txXfrm>
        <a:off x="29789" y="3198628"/>
        <a:ext cx="1790278" cy="544679"/>
      </dsp:txXfrm>
    </dsp:sp>
    <dsp:sp modelId="{240EF4D3-60B3-48D9-AEC5-6B5016473A0E}">
      <dsp:nvSpPr>
        <dsp:cNvPr id="0" name=""/>
        <dsp:cNvSpPr/>
      </dsp:nvSpPr>
      <dsp:spPr>
        <a:xfrm rot="5400000">
          <a:off x="4715269" y="999386"/>
          <a:ext cx="482889" cy="6210748"/>
        </a:xfrm>
        <a:prstGeom prst="round2SameRect">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b="0" kern="1200" dirty="0" smtClean="0">
              <a:solidFill>
                <a:schemeClr val="accent2">
                  <a:lumMod val="50000"/>
                </a:schemeClr>
              </a:solidFill>
              <a:latin typeface="仿宋" pitchFamily="49" charset="-122"/>
              <a:ea typeface="仿宋" pitchFamily="49" charset="-122"/>
            </a:rPr>
            <a:t>在强行平仓无法执行时，将持有该协议的对手方持有的头寸按一定规则强制进行结算的措施。</a:t>
          </a:r>
          <a:endParaRPr lang="zh-CN" altLang="en-US" sz="1600" b="0" kern="1200" dirty="0">
            <a:solidFill>
              <a:schemeClr val="accent2">
                <a:lumMod val="50000"/>
              </a:schemeClr>
            </a:solidFill>
          </a:endParaRPr>
        </a:p>
      </dsp:txBody>
      <dsp:txXfrm rot="-5400000">
        <a:off x="1851340" y="3886889"/>
        <a:ext cx="6187175" cy="435743"/>
      </dsp:txXfrm>
    </dsp:sp>
    <dsp:sp modelId="{69DD6DBA-050C-4BCE-9A59-3FB16C6BAF6E}">
      <dsp:nvSpPr>
        <dsp:cNvPr id="0" name=""/>
        <dsp:cNvSpPr/>
      </dsp:nvSpPr>
      <dsp:spPr>
        <a:xfrm>
          <a:off x="323" y="3802955"/>
          <a:ext cx="1851017" cy="603611"/>
        </a:xfrm>
        <a:prstGeom prst="roundRect">
          <a:avLst/>
        </a:prstGeom>
        <a:gradFill rotWithShape="1">
          <a:gsLst>
            <a:gs pos="0">
              <a:schemeClr val="accent1">
                <a:tint val="15000"/>
                <a:satMod val="250000"/>
              </a:schemeClr>
            </a:gs>
            <a:gs pos="49000">
              <a:schemeClr val="accent1">
                <a:tint val="50000"/>
                <a:satMod val="200000"/>
              </a:schemeClr>
            </a:gs>
            <a:gs pos="49100">
              <a:schemeClr val="accent1">
                <a:tint val="64000"/>
                <a:satMod val="160000"/>
              </a:schemeClr>
            </a:gs>
            <a:gs pos="92000">
              <a:schemeClr val="accent1">
                <a:tint val="50000"/>
                <a:satMod val="200000"/>
              </a:schemeClr>
            </a:gs>
            <a:gs pos="100000">
              <a:schemeClr val="accent1">
                <a:tint val="43000"/>
                <a:satMod val="190000"/>
              </a:schemeClr>
            </a:gs>
          </a:gsLst>
          <a:lin ang="5400000" scaled="1"/>
        </a:gradFill>
        <a:ln w="11430" cap="flat" cmpd="sng" algn="ctr">
          <a:solidFill>
            <a:schemeClr val="accent1"/>
          </a:solidFill>
          <a:prstDash val="solid"/>
        </a:ln>
        <a:effectLst>
          <a:outerShdw blurRad="50800" dist="25000" dir="5400000" rotWithShape="0">
            <a:schemeClr val="accent1">
              <a:shade val="30000"/>
              <a:satMod val="150000"/>
              <a:alpha val="3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zh-CN" altLang="en-US" sz="2100" b="1" kern="1200" dirty="0" smtClean="0">
              <a:solidFill>
                <a:schemeClr val="accent2">
                  <a:lumMod val="50000"/>
                </a:schemeClr>
              </a:solidFill>
              <a:latin typeface="仿宋" pitchFamily="49" charset="-122"/>
              <a:ea typeface="仿宋" pitchFamily="49" charset="-122"/>
            </a:rPr>
            <a:t>强制结算制度</a:t>
          </a:r>
        </a:p>
      </dsp:txBody>
      <dsp:txXfrm>
        <a:off x="29789" y="3832421"/>
        <a:ext cx="1792085" cy="544679"/>
      </dsp:txXfrm>
    </dsp:sp>
    <dsp:sp modelId="{97ED4015-D761-46D4-A2BC-5D26153A817F}">
      <dsp:nvSpPr>
        <dsp:cNvPr id="0" name=""/>
        <dsp:cNvSpPr/>
      </dsp:nvSpPr>
      <dsp:spPr>
        <a:xfrm rot="5400000">
          <a:off x="4715269" y="1633179"/>
          <a:ext cx="482889" cy="6210748"/>
        </a:xfrm>
        <a:prstGeom prst="round2SameRect">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b="0" kern="1200" dirty="0" smtClean="0">
              <a:solidFill>
                <a:schemeClr val="accent2">
                  <a:lumMod val="50000"/>
                </a:schemeClr>
              </a:solidFill>
              <a:latin typeface="仿宋" pitchFamily="49" charset="-122"/>
              <a:ea typeface="仿宋" pitchFamily="49" charset="-122"/>
            </a:rPr>
            <a:t>清算会员参与业务之前应交纳清算基金</a:t>
          </a:r>
          <a:endParaRPr lang="zh-CN" altLang="en-US" sz="1600" b="0" kern="1200" dirty="0">
            <a:solidFill>
              <a:schemeClr val="accent2">
                <a:lumMod val="50000"/>
              </a:schemeClr>
            </a:solidFill>
          </a:endParaRPr>
        </a:p>
        <a:p>
          <a:pPr marL="171450" lvl="1" indent="-171450" algn="l" defTabSz="711200">
            <a:lnSpc>
              <a:spcPct val="90000"/>
            </a:lnSpc>
            <a:spcBef>
              <a:spcPct val="0"/>
            </a:spcBef>
            <a:spcAft>
              <a:spcPct val="15000"/>
            </a:spcAft>
            <a:buChar char="••"/>
          </a:pPr>
          <a:r>
            <a:rPr lang="zh-CN" altLang="en-US" sz="1600" b="0" kern="1200" dirty="0" smtClean="0">
              <a:solidFill>
                <a:schemeClr val="accent2">
                  <a:lumMod val="50000"/>
                </a:schemeClr>
              </a:solidFill>
              <a:latin typeface="仿宋" pitchFamily="49" charset="-122"/>
              <a:ea typeface="仿宋" pitchFamily="49" charset="-122"/>
            </a:rPr>
            <a:t>上海清算所按本业务收入的一定比例提取风险准备金</a:t>
          </a:r>
        </a:p>
      </dsp:txBody>
      <dsp:txXfrm rot="-5400000">
        <a:off x="1851340" y="4520682"/>
        <a:ext cx="6187175" cy="435743"/>
      </dsp:txXfrm>
    </dsp:sp>
    <dsp:sp modelId="{6881899D-7542-45AB-9BC9-3E824280E864}">
      <dsp:nvSpPr>
        <dsp:cNvPr id="0" name=""/>
        <dsp:cNvSpPr/>
      </dsp:nvSpPr>
      <dsp:spPr>
        <a:xfrm>
          <a:off x="323" y="4436748"/>
          <a:ext cx="1851017" cy="603611"/>
        </a:xfrm>
        <a:prstGeom prst="roundRect">
          <a:avLst/>
        </a:prstGeom>
        <a:gradFill rotWithShape="1">
          <a:gsLst>
            <a:gs pos="0">
              <a:schemeClr val="accent1">
                <a:tint val="15000"/>
                <a:satMod val="250000"/>
              </a:schemeClr>
            </a:gs>
            <a:gs pos="49000">
              <a:schemeClr val="accent1">
                <a:tint val="50000"/>
                <a:satMod val="200000"/>
              </a:schemeClr>
            </a:gs>
            <a:gs pos="49100">
              <a:schemeClr val="accent1">
                <a:tint val="64000"/>
                <a:satMod val="160000"/>
              </a:schemeClr>
            </a:gs>
            <a:gs pos="92000">
              <a:schemeClr val="accent1">
                <a:tint val="50000"/>
                <a:satMod val="200000"/>
              </a:schemeClr>
            </a:gs>
            <a:gs pos="100000">
              <a:schemeClr val="accent1">
                <a:tint val="43000"/>
                <a:satMod val="190000"/>
              </a:schemeClr>
            </a:gs>
          </a:gsLst>
          <a:lin ang="5400000" scaled="1"/>
        </a:gradFill>
        <a:ln w="11430" cap="flat" cmpd="sng" algn="ctr">
          <a:solidFill>
            <a:schemeClr val="accent1"/>
          </a:solidFill>
          <a:prstDash val="solid"/>
        </a:ln>
        <a:effectLst>
          <a:outerShdw blurRad="50800" dist="25000" dir="5400000" rotWithShape="0">
            <a:schemeClr val="accent1">
              <a:shade val="30000"/>
              <a:satMod val="150000"/>
              <a:alpha val="3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zh-CN" altLang="en-US" sz="2100" b="1" kern="1200" dirty="0" smtClean="0">
              <a:solidFill>
                <a:schemeClr val="accent2">
                  <a:lumMod val="50000"/>
                </a:schemeClr>
              </a:solidFill>
              <a:latin typeface="仿宋" pitchFamily="49" charset="-122"/>
              <a:ea typeface="仿宋" pitchFamily="49" charset="-122"/>
            </a:rPr>
            <a:t>风险准备资源</a:t>
          </a:r>
        </a:p>
      </dsp:txBody>
      <dsp:txXfrm>
        <a:off x="29789" y="4466214"/>
        <a:ext cx="1792085" cy="54467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99A130-FCD6-4AF7-A2CF-1665582067D0}">
      <dsp:nvSpPr>
        <dsp:cNvPr id="0" name=""/>
        <dsp:cNvSpPr/>
      </dsp:nvSpPr>
      <dsp:spPr>
        <a:xfrm>
          <a:off x="564217" y="0"/>
          <a:ext cx="1940563" cy="2074105"/>
        </a:xfrm>
        <a:prstGeom prst="ellipse">
          <a:avLst/>
        </a:prstGeom>
        <a:gradFill rotWithShape="0">
          <a:gsLst>
            <a:gs pos="0">
              <a:schemeClr val="accent1">
                <a:hueOff val="0"/>
                <a:satOff val="0"/>
                <a:lumOff val="0"/>
                <a:alphaOff val="0"/>
                <a:tint val="74000"/>
              </a:schemeClr>
            </a:gs>
            <a:gs pos="49000">
              <a:schemeClr val="accent1">
                <a:hueOff val="0"/>
                <a:satOff val="0"/>
                <a:lumOff val="0"/>
                <a:alphaOff val="0"/>
                <a:tint val="96000"/>
                <a:shade val="84000"/>
                <a:satMod val="110000"/>
              </a:schemeClr>
            </a:gs>
            <a:gs pos="49100">
              <a:schemeClr val="accent1">
                <a:hueOff val="0"/>
                <a:satOff val="0"/>
                <a:lumOff val="0"/>
                <a:alphaOff val="0"/>
                <a:shade val="55000"/>
                <a:satMod val="150000"/>
              </a:schemeClr>
            </a:gs>
            <a:gs pos="92000">
              <a:schemeClr val="accent1">
                <a:hueOff val="0"/>
                <a:satOff val="0"/>
                <a:lumOff val="0"/>
                <a:alphaOff val="0"/>
                <a:tint val="98000"/>
                <a:shade val="90000"/>
                <a:satMod val="128000"/>
              </a:schemeClr>
            </a:gs>
            <a:gs pos="100000">
              <a:schemeClr val="accent1">
                <a:hueOff val="0"/>
                <a:satOff val="0"/>
                <a:lumOff val="0"/>
                <a:alphaOff val="0"/>
                <a:tint val="90000"/>
                <a:shade val="97000"/>
                <a:satMod val="128000"/>
              </a:schemeClr>
            </a:gs>
          </a:gsLst>
          <a:lin ang="5400000" scaled="1"/>
        </a:gradFill>
        <a:ln>
          <a:noFill/>
        </a:ln>
        <a:effectLst>
          <a:outerShdw blurRad="39000" dist="25400" dir="5400000" rotWithShape="0">
            <a:schemeClr val="accent1">
              <a:hueOff val="0"/>
              <a:satOff val="0"/>
              <a:lumOff val="0"/>
              <a:alphaOff val="0"/>
              <a:shade val="33000"/>
              <a:alpha val="83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r>
            <a:rPr lang="zh-CN" altLang="en-US" sz="3300" kern="1200" dirty="0" smtClean="0"/>
            <a:t>清算费结算费</a:t>
          </a:r>
          <a:endParaRPr lang="zh-CN" altLang="en-US" sz="3300" kern="1200" dirty="0"/>
        </a:p>
      </dsp:txBody>
      <dsp:txXfrm>
        <a:off x="848406" y="303746"/>
        <a:ext cx="1372185" cy="1466613"/>
      </dsp:txXfrm>
    </dsp:sp>
    <dsp:sp modelId="{E5A62E4C-C0D7-4FA4-8926-67485F888610}">
      <dsp:nvSpPr>
        <dsp:cNvPr id="0" name=""/>
        <dsp:cNvSpPr/>
      </dsp:nvSpPr>
      <dsp:spPr>
        <a:xfrm rot="15975204">
          <a:off x="1509161" y="1463132"/>
          <a:ext cx="165187" cy="896545"/>
        </a:xfrm>
        <a:prstGeom prst="rightArrow">
          <a:avLst>
            <a:gd name="adj1" fmla="val 60000"/>
            <a:gd name="adj2" fmla="val 50000"/>
          </a:avLst>
        </a:prstGeom>
        <a:gradFill rotWithShape="0">
          <a:gsLst>
            <a:gs pos="0">
              <a:schemeClr val="accent1">
                <a:tint val="60000"/>
                <a:hueOff val="0"/>
                <a:satOff val="0"/>
                <a:lumOff val="0"/>
                <a:alphaOff val="0"/>
                <a:tint val="74000"/>
              </a:schemeClr>
            </a:gs>
            <a:gs pos="49000">
              <a:schemeClr val="accent1">
                <a:tint val="60000"/>
                <a:hueOff val="0"/>
                <a:satOff val="0"/>
                <a:lumOff val="0"/>
                <a:alphaOff val="0"/>
                <a:tint val="96000"/>
                <a:shade val="84000"/>
                <a:satMod val="110000"/>
              </a:schemeClr>
            </a:gs>
            <a:gs pos="49100">
              <a:schemeClr val="accent1">
                <a:tint val="60000"/>
                <a:hueOff val="0"/>
                <a:satOff val="0"/>
                <a:lumOff val="0"/>
                <a:alphaOff val="0"/>
                <a:shade val="55000"/>
                <a:satMod val="150000"/>
              </a:schemeClr>
            </a:gs>
            <a:gs pos="92000">
              <a:schemeClr val="accent1">
                <a:tint val="60000"/>
                <a:hueOff val="0"/>
                <a:satOff val="0"/>
                <a:lumOff val="0"/>
                <a:alphaOff val="0"/>
                <a:tint val="98000"/>
                <a:shade val="90000"/>
                <a:satMod val="128000"/>
              </a:schemeClr>
            </a:gs>
            <a:gs pos="100000">
              <a:schemeClr val="accent1">
                <a:tint val="60000"/>
                <a:hueOff val="0"/>
                <a:satOff val="0"/>
                <a:lumOff val="0"/>
                <a:alphaOff val="0"/>
                <a:tint val="90000"/>
                <a:shade val="97000"/>
                <a:satMod val="128000"/>
              </a:schemeClr>
            </a:gs>
          </a:gsLst>
          <a:lin ang="5400000" scaled="1"/>
        </a:gradFill>
        <a:ln>
          <a:noFill/>
        </a:ln>
        <a:effectLst>
          <a:outerShdw blurRad="39000" dist="25400" dir="5400000" rotWithShape="0">
            <a:schemeClr val="accent1">
              <a:tint val="60000"/>
              <a:hueOff val="0"/>
              <a:satOff val="0"/>
              <a:lumOff val="0"/>
              <a:alphaOff val="0"/>
              <a:shade val="33000"/>
              <a:alpha val="83000"/>
            </a:scheme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zh-CN" altLang="en-US" sz="2700" kern="1200"/>
        </a:p>
      </dsp:txBody>
      <dsp:txXfrm rot="10800000">
        <a:off x="1535558" y="1667166"/>
        <a:ext cx="115631" cy="537927"/>
      </dsp:txXfrm>
    </dsp:sp>
    <dsp:sp modelId="{F4947FD8-BD4D-4F84-8DCB-619DD807E0E2}">
      <dsp:nvSpPr>
        <dsp:cNvPr id="0" name=""/>
        <dsp:cNvSpPr/>
      </dsp:nvSpPr>
      <dsp:spPr>
        <a:xfrm>
          <a:off x="615551" y="1758200"/>
          <a:ext cx="2071020" cy="2117751"/>
        </a:xfrm>
        <a:prstGeom prst="ellipse">
          <a:avLst/>
        </a:prstGeom>
        <a:gradFill rotWithShape="0">
          <a:gsLst>
            <a:gs pos="0">
              <a:schemeClr val="accent1">
                <a:hueOff val="0"/>
                <a:satOff val="0"/>
                <a:lumOff val="0"/>
                <a:alphaOff val="0"/>
                <a:tint val="74000"/>
              </a:schemeClr>
            </a:gs>
            <a:gs pos="49000">
              <a:schemeClr val="accent1">
                <a:hueOff val="0"/>
                <a:satOff val="0"/>
                <a:lumOff val="0"/>
                <a:alphaOff val="0"/>
                <a:tint val="96000"/>
                <a:shade val="84000"/>
                <a:satMod val="110000"/>
              </a:schemeClr>
            </a:gs>
            <a:gs pos="49100">
              <a:schemeClr val="accent1">
                <a:hueOff val="0"/>
                <a:satOff val="0"/>
                <a:lumOff val="0"/>
                <a:alphaOff val="0"/>
                <a:shade val="55000"/>
                <a:satMod val="150000"/>
              </a:schemeClr>
            </a:gs>
            <a:gs pos="92000">
              <a:schemeClr val="accent1">
                <a:hueOff val="0"/>
                <a:satOff val="0"/>
                <a:lumOff val="0"/>
                <a:alphaOff val="0"/>
                <a:tint val="98000"/>
                <a:shade val="90000"/>
                <a:satMod val="128000"/>
              </a:schemeClr>
            </a:gs>
            <a:gs pos="100000">
              <a:schemeClr val="accent1">
                <a:hueOff val="0"/>
                <a:satOff val="0"/>
                <a:lumOff val="0"/>
                <a:alphaOff val="0"/>
                <a:tint val="90000"/>
                <a:shade val="97000"/>
                <a:satMod val="128000"/>
              </a:schemeClr>
            </a:gs>
          </a:gsLst>
          <a:lin ang="5400000" scaled="1"/>
        </a:gradFill>
        <a:ln>
          <a:noFill/>
        </a:ln>
        <a:effectLst>
          <a:outerShdw blurRad="39000" dist="25400" dir="5400000" rotWithShape="0">
            <a:schemeClr val="accent1">
              <a:hueOff val="0"/>
              <a:satOff val="0"/>
              <a:lumOff val="0"/>
              <a:alphaOff val="0"/>
              <a:shade val="33000"/>
              <a:alpha val="83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r>
            <a:rPr lang="zh-CN" altLang="en-US" sz="3300" kern="1200" dirty="0" smtClean="0"/>
            <a:t>交易</a:t>
          </a:r>
          <a:endParaRPr lang="en-US" altLang="zh-CN" sz="3300" kern="1200" dirty="0" smtClean="0"/>
        </a:p>
        <a:p>
          <a:pPr lvl="0" algn="ctr" defTabSz="1466850">
            <a:lnSpc>
              <a:spcPct val="90000"/>
            </a:lnSpc>
            <a:spcBef>
              <a:spcPct val="0"/>
            </a:spcBef>
            <a:spcAft>
              <a:spcPct val="35000"/>
            </a:spcAft>
          </a:pPr>
          <a:r>
            <a:rPr lang="zh-CN" altLang="en-US" sz="3300" kern="1200" dirty="0" smtClean="0"/>
            <a:t>佣金</a:t>
          </a:r>
          <a:endParaRPr lang="zh-CN" altLang="en-US" sz="3300" kern="1200" dirty="0"/>
        </a:p>
      </dsp:txBody>
      <dsp:txXfrm>
        <a:off x="918845" y="2068337"/>
        <a:ext cx="1464432" cy="1497477"/>
      </dsp:txXfrm>
    </dsp:sp>
  </dsp:spTree>
</dsp:drawing>
</file>

<file path=ppt/diagrams/layout1.xml><?xml version="1.0" encoding="utf-8"?>
<dgm:layoutDef xmlns:dgm="http://schemas.openxmlformats.org/drawingml/2006/diagram" xmlns:a="http://schemas.openxmlformats.org/drawingml/2006/main" uniqueId="urn:diagrams.loki3.com/BracketList">
  <dgm:title val="垂直括弧列表"/>
  <dgm:desc val="用于显示分组的信息块。适合大量级别 2 文字。"/>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1568DCCF-F999-4EA8-956B-E34F49DA0DDD}" type="datetimeFigureOut">
              <a:rPr lang="zh-CN" altLang="en-US" smtClean="0"/>
              <a:pPr/>
              <a:t>2015/11/20</a:t>
            </a:fld>
            <a:endParaRPr lang="zh-CN" altLang="en-US"/>
          </a:p>
        </p:txBody>
      </p:sp>
      <p:sp>
        <p:nvSpPr>
          <p:cNvPr id="4" name="幻灯片图像占位符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1" y="9428584"/>
            <a:ext cx="2945659" cy="496332"/>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4" y="9428584"/>
            <a:ext cx="2945659" cy="496332"/>
          </a:xfrm>
          <a:prstGeom prst="rect">
            <a:avLst/>
          </a:prstGeom>
        </p:spPr>
        <p:txBody>
          <a:bodyPr vert="horz" lIns="91440" tIns="45720" rIns="91440" bIns="45720" rtlCol="0" anchor="b"/>
          <a:lstStyle>
            <a:lvl1pPr algn="r">
              <a:defRPr sz="1200"/>
            </a:lvl1pPr>
          </a:lstStyle>
          <a:p>
            <a:fld id="{C9FACCEA-BA65-46E1-9E32-E3230183FA45}" type="slidenum">
              <a:rPr lang="zh-CN" altLang="en-US" smtClean="0"/>
              <a:pPr/>
              <a:t>‹#›</a:t>
            </a:fld>
            <a:endParaRPr lang="zh-CN" altLang="en-US"/>
          </a:p>
        </p:txBody>
      </p:sp>
    </p:spTree>
    <p:extLst>
      <p:ext uri="{BB962C8B-B14F-4D97-AF65-F5344CB8AC3E}">
        <p14:creationId xmlns:p14="http://schemas.microsoft.com/office/powerpoint/2010/main" val="2729849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solidFill>
                  <a:srgbClr val="FF0000"/>
                </a:solidFill>
              </a:rPr>
              <a:t>加张清算所的背景图片</a:t>
            </a:r>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C9FACCEA-BA65-46E1-9E32-E3230183FA45}" type="slidenum">
              <a:rPr lang="zh-CN" altLang="en-US" smtClean="0"/>
              <a:pPr/>
              <a:t>3</a:t>
            </a:fld>
            <a:endParaRPr lang="zh-CN" altLang="en-US"/>
          </a:p>
        </p:txBody>
      </p:sp>
    </p:spTree>
    <p:extLst>
      <p:ext uri="{BB962C8B-B14F-4D97-AF65-F5344CB8AC3E}">
        <p14:creationId xmlns:p14="http://schemas.microsoft.com/office/powerpoint/2010/main" val="1464927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noFill/>
          <a:ln>
            <a:solidFill>
              <a:srgbClr val="000000"/>
            </a:solidFill>
            <a:miter lim="800000"/>
            <a:headEnd/>
            <a:tailEnd/>
          </a:ln>
        </p:spPr>
      </p:sp>
      <p:sp>
        <p:nvSpPr>
          <p:cNvPr id="286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723" name="灯片编号占位符 5"/>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A496E5D-656E-4CEB-8D2B-107DB9C8EC96}" type="slidenum">
              <a:rPr lang="zh-CN" altLang="en-US"/>
              <a:pPr fontAlgn="base">
                <a:spcBef>
                  <a:spcPct val="0"/>
                </a:spcBef>
                <a:spcAft>
                  <a:spcPct val="0"/>
                </a:spcAft>
                <a:defRPr/>
              </a:pPr>
              <a:t>4</a:t>
            </a:fld>
            <a:endParaRPr lang="en-US" altLang="zh-CN"/>
          </a:p>
        </p:txBody>
      </p:sp>
    </p:spTree>
    <p:extLst>
      <p:ext uri="{BB962C8B-B14F-4D97-AF65-F5344CB8AC3E}">
        <p14:creationId xmlns:p14="http://schemas.microsoft.com/office/powerpoint/2010/main" val="3458592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9FACCEA-BA65-46E1-9E32-E3230183FA45}" type="slidenum">
              <a:rPr lang="zh-CN" altLang="en-US" smtClean="0"/>
              <a:pPr/>
              <a:t>5</a:t>
            </a:fld>
            <a:endParaRPr lang="zh-CN" altLang="en-US"/>
          </a:p>
        </p:txBody>
      </p:sp>
    </p:spTree>
    <p:extLst>
      <p:ext uri="{BB962C8B-B14F-4D97-AF65-F5344CB8AC3E}">
        <p14:creationId xmlns:p14="http://schemas.microsoft.com/office/powerpoint/2010/main" val="1613421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9FACCEA-BA65-46E1-9E32-E3230183FA45}" type="slidenum">
              <a:rPr lang="zh-CN" altLang="en-US" smtClean="0"/>
              <a:pPr/>
              <a:t>6</a:t>
            </a:fld>
            <a:endParaRPr lang="zh-CN" altLang="en-US"/>
          </a:p>
        </p:txBody>
      </p:sp>
    </p:spTree>
    <p:extLst>
      <p:ext uri="{BB962C8B-B14F-4D97-AF65-F5344CB8AC3E}">
        <p14:creationId xmlns:p14="http://schemas.microsoft.com/office/powerpoint/2010/main" val="3382479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9FACCEA-BA65-46E1-9E32-E3230183FA45}" type="slidenum">
              <a:rPr lang="zh-CN" altLang="en-US" smtClean="0"/>
              <a:pPr/>
              <a:t>7</a:t>
            </a:fld>
            <a:endParaRPr lang="zh-CN" altLang="en-US"/>
          </a:p>
        </p:txBody>
      </p:sp>
    </p:spTree>
    <p:extLst>
      <p:ext uri="{BB962C8B-B14F-4D97-AF65-F5344CB8AC3E}">
        <p14:creationId xmlns:p14="http://schemas.microsoft.com/office/powerpoint/2010/main" val="115599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9FACCEA-BA65-46E1-9E32-E3230183FA45}" type="slidenum">
              <a:rPr lang="zh-CN" altLang="en-US" smtClean="0"/>
              <a:pPr/>
              <a:t>15</a:t>
            </a:fld>
            <a:endParaRPr lang="zh-CN" altLang="en-US"/>
          </a:p>
        </p:txBody>
      </p:sp>
    </p:spTree>
    <p:extLst>
      <p:ext uri="{BB962C8B-B14F-4D97-AF65-F5344CB8AC3E}">
        <p14:creationId xmlns:p14="http://schemas.microsoft.com/office/powerpoint/2010/main" val="3501452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9FACCEA-BA65-46E1-9E32-E3230183FA45}" type="slidenum">
              <a:rPr lang="zh-CN" altLang="en-US" smtClean="0"/>
              <a:pPr/>
              <a:t>18</a:t>
            </a:fld>
            <a:endParaRPr lang="zh-CN" altLang="en-US"/>
          </a:p>
        </p:txBody>
      </p:sp>
    </p:spTree>
    <p:extLst>
      <p:ext uri="{BB962C8B-B14F-4D97-AF65-F5344CB8AC3E}">
        <p14:creationId xmlns:p14="http://schemas.microsoft.com/office/powerpoint/2010/main" val="2273770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solidFill>
                  <a:srgbClr val="FF0000"/>
                </a:solidFill>
              </a:rPr>
              <a:t>加张清算所的背景图片</a:t>
            </a:r>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C9FACCEA-BA65-46E1-9E32-E3230183FA45}" type="slidenum">
              <a:rPr lang="zh-CN" altLang="en-US" smtClean="0"/>
              <a:pPr/>
              <a:t>20</a:t>
            </a:fld>
            <a:endParaRPr lang="zh-CN" altLang="en-US"/>
          </a:p>
        </p:txBody>
      </p:sp>
    </p:spTree>
    <p:extLst>
      <p:ext uri="{BB962C8B-B14F-4D97-AF65-F5344CB8AC3E}">
        <p14:creationId xmlns:p14="http://schemas.microsoft.com/office/powerpoint/2010/main" val="3684575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0CD75C47-A42B-4B59-8B45-8F1B4FA88BBE}" type="datetimeFigureOut">
              <a:rPr lang="zh-CN" altLang="en-US" smtClean="0"/>
              <a:t>2015/11/20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279AF0F-E70D-48A8-BF76-75E7DE715631}" type="slidenum">
              <a:rPr lang="zh-CN" altLang="en-US" smtClean="0"/>
              <a:t>‹#›</a:t>
            </a:fld>
            <a:endParaRPr lang="zh-CN" altLang="en-US"/>
          </a:p>
        </p:txBody>
      </p:sp>
    </p:spTree>
    <p:extLst>
      <p:ext uri="{BB962C8B-B14F-4D97-AF65-F5344CB8AC3E}">
        <p14:creationId xmlns:p14="http://schemas.microsoft.com/office/powerpoint/2010/main" val="2146503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CD75C47-A42B-4B59-8B45-8F1B4FA88BBE}" type="datetimeFigureOut">
              <a:rPr lang="zh-CN" altLang="en-US" smtClean="0"/>
              <a:t>2015/11/20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279AF0F-E70D-48A8-BF76-75E7DE715631}" type="slidenum">
              <a:rPr lang="zh-CN" altLang="en-US" smtClean="0"/>
              <a:t>‹#›</a:t>
            </a:fld>
            <a:endParaRPr lang="zh-CN" altLang="en-US"/>
          </a:p>
        </p:txBody>
      </p:sp>
    </p:spTree>
    <p:extLst>
      <p:ext uri="{BB962C8B-B14F-4D97-AF65-F5344CB8AC3E}">
        <p14:creationId xmlns:p14="http://schemas.microsoft.com/office/powerpoint/2010/main" val="29571196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CD75C47-A42B-4B59-8B45-8F1B4FA88BBE}" type="datetimeFigureOut">
              <a:rPr lang="zh-CN" altLang="en-US" smtClean="0"/>
              <a:t>2015/11/20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279AF0F-E70D-48A8-BF76-75E7DE715631}" type="slidenum">
              <a:rPr lang="zh-CN" altLang="en-US" smtClean="0"/>
              <a:t>‹#›</a:t>
            </a:fld>
            <a:endParaRPr lang="zh-CN" altLang="en-US"/>
          </a:p>
        </p:txBody>
      </p:sp>
    </p:spTree>
    <p:extLst>
      <p:ext uri="{BB962C8B-B14F-4D97-AF65-F5344CB8AC3E}">
        <p14:creationId xmlns:p14="http://schemas.microsoft.com/office/powerpoint/2010/main" val="715997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89664583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占位符 2"/>
          <p:cNvSpPr>
            <a:spLocks noGrp="1"/>
          </p:cNvSpPr>
          <p:nvPr>
            <p:ph type="body" idx="1" hasCustomPrompt="1"/>
          </p:nvPr>
        </p:nvSpPr>
        <p:spPr>
          <a:xfrm>
            <a:off x="722313" y="1196752"/>
            <a:ext cx="7772400" cy="4320479"/>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单击此处辑母版文本样式</a:t>
            </a:r>
          </a:p>
        </p:txBody>
      </p:sp>
    </p:spTree>
    <p:extLst>
      <p:ext uri="{BB962C8B-B14F-4D97-AF65-F5344CB8AC3E}">
        <p14:creationId xmlns:p14="http://schemas.microsoft.com/office/powerpoint/2010/main" val="169493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722313" y="1196752"/>
            <a:ext cx="7772400" cy="4320479"/>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单击此处辑母版文本样式</a:t>
            </a:r>
          </a:p>
        </p:txBody>
      </p:sp>
    </p:spTree>
    <p:extLst>
      <p:ext uri="{BB962C8B-B14F-4D97-AF65-F5344CB8AC3E}">
        <p14:creationId xmlns:p14="http://schemas.microsoft.com/office/powerpoint/2010/main" val="34679279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8" name="文本占位符 2"/>
          <p:cNvSpPr>
            <a:spLocks noGrp="1"/>
          </p:cNvSpPr>
          <p:nvPr>
            <p:ph type="body" idx="1" hasCustomPrompt="1"/>
          </p:nvPr>
        </p:nvSpPr>
        <p:spPr>
          <a:xfrm>
            <a:off x="722313" y="1196752"/>
            <a:ext cx="7772400" cy="4320479"/>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单击此处辑母版文本样式</a:t>
            </a:r>
          </a:p>
        </p:txBody>
      </p:sp>
    </p:spTree>
    <p:extLst>
      <p:ext uri="{BB962C8B-B14F-4D97-AF65-F5344CB8AC3E}">
        <p14:creationId xmlns:p14="http://schemas.microsoft.com/office/powerpoint/2010/main" val="1233916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09485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97945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89145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3341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CD75C47-A42B-4B59-8B45-8F1B4FA88BBE}" type="datetimeFigureOut">
              <a:rPr lang="zh-CN" altLang="en-US" smtClean="0"/>
              <a:t>2015/11/20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279AF0F-E70D-48A8-BF76-75E7DE715631}" type="slidenum">
              <a:rPr lang="zh-CN" altLang="en-US" smtClean="0"/>
              <a:t>‹#›</a:t>
            </a:fld>
            <a:endParaRPr lang="zh-CN" altLang="en-US"/>
          </a:p>
        </p:txBody>
      </p:sp>
    </p:spTree>
    <p:extLst>
      <p:ext uri="{BB962C8B-B14F-4D97-AF65-F5344CB8AC3E}">
        <p14:creationId xmlns:p14="http://schemas.microsoft.com/office/powerpoint/2010/main" val="312334677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9424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06453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7" name="文本占位符 2"/>
          <p:cNvSpPr>
            <a:spLocks noGrp="1"/>
          </p:cNvSpPr>
          <p:nvPr>
            <p:ph type="body" idx="1" hasCustomPrompt="1"/>
          </p:nvPr>
        </p:nvSpPr>
        <p:spPr>
          <a:xfrm>
            <a:off x="722313" y="1196752"/>
            <a:ext cx="7772400" cy="4320479"/>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单击此处辑母版文本样式</a:t>
            </a:r>
          </a:p>
        </p:txBody>
      </p:sp>
    </p:spTree>
    <p:extLst>
      <p:ext uri="{BB962C8B-B14F-4D97-AF65-F5344CB8AC3E}">
        <p14:creationId xmlns:p14="http://schemas.microsoft.com/office/powerpoint/2010/main" val="5382657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7" name="文本占位符 2"/>
          <p:cNvSpPr>
            <a:spLocks noGrp="1"/>
          </p:cNvSpPr>
          <p:nvPr>
            <p:ph type="body" idx="1" hasCustomPrompt="1"/>
          </p:nvPr>
        </p:nvSpPr>
        <p:spPr>
          <a:xfrm>
            <a:off x="722313" y="1196752"/>
            <a:ext cx="7772400" cy="4320479"/>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单击此处辑母版文本样式</a:t>
            </a:r>
          </a:p>
        </p:txBody>
      </p:sp>
    </p:spTree>
    <p:extLst>
      <p:ext uri="{BB962C8B-B14F-4D97-AF65-F5344CB8AC3E}">
        <p14:creationId xmlns:p14="http://schemas.microsoft.com/office/powerpoint/2010/main" val="28305625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3" name="Rectangle 10"/>
          <p:cNvSpPr txBox="1">
            <a:spLocks noChangeArrowheads="1"/>
          </p:cNvSpPr>
          <p:nvPr userDrawn="1"/>
        </p:nvSpPr>
        <p:spPr bwMode="auto">
          <a:xfrm>
            <a:off x="312128" y="6534150"/>
            <a:ext cx="3159369" cy="323850"/>
          </a:xfrm>
          <a:prstGeom prst="rect">
            <a:avLst/>
          </a:prstGeom>
          <a:noFill/>
          <a:ln w="9525">
            <a:noFill/>
            <a:miter lim="800000"/>
            <a:headEnd/>
            <a:tailEnd/>
          </a:ln>
          <a:effectLst/>
        </p:spPr>
        <p:txBody>
          <a:bodyPr/>
          <a:lstStyle>
            <a:lvl1pPr>
              <a:defRPr sz="1000">
                <a:solidFill>
                  <a:schemeClr val="tx2"/>
                </a:solidFill>
              </a:defRPr>
            </a:lvl1pPr>
          </a:lstStyle>
          <a:p>
            <a:pPr>
              <a:defRPr/>
            </a:pPr>
            <a:r>
              <a:rPr lang="en-US" sz="900" dirty="0" smtClean="0">
                <a:latin typeface="Arial Black" pitchFamily="34" charset="0"/>
                <a:cs typeface="Arial" charset="0"/>
              </a:rPr>
              <a:t>SGX</a:t>
            </a:r>
            <a:r>
              <a:rPr lang="en-US" sz="900" dirty="0" smtClean="0">
                <a:latin typeface="Arial" charset="0"/>
                <a:cs typeface="Arial" charset="0"/>
              </a:rPr>
              <a:t> The Asian Gateway</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2"/>
          <p:cNvSpPr>
            <a:spLocks noGrp="1"/>
          </p:cNvSpPr>
          <p:nvPr>
            <p:ph type="ftr" sz="quarter" idx="10"/>
          </p:nvPr>
        </p:nvSpPr>
        <p:spPr>
          <a:xfrm>
            <a:off x="3124200" y="6356350"/>
            <a:ext cx="2895600" cy="365125"/>
          </a:xfrm>
          <a:prstGeom prst="rect">
            <a:avLst/>
          </a:prstGeom>
        </p:spPr>
        <p:txBody>
          <a:bodyPr/>
          <a:lstStyle>
            <a:lvl1pPr>
              <a:defRPr/>
            </a:lvl1pPr>
          </a:lstStyle>
          <a:p>
            <a:pPr>
              <a:defRPr/>
            </a:pPr>
            <a:endParaRPr lang="en-US"/>
          </a:p>
        </p:txBody>
      </p:sp>
      <p:sp>
        <p:nvSpPr>
          <p:cNvPr id="5" name="Slide Number Placeholder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E6026E9C-2C3E-404E-9F6C-C3709960F14B}" type="slidenum">
              <a:rPr lang="en-US"/>
              <a:pPr>
                <a:defRPr/>
              </a:pPr>
              <a:t>‹#›</a:t>
            </a:fld>
            <a:endParaRPr lang="en-US" dirty="0"/>
          </a:p>
        </p:txBody>
      </p:sp>
    </p:spTree>
    <p:extLst>
      <p:ext uri="{BB962C8B-B14F-4D97-AF65-F5344CB8AC3E}">
        <p14:creationId xmlns:p14="http://schemas.microsoft.com/office/powerpoint/2010/main" val="2077706693"/>
      </p:ext>
    </p:extLst>
  </p:cSld>
  <p:clrMapOvr>
    <a:masterClrMapping/>
  </p:clrMapOvr>
  <p:hf hdr="0" ftr="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7" name="文本占位符 2"/>
          <p:cNvSpPr>
            <a:spLocks noGrp="1"/>
          </p:cNvSpPr>
          <p:nvPr>
            <p:ph type="body" idx="1" hasCustomPrompt="1"/>
          </p:nvPr>
        </p:nvSpPr>
        <p:spPr>
          <a:xfrm>
            <a:off x="722313" y="1196752"/>
            <a:ext cx="7772400" cy="4320479"/>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单击此处辑母版文本样式</a:t>
            </a:r>
          </a:p>
        </p:txBody>
      </p:sp>
    </p:spTree>
    <p:extLst>
      <p:ext uri="{BB962C8B-B14F-4D97-AF65-F5344CB8AC3E}">
        <p14:creationId xmlns:p14="http://schemas.microsoft.com/office/powerpoint/2010/main" val="21078134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7" name="文本占位符 2"/>
          <p:cNvSpPr>
            <a:spLocks noGrp="1"/>
          </p:cNvSpPr>
          <p:nvPr>
            <p:ph type="body" idx="1" hasCustomPrompt="1"/>
          </p:nvPr>
        </p:nvSpPr>
        <p:spPr>
          <a:xfrm>
            <a:off x="722313" y="1196752"/>
            <a:ext cx="7772400" cy="4320479"/>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单击此处辑母版文本样式</a:t>
            </a:r>
          </a:p>
        </p:txBody>
      </p:sp>
    </p:spTree>
    <p:extLst>
      <p:ext uri="{BB962C8B-B14F-4D97-AF65-F5344CB8AC3E}">
        <p14:creationId xmlns:p14="http://schemas.microsoft.com/office/powerpoint/2010/main" val="27738020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7" name="文本占位符 2"/>
          <p:cNvSpPr>
            <a:spLocks noGrp="1"/>
          </p:cNvSpPr>
          <p:nvPr>
            <p:ph type="body" idx="1" hasCustomPrompt="1"/>
          </p:nvPr>
        </p:nvSpPr>
        <p:spPr>
          <a:xfrm>
            <a:off x="722313" y="1196752"/>
            <a:ext cx="7772400" cy="4320479"/>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单击此处辑母版文本样式</a:t>
            </a:r>
          </a:p>
        </p:txBody>
      </p:sp>
    </p:spTree>
    <p:extLst>
      <p:ext uri="{BB962C8B-B14F-4D97-AF65-F5344CB8AC3E}">
        <p14:creationId xmlns:p14="http://schemas.microsoft.com/office/powerpoint/2010/main" val="3705474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CD75C47-A42B-4B59-8B45-8F1B4FA88BBE}" type="datetimeFigureOut">
              <a:rPr lang="zh-CN" altLang="en-US" smtClean="0"/>
              <a:t>2015/11/20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279AF0F-E70D-48A8-BF76-75E7DE715631}" type="slidenum">
              <a:rPr lang="zh-CN" altLang="en-US" smtClean="0"/>
              <a:t>‹#›</a:t>
            </a:fld>
            <a:endParaRPr lang="zh-CN" altLang="en-US"/>
          </a:p>
        </p:txBody>
      </p:sp>
    </p:spTree>
    <p:extLst>
      <p:ext uri="{BB962C8B-B14F-4D97-AF65-F5344CB8AC3E}">
        <p14:creationId xmlns:p14="http://schemas.microsoft.com/office/powerpoint/2010/main" val="1426177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CD75C47-A42B-4B59-8B45-8F1B4FA88BBE}" type="datetimeFigureOut">
              <a:rPr lang="zh-CN" altLang="en-US" smtClean="0"/>
              <a:t>2015/11/20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279AF0F-E70D-48A8-BF76-75E7DE715631}" type="slidenum">
              <a:rPr lang="zh-CN" altLang="en-US" smtClean="0"/>
              <a:t>‹#›</a:t>
            </a:fld>
            <a:endParaRPr lang="zh-CN" altLang="en-US"/>
          </a:p>
        </p:txBody>
      </p:sp>
    </p:spTree>
    <p:extLst>
      <p:ext uri="{BB962C8B-B14F-4D97-AF65-F5344CB8AC3E}">
        <p14:creationId xmlns:p14="http://schemas.microsoft.com/office/powerpoint/2010/main" val="237703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CD75C47-A42B-4B59-8B45-8F1B4FA88BBE}" type="datetimeFigureOut">
              <a:rPr lang="zh-CN" altLang="en-US" smtClean="0"/>
              <a:t>2015/11/20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279AF0F-E70D-48A8-BF76-75E7DE715631}" type="slidenum">
              <a:rPr lang="zh-CN" altLang="en-US" smtClean="0"/>
              <a:t>‹#›</a:t>
            </a:fld>
            <a:endParaRPr lang="zh-CN" altLang="en-US"/>
          </a:p>
        </p:txBody>
      </p:sp>
    </p:spTree>
    <p:extLst>
      <p:ext uri="{BB962C8B-B14F-4D97-AF65-F5344CB8AC3E}">
        <p14:creationId xmlns:p14="http://schemas.microsoft.com/office/powerpoint/2010/main" val="71972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CD75C47-A42B-4B59-8B45-8F1B4FA88BBE}" type="datetimeFigureOut">
              <a:rPr lang="zh-CN" altLang="en-US" smtClean="0"/>
              <a:t>2015/11/20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279AF0F-E70D-48A8-BF76-75E7DE715631}" type="slidenum">
              <a:rPr lang="zh-CN" altLang="en-US" smtClean="0"/>
              <a:t>‹#›</a:t>
            </a:fld>
            <a:endParaRPr lang="zh-CN" altLang="en-US"/>
          </a:p>
        </p:txBody>
      </p:sp>
    </p:spTree>
    <p:extLst>
      <p:ext uri="{BB962C8B-B14F-4D97-AF65-F5344CB8AC3E}">
        <p14:creationId xmlns:p14="http://schemas.microsoft.com/office/powerpoint/2010/main" val="1915332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D75C47-A42B-4B59-8B45-8F1B4FA88BBE}" type="datetimeFigureOut">
              <a:rPr lang="zh-CN" altLang="en-US" smtClean="0"/>
              <a:t>2015/11/20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279AF0F-E70D-48A8-BF76-75E7DE715631}" type="slidenum">
              <a:rPr lang="zh-CN" altLang="en-US" smtClean="0"/>
              <a:t>‹#›</a:t>
            </a:fld>
            <a:endParaRPr lang="zh-CN" altLang="en-US"/>
          </a:p>
        </p:txBody>
      </p:sp>
    </p:spTree>
    <p:extLst>
      <p:ext uri="{BB962C8B-B14F-4D97-AF65-F5344CB8AC3E}">
        <p14:creationId xmlns:p14="http://schemas.microsoft.com/office/powerpoint/2010/main" val="2923821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CD75C47-A42B-4B59-8B45-8F1B4FA88BBE}" type="datetimeFigureOut">
              <a:rPr lang="zh-CN" altLang="en-US" smtClean="0"/>
              <a:t>2015/11/20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279AF0F-E70D-48A8-BF76-75E7DE715631}" type="slidenum">
              <a:rPr lang="zh-CN" altLang="en-US" smtClean="0"/>
              <a:t>‹#›</a:t>
            </a:fld>
            <a:endParaRPr lang="zh-CN" altLang="en-US"/>
          </a:p>
        </p:txBody>
      </p:sp>
    </p:spTree>
    <p:extLst>
      <p:ext uri="{BB962C8B-B14F-4D97-AF65-F5344CB8AC3E}">
        <p14:creationId xmlns:p14="http://schemas.microsoft.com/office/powerpoint/2010/main" val="274763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CD75C47-A42B-4B59-8B45-8F1B4FA88BBE}" type="datetimeFigureOut">
              <a:rPr lang="zh-CN" altLang="en-US" smtClean="0"/>
              <a:t>2015/11/20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279AF0F-E70D-48A8-BF76-75E7DE715631}" type="slidenum">
              <a:rPr lang="zh-CN" altLang="en-US" smtClean="0"/>
              <a:t>‹#›</a:t>
            </a:fld>
            <a:endParaRPr lang="zh-CN" altLang="en-US"/>
          </a:p>
        </p:txBody>
      </p:sp>
    </p:spTree>
    <p:extLst>
      <p:ext uri="{BB962C8B-B14F-4D97-AF65-F5344CB8AC3E}">
        <p14:creationId xmlns:p14="http://schemas.microsoft.com/office/powerpoint/2010/main" val="995910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D75C47-A42B-4B59-8B45-8F1B4FA88BBE}" type="datetimeFigureOut">
              <a:rPr lang="zh-CN" altLang="en-US" smtClean="0"/>
              <a:t>2015/11/20</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79AF0F-E70D-48A8-BF76-75E7DE715631}" type="slidenum">
              <a:rPr lang="zh-CN" altLang="en-US" smtClean="0"/>
              <a:t>‹#›</a:t>
            </a:fld>
            <a:endParaRPr lang="zh-CN" altLang="en-US"/>
          </a:p>
        </p:txBody>
      </p:sp>
    </p:spTree>
    <p:extLst>
      <p:ext uri="{BB962C8B-B14F-4D97-AF65-F5344CB8AC3E}">
        <p14:creationId xmlns:p14="http://schemas.microsoft.com/office/powerpoint/2010/main" val="157539264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51" r:id="rId14"/>
    <p:sldLayoutId id="2147483652" r:id="rId15"/>
    <p:sldLayoutId id="2147483653" r:id="rId16"/>
    <p:sldLayoutId id="2147483654" r:id="rId17"/>
    <p:sldLayoutId id="2147483656" r:id="rId18"/>
    <p:sldLayoutId id="2147483657" r:id="rId19"/>
    <p:sldLayoutId id="2147483658" r:id="rId20"/>
    <p:sldLayoutId id="2147483659" r:id="rId21"/>
    <p:sldLayoutId id="2147483699" r:id="rId22"/>
    <p:sldLayoutId id="2147483712" r:id="rId23"/>
    <p:sldLayoutId id="2147483717" r:id="rId24"/>
    <p:sldLayoutId id="2147483722" r:id="rId25"/>
    <p:sldLayoutId id="2147483724" r:id="rId26"/>
    <p:sldLayoutId id="2147483725" r:id="rId2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5.png"/><Relationship Id="rId1" Type="http://schemas.openxmlformats.org/officeDocument/2006/relationships/slideLayout" Target="../slideLayouts/slideLayout2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5.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Layout" Target="../diagrams/layout6.xml"/><Relationship Id="rId7" Type="http://schemas.openxmlformats.org/officeDocument/2006/relationships/image" Target="../media/image8.jpeg"/><Relationship Id="rId2" Type="http://schemas.openxmlformats.org/officeDocument/2006/relationships/diagramData" Target="../diagrams/data6.xml"/><Relationship Id="rId1" Type="http://schemas.openxmlformats.org/officeDocument/2006/relationships/slideLayout" Target="../slideLayouts/slideLayout2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 Id="rId9" Type="http://schemas.openxmlformats.org/officeDocument/2006/relationships/image" Target="../media/image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hemeOverride" Target="../theme/themeOverride1.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2">
            <a:clrChange>
              <a:clrFrom>
                <a:srgbClr val="FFFFF3"/>
              </a:clrFrom>
              <a:clrTo>
                <a:srgbClr val="FFFFF3">
                  <a:alpha val="0"/>
                </a:srgbClr>
              </a:clrTo>
            </a:clrChang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b="2999"/>
          <a:stretch/>
        </p:blipFill>
        <p:spPr>
          <a:xfrm>
            <a:off x="3275856" y="1844824"/>
            <a:ext cx="5769579" cy="4878480"/>
          </a:xfrm>
          <a:prstGeom prst="rect">
            <a:avLst/>
          </a:prstGeom>
        </p:spPr>
      </p:pic>
      <p:sp>
        <p:nvSpPr>
          <p:cNvPr id="3" name="副标题 2"/>
          <p:cNvSpPr>
            <a:spLocks noGrp="1"/>
          </p:cNvSpPr>
          <p:nvPr>
            <p:ph type="subTitle" idx="1"/>
          </p:nvPr>
        </p:nvSpPr>
        <p:spPr>
          <a:xfrm>
            <a:off x="5148064" y="5733256"/>
            <a:ext cx="3560440" cy="625624"/>
          </a:xfrm>
        </p:spPr>
        <p:txBody>
          <a:bodyPr/>
          <a:lstStyle/>
          <a:p>
            <a:r>
              <a:rPr lang="en-US" altLang="zh-CN" sz="2400" dirty="0" smtClean="0">
                <a:ln w="0"/>
                <a:solidFill>
                  <a:schemeClr val="accent2">
                    <a:lumMod val="50000"/>
                  </a:schemeClr>
                </a:solidFill>
                <a:effectLst>
                  <a:outerShdw blurRad="38100" dist="19050" dir="2700000" algn="tl" rotWithShape="0">
                    <a:schemeClr val="dk1">
                      <a:alpha val="40000"/>
                    </a:schemeClr>
                  </a:outerShdw>
                </a:effectLst>
                <a:latin typeface="+mj-ea"/>
                <a:ea typeface="+mj-ea"/>
                <a:cs typeface="+mj-cs"/>
              </a:rPr>
              <a:t>2015.11</a:t>
            </a:r>
            <a:endParaRPr lang="en-US" altLang="zh-CN" sz="2400" dirty="0">
              <a:ln w="0"/>
              <a:solidFill>
                <a:schemeClr val="accent2">
                  <a:lumMod val="50000"/>
                </a:schemeClr>
              </a:solidFill>
              <a:effectLst>
                <a:outerShdw blurRad="38100" dist="19050" dir="2700000" algn="tl" rotWithShape="0">
                  <a:schemeClr val="dk1">
                    <a:alpha val="40000"/>
                  </a:schemeClr>
                </a:outerShdw>
              </a:effectLst>
              <a:latin typeface="+mj-ea"/>
              <a:ea typeface="+mj-ea"/>
              <a:cs typeface="+mj-cs"/>
            </a:endParaRPr>
          </a:p>
        </p:txBody>
      </p:sp>
      <p:sp>
        <p:nvSpPr>
          <p:cNvPr id="2" name="标题 1"/>
          <p:cNvSpPr>
            <a:spLocks noGrp="1"/>
          </p:cNvSpPr>
          <p:nvPr>
            <p:ph type="ctrTitle" idx="4294967295"/>
          </p:nvPr>
        </p:nvSpPr>
        <p:spPr>
          <a:xfrm>
            <a:off x="232977" y="1700808"/>
            <a:ext cx="7988424" cy="2387600"/>
          </a:xfrm>
        </p:spPr>
        <p:txBody>
          <a:bodyPr>
            <a:noAutofit/>
          </a:bodyPr>
          <a:lstStyle/>
          <a:p>
            <a:pPr algn="r">
              <a:lnSpc>
                <a:spcPct val="150000"/>
              </a:lnSpc>
            </a:pPr>
            <a:r>
              <a:rPr lang="zh-CN" altLang="en-US" sz="3200" dirty="0">
                <a:ln w="0"/>
                <a:gradFill>
                  <a:gsLst>
                    <a:gs pos="0">
                      <a:schemeClr val="tx2">
                        <a:lumMod val="50000"/>
                      </a:schemeClr>
                    </a:gs>
                    <a:gs pos="50000">
                      <a:schemeClr val="tx2">
                        <a:lumMod val="75000"/>
                      </a:schemeClr>
                    </a:gs>
                    <a:gs pos="100000">
                      <a:schemeClr val="tx2">
                        <a:lumMod val="60000"/>
                        <a:lumOff val="40000"/>
                      </a:schemeClr>
                    </a:gs>
                  </a:gsLst>
                  <a:lin ang="5400000"/>
                </a:gradFill>
                <a:effectLst>
                  <a:reflection blurRad="6350" stA="53000" endA="300" endPos="35500" dir="5400000" sy="-90000" algn="bl" rotWithShape="0"/>
                </a:effectLst>
                <a:latin typeface="+mj-ea"/>
              </a:rPr>
              <a:t>如何运用航运指数衍生</a:t>
            </a:r>
            <a:r>
              <a:rPr lang="zh-CN" altLang="en-US" sz="3200" dirty="0" smtClean="0">
                <a:ln w="0"/>
                <a:gradFill>
                  <a:gsLst>
                    <a:gs pos="0">
                      <a:schemeClr val="tx2">
                        <a:lumMod val="50000"/>
                      </a:schemeClr>
                    </a:gs>
                    <a:gs pos="50000">
                      <a:schemeClr val="tx2">
                        <a:lumMod val="75000"/>
                      </a:schemeClr>
                    </a:gs>
                    <a:gs pos="100000">
                      <a:schemeClr val="tx2">
                        <a:lumMod val="60000"/>
                        <a:lumOff val="40000"/>
                      </a:schemeClr>
                    </a:gs>
                  </a:gsLst>
                  <a:lin ang="5400000"/>
                </a:gradFill>
                <a:effectLst>
                  <a:reflection blurRad="6350" stA="53000" endA="300" endPos="35500" dir="5400000" sy="-90000" algn="bl" rotWithShape="0"/>
                </a:effectLst>
                <a:latin typeface="+mj-ea"/>
              </a:rPr>
              <a:t>品实现</a:t>
            </a:r>
            <a:r>
              <a:rPr lang="zh-CN" altLang="en-US" sz="3200" dirty="0">
                <a:ln w="0"/>
                <a:gradFill>
                  <a:gsLst>
                    <a:gs pos="0">
                      <a:schemeClr val="tx2">
                        <a:lumMod val="50000"/>
                      </a:schemeClr>
                    </a:gs>
                    <a:gs pos="50000">
                      <a:schemeClr val="tx2">
                        <a:lumMod val="75000"/>
                      </a:schemeClr>
                    </a:gs>
                    <a:gs pos="100000">
                      <a:schemeClr val="tx2">
                        <a:lumMod val="60000"/>
                        <a:lumOff val="40000"/>
                      </a:schemeClr>
                    </a:gs>
                  </a:gsLst>
                  <a:lin ang="5400000"/>
                </a:gradFill>
                <a:effectLst>
                  <a:reflection blurRad="6350" stA="53000" endA="300" endPos="35500" dir="5400000" sy="-90000" algn="bl" rotWithShape="0"/>
                </a:effectLst>
                <a:latin typeface="+mj-ea"/>
              </a:rPr>
              <a:t>航运风险管理</a:t>
            </a:r>
            <a:r>
              <a:rPr lang="zh-CN" altLang="en-US" sz="4000" dirty="0">
                <a:ln w="0"/>
                <a:gradFill>
                  <a:gsLst>
                    <a:gs pos="0">
                      <a:schemeClr val="tx2">
                        <a:lumMod val="50000"/>
                      </a:schemeClr>
                    </a:gs>
                    <a:gs pos="50000">
                      <a:schemeClr val="tx2">
                        <a:lumMod val="75000"/>
                      </a:schemeClr>
                    </a:gs>
                    <a:gs pos="100000">
                      <a:schemeClr val="tx2">
                        <a:lumMod val="60000"/>
                        <a:lumOff val="40000"/>
                      </a:schemeClr>
                    </a:gs>
                  </a:gsLst>
                  <a:lin ang="5400000"/>
                </a:gradFill>
                <a:effectLst>
                  <a:reflection blurRad="6350" stA="53000" endA="300" endPos="35500" dir="5400000" sy="-90000" algn="bl" rotWithShape="0"/>
                </a:effectLst>
                <a:latin typeface="+mj-ea"/>
              </a:rPr>
              <a:t/>
            </a:r>
            <a:br>
              <a:rPr lang="zh-CN" altLang="en-US" sz="4000" dirty="0">
                <a:ln w="0"/>
                <a:gradFill>
                  <a:gsLst>
                    <a:gs pos="0">
                      <a:schemeClr val="tx2">
                        <a:lumMod val="50000"/>
                      </a:schemeClr>
                    </a:gs>
                    <a:gs pos="50000">
                      <a:schemeClr val="tx2">
                        <a:lumMod val="75000"/>
                      </a:schemeClr>
                    </a:gs>
                    <a:gs pos="100000">
                      <a:schemeClr val="tx2">
                        <a:lumMod val="60000"/>
                        <a:lumOff val="40000"/>
                      </a:schemeClr>
                    </a:gs>
                  </a:gsLst>
                  <a:lin ang="5400000"/>
                </a:gradFill>
                <a:effectLst>
                  <a:reflection blurRad="6350" stA="53000" endA="300" endPos="35500" dir="5400000" sy="-90000" algn="bl" rotWithShape="0"/>
                </a:effectLst>
                <a:latin typeface="+mj-ea"/>
              </a:rPr>
            </a:br>
            <a:endParaRPr lang="zh-CN" altLang="en-US" sz="3600" dirty="0">
              <a:ln w="0"/>
              <a:gradFill>
                <a:gsLst>
                  <a:gs pos="0">
                    <a:schemeClr val="tx2">
                      <a:lumMod val="50000"/>
                    </a:schemeClr>
                  </a:gs>
                  <a:gs pos="50000">
                    <a:schemeClr val="tx2">
                      <a:lumMod val="75000"/>
                    </a:schemeClr>
                  </a:gs>
                  <a:gs pos="100000">
                    <a:schemeClr val="tx2">
                      <a:lumMod val="60000"/>
                      <a:lumOff val="40000"/>
                    </a:schemeClr>
                  </a:gs>
                </a:gsLst>
                <a:lin ang="5400000"/>
              </a:gradFill>
              <a:effectLst>
                <a:reflection blurRad="6350" stA="53000" endA="300" endPos="35500" dir="5400000" sy="-90000" algn="bl" rotWithShape="0"/>
              </a:effectLst>
              <a:latin typeface="+mj-ea"/>
            </a:endParaRPr>
          </a:p>
        </p:txBody>
      </p:sp>
      <p:cxnSp>
        <p:nvCxnSpPr>
          <p:cNvPr id="5" name="直接连接符 4"/>
          <p:cNvCxnSpPr>
            <a:cxnSpLocks noChangeShapeType="1"/>
          </p:cNvCxnSpPr>
          <p:nvPr/>
        </p:nvCxnSpPr>
        <p:spPr bwMode="auto">
          <a:xfrm>
            <a:off x="0" y="1844824"/>
            <a:ext cx="8316416" cy="0"/>
          </a:xfrm>
          <a:prstGeom prst="line">
            <a:avLst/>
          </a:prstGeom>
          <a:noFill/>
          <a:ln w="127000" cmpd="thickThin" algn="ctr">
            <a:solidFill>
              <a:srgbClr val="000000"/>
            </a:solidFill>
            <a:round/>
            <a:headEnd/>
            <a:tailEnd/>
          </a:ln>
        </p:spPr>
      </p:cxnSp>
      <p:grpSp>
        <p:nvGrpSpPr>
          <p:cNvPr id="7" name="组合 6"/>
          <p:cNvGrpSpPr>
            <a:grpSpLocks/>
          </p:cNvGrpSpPr>
          <p:nvPr/>
        </p:nvGrpSpPr>
        <p:grpSpPr bwMode="auto">
          <a:xfrm>
            <a:off x="0" y="3321569"/>
            <a:ext cx="8316416" cy="288032"/>
            <a:chOff x="138785" y="4665248"/>
            <a:chExt cx="6593455" cy="247984"/>
          </a:xfrm>
        </p:grpSpPr>
        <p:cxnSp>
          <p:nvCxnSpPr>
            <p:cNvPr id="8" name="直接连接符 7"/>
            <p:cNvCxnSpPr/>
            <p:nvPr/>
          </p:nvCxnSpPr>
          <p:spPr bwMode="auto">
            <a:xfrm>
              <a:off x="138785" y="4913232"/>
              <a:ext cx="3538842" cy="0"/>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9" name="直接连接符 8"/>
            <p:cNvCxnSpPr/>
            <p:nvPr/>
          </p:nvCxnSpPr>
          <p:spPr bwMode="auto">
            <a:xfrm flipV="1">
              <a:off x="3653812" y="4665248"/>
              <a:ext cx="431837" cy="247984"/>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10" name="直接连接符 9"/>
            <p:cNvCxnSpPr/>
            <p:nvPr/>
          </p:nvCxnSpPr>
          <p:spPr bwMode="auto">
            <a:xfrm>
              <a:off x="4068186" y="4665248"/>
              <a:ext cx="2664054" cy="0"/>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108309011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800"/>
                                        <p:tgtEl>
                                          <p:spTgt spid="5"/>
                                        </p:tgtEl>
                                      </p:cBhvr>
                                    </p:animEffect>
                                  </p:childTnLst>
                                </p:cTn>
                              </p:par>
                            </p:childTnLst>
                          </p:cTn>
                        </p:par>
                        <p:par>
                          <p:cTn id="8" fill="hold">
                            <p:stCondLst>
                              <p:cond delay="8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8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
          </p:nvPr>
        </p:nvSpPr>
        <p:spPr>
          <a:xfrm>
            <a:off x="722312" y="1196752"/>
            <a:ext cx="8098159" cy="4968552"/>
          </a:xfrm>
        </p:spPr>
        <p:txBody>
          <a:bodyPr/>
          <a:lstStyle/>
          <a:p>
            <a:endParaRPr lang="en-US" altLang="zh-CN" dirty="0">
              <a:solidFill>
                <a:schemeClr val="tx1"/>
              </a:solidFill>
            </a:endParaRP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276346960"/>
              </p:ext>
            </p:extLst>
          </p:nvPr>
        </p:nvGraphicFramePr>
        <p:xfrm>
          <a:off x="611560" y="836713"/>
          <a:ext cx="8136904" cy="5425440"/>
        </p:xfrm>
        <a:graphic>
          <a:graphicData uri="http://schemas.openxmlformats.org/drawingml/2006/table">
            <a:tbl>
              <a:tblPr firstRow="1" firstCol="1" bandRow="1">
                <a:tableStyleId>{3B4B98B0-60AC-42C2-AFA5-B58CD77FA1E5}</a:tableStyleId>
              </a:tblPr>
              <a:tblGrid>
                <a:gridCol w="1889075"/>
                <a:gridCol w="3087911"/>
                <a:gridCol w="3159918"/>
              </a:tblGrid>
              <a:tr h="288031">
                <a:tc>
                  <a:txBody>
                    <a:bodyPr/>
                    <a:lstStyle/>
                    <a:p>
                      <a:pPr algn="just">
                        <a:spcAft>
                          <a:spcPts val="0"/>
                        </a:spcAft>
                      </a:pPr>
                      <a:r>
                        <a:rPr lang="zh-CN" sz="2000" kern="100" dirty="0">
                          <a:solidFill>
                            <a:schemeClr val="accent2">
                              <a:lumMod val="50000"/>
                            </a:schemeClr>
                          </a:solidFill>
                          <a:effectLst/>
                        </a:rPr>
                        <a:t>产品种类</a:t>
                      </a:r>
                      <a:endParaRPr lang="zh-CN" sz="20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zh-CN" altLang="zh-CN" sz="2000" kern="0" dirty="0" smtClean="0">
                          <a:solidFill>
                            <a:schemeClr val="accent2">
                              <a:lumMod val="50000"/>
                            </a:schemeClr>
                          </a:solidFill>
                          <a:effectLst/>
                        </a:rPr>
                        <a:t>人民币集装箱掉期</a:t>
                      </a:r>
                      <a:r>
                        <a:rPr lang="en-US" altLang="zh-CN" sz="2000" kern="0" dirty="0" smtClean="0">
                          <a:solidFill>
                            <a:schemeClr val="accent2">
                              <a:lumMod val="50000"/>
                            </a:schemeClr>
                          </a:solidFill>
                          <a:effectLst/>
                        </a:rPr>
                        <a:t> </a:t>
                      </a:r>
                      <a:r>
                        <a:rPr lang="zh-CN" altLang="en-US" sz="2000" kern="0" dirty="0" smtClean="0">
                          <a:solidFill>
                            <a:schemeClr val="accent2">
                              <a:lumMod val="50000"/>
                            </a:schemeClr>
                          </a:solidFill>
                          <a:effectLst/>
                        </a:rPr>
                        <a:t>*</a:t>
                      </a:r>
                      <a:endParaRPr lang="zh-CN" altLang="zh-CN" sz="2000" b="1" kern="0" dirty="0" smtClean="0">
                        <a:solidFill>
                          <a:schemeClr val="accent2">
                            <a:lumMod val="50000"/>
                          </a:schemeClr>
                        </a:solidFill>
                        <a:effectLst/>
                        <a:latin typeface="+mn-ea"/>
                        <a:ea typeface="+mn-ea"/>
                        <a:cs typeface="+mn-cs"/>
                      </a:endParaRPr>
                    </a:p>
                  </a:txBody>
                  <a:tcPr marL="62760" marR="62760" marT="0" marB="0"/>
                </a:tc>
                <a:tc hMerge="1">
                  <a:txBody>
                    <a:bodyPr/>
                    <a:lstStyle/>
                    <a:p>
                      <a:endParaRPr lang="zh-CN" altLang="en-US"/>
                    </a:p>
                  </a:txBody>
                  <a:tcPr/>
                </a:tc>
              </a:tr>
              <a:tr h="415279">
                <a:tc>
                  <a:txBody>
                    <a:bodyPr/>
                    <a:lstStyle/>
                    <a:p>
                      <a:pPr algn="just">
                        <a:spcAft>
                          <a:spcPts val="0"/>
                        </a:spcAft>
                      </a:pPr>
                      <a:r>
                        <a:rPr lang="zh-CN" altLang="en-US" sz="1600" kern="100" dirty="0" smtClean="0">
                          <a:solidFill>
                            <a:schemeClr val="accent2">
                              <a:lumMod val="50000"/>
                            </a:schemeClr>
                          </a:solidFill>
                          <a:effectLst/>
                        </a:rPr>
                        <a:t>协议名称</a:t>
                      </a:r>
                      <a:endParaRPr lang="zh-CN" sz="1600" b="1" kern="100" dirty="0">
                        <a:solidFill>
                          <a:schemeClr val="accent2">
                            <a:lumMod val="50000"/>
                          </a:schemeClr>
                        </a:solidFill>
                        <a:effectLst/>
                        <a:latin typeface="+mn-ea"/>
                        <a:ea typeface="+mn-ea"/>
                        <a:cs typeface="+mn-cs"/>
                      </a:endParaRPr>
                    </a:p>
                  </a:txBody>
                  <a:tcPr marL="62760" marR="62760"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zh-CN" sz="1600" kern="1200" dirty="0" smtClean="0">
                          <a:solidFill>
                            <a:schemeClr val="accent2">
                              <a:lumMod val="50000"/>
                            </a:schemeClr>
                          </a:solidFill>
                        </a:rPr>
                        <a:t>上海至欧洲集装箱掉期协议</a:t>
                      </a:r>
                      <a:endParaRPr lang="en-US" altLang="zh-CN" sz="1600" kern="0" dirty="0" smtClean="0">
                        <a:solidFill>
                          <a:schemeClr val="accent2">
                            <a:lumMod val="50000"/>
                          </a:schemeClr>
                        </a:solidFill>
                        <a:effectLst/>
                        <a:latin typeface="+mn-ea"/>
                        <a:ea typeface="+mn-ea"/>
                        <a:cs typeface="+mn-cs"/>
                      </a:endParaRPr>
                    </a:p>
                  </a:txBody>
                  <a:tcPr marL="62760" marR="62760" marT="0" marB="0"/>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zh-CN" altLang="zh-CN" sz="1600" kern="1200" dirty="0" smtClean="0">
                          <a:solidFill>
                            <a:schemeClr val="accent2">
                              <a:lumMod val="50000"/>
                            </a:schemeClr>
                          </a:solidFill>
                        </a:rPr>
                        <a:t>上海至美西集装箱掉期协议</a:t>
                      </a:r>
                      <a:endParaRPr lang="en-US" altLang="zh-CN" sz="1600" kern="0" dirty="0" smtClean="0">
                        <a:solidFill>
                          <a:schemeClr val="accent2">
                            <a:lumMod val="50000"/>
                          </a:schemeClr>
                        </a:solidFill>
                        <a:effectLst/>
                      </a:endParaRPr>
                    </a:p>
                    <a:p>
                      <a:pPr algn="just">
                        <a:spcAft>
                          <a:spcPts val="0"/>
                        </a:spcAft>
                      </a:pPr>
                      <a:endParaRPr lang="en-US" altLang="zh-CN" sz="1600" kern="0" dirty="0" smtClean="0">
                        <a:solidFill>
                          <a:schemeClr val="accent2">
                            <a:lumMod val="50000"/>
                          </a:schemeClr>
                        </a:solidFill>
                        <a:effectLst/>
                        <a:latin typeface="+mn-ea"/>
                        <a:ea typeface="+mn-ea"/>
                        <a:cs typeface="+mn-cs"/>
                      </a:endParaRPr>
                    </a:p>
                  </a:txBody>
                  <a:tcPr marL="62760" marR="62760" marT="0" marB="0"/>
                </a:tc>
              </a:tr>
              <a:tr h="208604">
                <a:tc>
                  <a:txBody>
                    <a:bodyPr/>
                    <a:lstStyle/>
                    <a:p>
                      <a:pPr marL="0" algn="just" defTabSz="914400" rtl="0" eaLnBrk="1" latinLnBrk="0" hangingPunct="1">
                        <a:spcAft>
                          <a:spcPts val="0"/>
                        </a:spcAft>
                      </a:pPr>
                      <a:r>
                        <a:rPr lang="zh-CN" altLang="en-US" sz="1600" kern="100" dirty="0" smtClean="0">
                          <a:solidFill>
                            <a:schemeClr val="accent2">
                              <a:lumMod val="50000"/>
                            </a:schemeClr>
                          </a:solidFill>
                          <a:effectLst/>
                        </a:rPr>
                        <a:t>协议简称</a:t>
                      </a:r>
                      <a:endParaRPr lang="zh-CN" sz="1600" b="1" kern="100" dirty="0">
                        <a:solidFill>
                          <a:schemeClr val="accent2">
                            <a:lumMod val="50000"/>
                          </a:schemeClr>
                        </a:solidFill>
                        <a:effectLst/>
                        <a:latin typeface="+mn-lt"/>
                        <a:ea typeface="+mn-ea"/>
                        <a:cs typeface="+mn-cs"/>
                      </a:endParaRPr>
                    </a:p>
                  </a:txBody>
                  <a:tcPr marL="62760" marR="62760" marT="0" marB="0"/>
                </a:tc>
                <a:tc>
                  <a:txBody>
                    <a:bodyPr/>
                    <a:lstStyle/>
                    <a:p>
                      <a:pPr marL="0" algn="just" defTabSz="914400" rtl="0" eaLnBrk="1" latinLnBrk="0" hangingPunct="1">
                        <a:spcAft>
                          <a:spcPts val="0"/>
                        </a:spcAft>
                      </a:pPr>
                      <a:r>
                        <a:rPr lang="en-US" altLang="zh-CN" sz="1600" kern="0" dirty="0" smtClean="0">
                          <a:solidFill>
                            <a:schemeClr val="accent2">
                              <a:lumMod val="50000"/>
                            </a:schemeClr>
                          </a:solidFill>
                          <a:effectLst/>
                        </a:rPr>
                        <a:t>ECS</a:t>
                      </a:r>
                      <a:endParaRPr lang="zh-CN" sz="1600" kern="0" dirty="0">
                        <a:solidFill>
                          <a:schemeClr val="accent2">
                            <a:lumMod val="50000"/>
                          </a:schemeClr>
                        </a:solidFill>
                        <a:effectLst/>
                        <a:latin typeface="+mn-lt"/>
                        <a:ea typeface="+mn-ea"/>
                        <a:cs typeface="+mn-cs"/>
                      </a:endParaRPr>
                    </a:p>
                  </a:txBody>
                  <a:tcPr marL="62760" marR="62760" marT="0" marB="0"/>
                </a:tc>
                <a:tc>
                  <a:txBody>
                    <a:bodyPr/>
                    <a:lstStyle/>
                    <a:p>
                      <a:pPr marL="0" algn="just" defTabSz="914400" rtl="0" eaLnBrk="1" latinLnBrk="0" hangingPunct="1">
                        <a:spcAft>
                          <a:spcPts val="0"/>
                        </a:spcAft>
                      </a:pPr>
                      <a:r>
                        <a:rPr lang="en-US" altLang="zh-CN" sz="1600" kern="0" dirty="0" smtClean="0">
                          <a:solidFill>
                            <a:schemeClr val="accent2">
                              <a:lumMod val="50000"/>
                            </a:schemeClr>
                          </a:solidFill>
                          <a:effectLst/>
                        </a:rPr>
                        <a:t>WCS</a:t>
                      </a:r>
                      <a:endParaRPr lang="zh-CN" sz="1600" kern="0" dirty="0">
                        <a:solidFill>
                          <a:schemeClr val="accent2">
                            <a:lumMod val="50000"/>
                          </a:schemeClr>
                        </a:solidFill>
                        <a:effectLst/>
                        <a:latin typeface="+mn-lt"/>
                        <a:ea typeface="+mn-ea"/>
                        <a:cs typeface="+mn-cs"/>
                      </a:endParaRPr>
                    </a:p>
                  </a:txBody>
                  <a:tcPr marL="62760" marR="62760" marT="0" marB="0"/>
                </a:tc>
              </a:tr>
              <a:tr h="208604">
                <a:tc>
                  <a:txBody>
                    <a:bodyPr/>
                    <a:lstStyle/>
                    <a:p>
                      <a:pPr algn="just">
                        <a:spcAft>
                          <a:spcPts val="0"/>
                        </a:spcAft>
                      </a:pPr>
                      <a:r>
                        <a:rPr lang="zh-CN" sz="1600" kern="100" dirty="0">
                          <a:solidFill>
                            <a:schemeClr val="accent2">
                              <a:lumMod val="50000"/>
                            </a:schemeClr>
                          </a:solidFill>
                          <a:effectLst/>
                        </a:rPr>
                        <a:t>协议规模</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a:txBody>
                    <a:bodyPr/>
                    <a:lstStyle/>
                    <a:p>
                      <a:pPr marL="0" algn="just" defTabSz="914400" rtl="0" eaLnBrk="1" latinLnBrk="0" hangingPunct="1">
                        <a:spcAft>
                          <a:spcPts val="0"/>
                        </a:spcAft>
                      </a:pPr>
                      <a:r>
                        <a:rPr lang="en-US" sz="1600" kern="0" dirty="0" smtClean="0">
                          <a:solidFill>
                            <a:srgbClr val="FF0000"/>
                          </a:solidFill>
                          <a:effectLst/>
                        </a:rPr>
                        <a:t>1TEU</a:t>
                      </a:r>
                      <a:endParaRPr lang="zh-CN" sz="1600" kern="0" dirty="0">
                        <a:solidFill>
                          <a:srgbClr val="FF0000"/>
                        </a:solidFill>
                        <a:effectLst/>
                        <a:latin typeface="+mn-lt"/>
                        <a:ea typeface="+mn-ea"/>
                        <a:cs typeface="+mn-cs"/>
                      </a:endParaRPr>
                    </a:p>
                  </a:txBody>
                  <a:tcPr marL="62760" marR="62760" marT="0" marB="0"/>
                </a:tc>
                <a:tc>
                  <a:txBody>
                    <a:bodyPr/>
                    <a:lstStyle/>
                    <a:p>
                      <a:pPr marL="0" algn="just" defTabSz="914400" rtl="0" eaLnBrk="1" latinLnBrk="0" hangingPunct="1">
                        <a:spcAft>
                          <a:spcPts val="0"/>
                        </a:spcAft>
                      </a:pPr>
                      <a:r>
                        <a:rPr lang="en-US" altLang="zh-CN" sz="1600" kern="0" dirty="0" smtClean="0">
                          <a:solidFill>
                            <a:srgbClr val="FF0000"/>
                          </a:solidFill>
                          <a:effectLst/>
                        </a:rPr>
                        <a:t>1FEU</a:t>
                      </a:r>
                      <a:endParaRPr lang="zh-CN" sz="1600" kern="0" dirty="0">
                        <a:solidFill>
                          <a:srgbClr val="FF0000"/>
                        </a:solidFill>
                        <a:effectLst/>
                        <a:latin typeface="+mn-lt"/>
                        <a:ea typeface="+mn-ea"/>
                        <a:cs typeface="+mn-cs"/>
                      </a:endParaRPr>
                    </a:p>
                  </a:txBody>
                  <a:tcPr marL="62760" marR="62760" marT="0" marB="0"/>
                </a:tc>
              </a:tr>
              <a:tr h="208604">
                <a:tc>
                  <a:txBody>
                    <a:bodyPr/>
                    <a:lstStyle/>
                    <a:p>
                      <a:pPr algn="just">
                        <a:spcAft>
                          <a:spcPts val="0"/>
                        </a:spcAft>
                      </a:pPr>
                      <a:r>
                        <a:rPr lang="zh-CN" sz="1600" kern="100" dirty="0">
                          <a:solidFill>
                            <a:schemeClr val="accent2">
                              <a:lumMod val="50000"/>
                            </a:schemeClr>
                          </a:solidFill>
                          <a:effectLst/>
                        </a:rPr>
                        <a:t>报价单位</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a:txBody>
                    <a:bodyPr/>
                    <a:lstStyle/>
                    <a:p>
                      <a:pPr marL="0" algn="just" defTabSz="914400" rtl="0" eaLnBrk="1" latinLnBrk="0" hangingPunct="1">
                        <a:spcAft>
                          <a:spcPts val="0"/>
                        </a:spcAft>
                      </a:pPr>
                      <a:r>
                        <a:rPr lang="zh-CN" sz="1600" kern="0" dirty="0">
                          <a:solidFill>
                            <a:schemeClr val="accent2">
                              <a:lumMod val="50000"/>
                            </a:schemeClr>
                          </a:solidFill>
                          <a:effectLst/>
                        </a:rPr>
                        <a:t>元人民币</a:t>
                      </a:r>
                      <a:r>
                        <a:rPr lang="en-US" sz="1600" kern="0" dirty="0" smtClean="0">
                          <a:solidFill>
                            <a:schemeClr val="accent2">
                              <a:lumMod val="50000"/>
                            </a:schemeClr>
                          </a:solidFill>
                          <a:effectLst/>
                        </a:rPr>
                        <a:t>/TEU</a:t>
                      </a:r>
                      <a:endParaRPr lang="zh-CN" sz="1600" kern="0" dirty="0">
                        <a:solidFill>
                          <a:schemeClr val="accent2">
                            <a:lumMod val="50000"/>
                          </a:schemeClr>
                        </a:solidFill>
                        <a:effectLst/>
                        <a:latin typeface="+mn-lt"/>
                        <a:ea typeface="+mn-ea"/>
                        <a:cs typeface="+mn-cs"/>
                      </a:endParaRPr>
                    </a:p>
                  </a:txBody>
                  <a:tcPr marL="62760" marR="62760" marT="0" marB="0"/>
                </a:tc>
                <a:tc>
                  <a:txBody>
                    <a:bodyPr/>
                    <a:lstStyle/>
                    <a:p>
                      <a:pPr marL="0" algn="just" defTabSz="914400" rtl="0" eaLnBrk="1" latinLnBrk="0" hangingPunct="1">
                        <a:spcAft>
                          <a:spcPts val="0"/>
                        </a:spcAft>
                      </a:pPr>
                      <a:r>
                        <a:rPr lang="zh-CN" altLang="zh-CN" sz="1600" kern="0" dirty="0" smtClean="0">
                          <a:solidFill>
                            <a:schemeClr val="accent2">
                              <a:lumMod val="50000"/>
                            </a:schemeClr>
                          </a:solidFill>
                          <a:effectLst/>
                        </a:rPr>
                        <a:t>元人民币</a:t>
                      </a:r>
                      <a:r>
                        <a:rPr lang="en-US" altLang="zh-CN" sz="1600" kern="0" dirty="0" smtClean="0">
                          <a:solidFill>
                            <a:schemeClr val="accent2">
                              <a:lumMod val="50000"/>
                            </a:schemeClr>
                          </a:solidFill>
                          <a:effectLst/>
                        </a:rPr>
                        <a:t>/FEU</a:t>
                      </a:r>
                      <a:endParaRPr lang="zh-CN" sz="1600" kern="0" dirty="0">
                        <a:solidFill>
                          <a:schemeClr val="accent2">
                            <a:lumMod val="50000"/>
                          </a:schemeClr>
                        </a:solidFill>
                        <a:effectLst/>
                        <a:latin typeface="+mn-lt"/>
                        <a:ea typeface="+mn-ea"/>
                        <a:cs typeface="+mn-cs"/>
                      </a:endParaRPr>
                    </a:p>
                  </a:txBody>
                  <a:tcPr marL="62760" marR="62760" marT="0" marB="0"/>
                </a:tc>
              </a:tr>
              <a:tr h="208604">
                <a:tc>
                  <a:txBody>
                    <a:bodyPr/>
                    <a:lstStyle/>
                    <a:p>
                      <a:pPr algn="just">
                        <a:spcAft>
                          <a:spcPts val="0"/>
                        </a:spcAft>
                      </a:pPr>
                      <a:r>
                        <a:rPr lang="zh-CN" sz="1600" kern="100">
                          <a:solidFill>
                            <a:schemeClr val="accent2">
                              <a:lumMod val="50000"/>
                            </a:schemeClr>
                          </a:solidFill>
                          <a:effectLst/>
                        </a:rPr>
                        <a:t>最低价格波幅</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a:txBody>
                    <a:bodyPr/>
                    <a:lstStyle/>
                    <a:p>
                      <a:pPr marL="0" algn="just" defTabSz="914400" rtl="0" eaLnBrk="1" latinLnBrk="0" hangingPunct="1">
                        <a:spcAft>
                          <a:spcPts val="0"/>
                        </a:spcAft>
                      </a:pPr>
                      <a:r>
                        <a:rPr lang="en-US" altLang="zh-CN" sz="1600" kern="0" dirty="0" smtClean="0">
                          <a:solidFill>
                            <a:schemeClr val="accent2">
                              <a:lumMod val="50000"/>
                            </a:schemeClr>
                          </a:solidFill>
                          <a:effectLst/>
                        </a:rPr>
                        <a:t>0.01</a:t>
                      </a:r>
                      <a:r>
                        <a:rPr lang="zh-CN" altLang="zh-CN" sz="1600" kern="0" dirty="0" smtClean="0">
                          <a:solidFill>
                            <a:schemeClr val="accent2">
                              <a:lumMod val="50000"/>
                            </a:schemeClr>
                          </a:solidFill>
                          <a:effectLst/>
                        </a:rPr>
                        <a:t>元人民币</a:t>
                      </a:r>
                      <a:r>
                        <a:rPr lang="en-US" altLang="zh-CN" sz="1600" kern="0" dirty="0" smtClean="0">
                          <a:solidFill>
                            <a:schemeClr val="accent2">
                              <a:lumMod val="50000"/>
                            </a:schemeClr>
                          </a:solidFill>
                          <a:effectLst/>
                        </a:rPr>
                        <a:t>/TEU</a:t>
                      </a:r>
                      <a:endParaRPr lang="zh-CN" sz="1600" kern="0" dirty="0">
                        <a:solidFill>
                          <a:schemeClr val="accent2">
                            <a:lumMod val="50000"/>
                          </a:schemeClr>
                        </a:solidFill>
                        <a:effectLst/>
                        <a:latin typeface="+mn-lt"/>
                        <a:ea typeface="+mn-ea"/>
                        <a:cs typeface="+mn-cs"/>
                      </a:endParaRPr>
                    </a:p>
                  </a:txBody>
                  <a:tcPr marL="62760" marR="62760" marT="0" marB="0"/>
                </a:tc>
                <a:tc>
                  <a:txBody>
                    <a:bodyPr/>
                    <a:lstStyle/>
                    <a:p>
                      <a:pPr marL="0" algn="just" defTabSz="914400" rtl="0" eaLnBrk="1" latinLnBrk="0" hangingPunct="1">
                        <a:spcAft>
                          <a:spcPts val="0"/>
                        </a:spcAft>
                      </a:pPr>
                      <a:r>
                        <a:rPr lang="en-US" altLang="zh-CN" sz="1600" kern="0" dirty="0" smtClean="0">
                          <a:solidFill>
                            <a:schemeClr val="accent2">
                              <a:lumMod val="50000"/>
                            </a:schemeClr>
                          </a:solidFill>
                          <a:effectLst/>
                        </a:rPr>
                        <a:t>0.01</a:t>
                      </a:r>
                      <a:r>
                        <a:rPr lang="zh-CN" altLang="zh-CN" sz="1600" kern="0" dirty="0" smtClean="0">
                          <a:solidFill>
                            <a:schemeClr val="accent2">
                              <a:lumMod val="50000"/>
                            </a:schemeClr>
                          </a:solidFill>
                          <a:effectLst/>
                        </a:rPr>
                        <a:t>元人民币</a:t>
                      </a:r>
                      <a:r>
                        <a:rPr lang="en-US" altLang="zh-CN" sz="1600" kern="0" dirty="0" smtClean="0">
                          <a:solidFill>
                            <a:schemeClr val="accent2">
                              <a:lumMod val="50000"/>
                            </a:schemeClr>
                          </a:solidFill>
                          <a:effectLst/>
                        </a:rPr>
                        <a:t>/FEU</a:t>
                      </a:r>
                      <a:endParaRPr lang="zh-CN" sz="1600" kern="0" dirty="0">
                        <a:solidFill>
                          <a:schemeClr val="accent2">
                            <a:lumMod val="50000"/>
                          </a:schemeClr>
                        </a:solidFill>
                        <a:effectLst/>
                        <a:latin typeface="+mn-lt"/>
                        <a:ea typeface="+mn-ea"/>
                        <a:cs typeface="+mn-cs"/>
                      </a:endParaRPr>
                    </a:p>
                  </a:txBody>
                  <a:tcPr marL="62760" marR="62760" marT="0" marB="0"/>
                </a:tc>
              </a:tr>
              <a:tr h="834417">
                <a:tc>
                  <a:txBody>
                    <a:bodyPr/>
                    <a:lstStyle/>
                    <a:p>
                      <a:pPr algn="just">
                        <a:spcAft>
                          <a:spcPts val="0"/>
                        </a:spcAft>
                      </a:pPr>
                      <a:r>
                        <a:rPr lang="zh-CN" sz="1600" kern="100" dirty="0">
                          <a:solidFill>
                            <a:schemeClr val="accent2">
                              <a:lumMod val="50000"/>
                            </a:schemeClr>
                          </a:solidFill>
                          <a:effectLst/>
                        </a:rPr>
                        <a:t>协议期限</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r>
                        <a:rPr lang="en-US" altLang="zh-CN" sz="1600" kern="0" dirty="0" smtClean="0">
                          <a:solidFill>
                            <a:schemeClr val="accent2">
                              <a:lumMod val="50000"/>
                            </a:schemeClr>
                          </a:solidFill>
                          <a:effectLst/>
                        </a:rPr>
                        <a:t>1</a:t>
                      </a:r>
                      <a:r>
                        <a:rPr lang="zh-CN" altLang="zh-CN" sz="1600" kern="0" dirty="0" smtClean="0">
                          <a:solidFill>
                            <a:schemeClr val="accent2">
                              <a:lumMod val="50000"/>
                            </a:schemeClr>
                          </a:solidFill>
                          <a:effectLst/>
                        </a:rPr>
                        <a:t>、 当月起连续六个月度的月度协议</a:t>
                      </a:r>
                    </a:p>
                    <a:p>
                      <a:r>
                        <a:rPr lang="en-US" altLang="zh-CN" sz="1600" kern="0" dirty="0" smtClean="0">
                          <a:solidFill>
                            <a:schemeClr val="accent2">
                              <a:lumMod val="50000"/>
                            </a:schemeClr>
                          </a:solidFill>
                          <a:effectLst/>
                        </a:rPr>
                        <a:t>2</a:t>
                      </a:r>
                      <a:r>
                        <a:rPr lang="zh-CN" altLang="zh-CN" sz="1600" kern="0" dirty="0" smtClean="0">
                          <a:solidFill>
                            <a:schemeClr val="accent2">
                              <a:lumMod val="50000"/>
                            </a:schemeClr>
                          </a:solidFill>
                          <a:effectLst/>
                        </a:rPr>
                        <a:t>、 下季度起连续四个季度的季度协议</a:t>
                      </a:r>
                    </a:p>
                    <a:p>
                      <a:r>
                        <a:rPr lang="en-US" altLang="zh-CN" sz="1600" kern="0" dirty="0" smtClean="0">
                          <a:solidFill>
                            <a:schemeClr val="accent2">
                              <a:lumMod val="50000"/>
                            </a:schemeClr>
                          </a:solidFill>
                          <a:effectLst/>
                        </a:rPr>
                        <a:t>3</a:t>
                      </a:r>
                      <a:r>
                        <a:rPr lang="zh-CN" altLang="zh-CN" sz="1600" kern="0" dirty="0" smtClean="0">
                          <a:solidFill>
                            <a:schemeClr val="accent2">
                              <a:lumMod val="50000"/>
                            </a:schemeClr>
                          </a:solidFill>
                          <a:effectLst/>
                        </a:rPr>
                        <a:t>、 下一年度的年度协议</a:t>
                      </a:r>
                    </a:p>
                    <a:p>
                      <a:r>
                        <a:rPr lang="zh-CN" altLang="zh-CN" sz="1600" kern="0" dirty="0" smtClean="0">
                          <a:solidFill>
                            <a:schemeClr val="accent2">
                              <a:lumMod val="50000"/>
                            </a:schemeClr>
                          </a:solidFill>
                          <a:effectLst/>
                        </a:rPr>
                        <a:t>注：协议存续期内，每月进行结算。</a:t>
                      </a:r>
                      <a:endParaRPr lang="zh-CN" sz="1600" kern="0" dirty="0">
                        <a:solidFill>
                          <a:schemeClr val="accent2">
                            <a:lumMod val="50000"/>
                          </a:schemeClr>
                        </a:solidFill>
                        <a:effectLst/>
                        <a:latin typeface="+mn-lt"/>
                        <a:ea typeface="+mn-ea"/>
                        <a:cs typeface="+mn-cs"/>
                      </a:endParaRPr>
                    </a:p>
                  </a:txBody>
                  <a:tcPr marL="62760" marR="62760" marT="0" marB="0"/>
                </a:tc>
                <a:tc hMerge="1">
                  <a:txBody>
                    <a:bodyPr/>
                    <a:lstStyle/>
                    <a:p>
                      <a:endParaRPr lang="zh-CN" altLang="en-US"/>
                    </a:p>
                  </a:txBody>
                  <a:tcPr/>
                </a:tc>
              </a:tr>
              <a:tr h="417209">
                <a:tc>
                  <a:txBody>
                    <a:bodyPr/>
                    <a:lstStyle/>
                    <a:p>
                      <a:pPr algn="just">
                        <a:spcAft>
                          <a:spcPts val="0"/>
                        </a:spcAft>
                      </a:pPr>
                      <a:r>
                        <a:rPr lang="zh-CN" sz="1600" kern="100">
                          <a:solidFill>
                            <a:schemeClr val="accent2">
                              <a:lumMod val="50000"/>
                            </a:schemeClr>
                          </a:solidFill>
                          <a:effectLst/>
                        </a:rPr>
                        <a:t>成交数据接收时间</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zh-CN" sz="1600" kern="0" dirty="0">
                          <a:solidFill>
                            <a:schemeClr val="accent2">
                              <a:lumMod val="50000"/>
                            </a:schemeClr>
                          </a:solidFill>
                          <a:effectLst/>
                        </a:rPr>
                        <a:t>工作日：</a:t>
                      </a:r>
                      <a:r>
                        <a:rPr lang="en-US" sz="1600" kern="0" dirty="0">
                          <a:solidFill>
                            <a:srgbClr val="FF0000"/>
                          </a:solidFill>
                          <a:effectLst/>
                        </a:rPr>
                        <a:t>10:30</a:t>
                      </a:r>
                      <a:r>
                        <a:rPr lang="zh-CN" sz="1600" kern="0" dirty="0">
                          <a:solidFill>
                            <a:srgbClr val="FF0000"/>
                          </a:solidFill>
                          <a:effectLst/>
                        </a:rPr>
                        <a:t>至</a:t>
                      </a:r>
                      <a:r>
                        <a:rPr lang="en-US" sz="1600" kern="0" dirty="0">
                          <a:solidFill>
                            <a:srgbClr val="FF0000"/>
                          </a:solidFill>
                          <a:effectLst/>
                        </a:rPr>
                        <a:t>18:00</a:t>
                      </a:r>
                      <a:r>
                        <a:rPr lang="zh-CN" sz="1600" kern="0" dirty="0">
                          <a:solidFill>
                            <a:schemeClr val="accent2">
                              <a:lumMod val="50000"/>
                            </a:schemeClr>
                          </a:solidFill>
                          <a:effectLst/>
                        </a:rPr>
                        <a:t>（北京时间，下同）</a:t>
                      </a:r>
                    </a:p>
                    <a:p>
                      <a:pPr algn="just">
                        <a:spcAft>
                          <a:spcPts val="0"/>
                        </a:spcAft>
                      </a:pPr>
                      <a:r>
                        <a:rPr lang="zh-CN" sz="1600" kern="0" dirty="0">
                          <a:solidFill>
                            <a:schemeClr val="accent2">
                              <a:lumMod val="50000"/>
                            </a:schemeClr>
                          </a:solidFill>
                          <a:effectLst/>
                        </a:rPr>
                        <a:t>最后交易日：</a:t>
                      </a:r>
                      <a:r>
                        <a:rPr lang="en-US" sz="1600" kern="0" dirty="0">
                          <a:solidFill>
                            <a:srgbClr val="FF0000"/>
                          </a:solidFill>
                          <a:effectLst/>
                        </a:rPr>
                        <a:t>10:30</a:t>
                      </a:r>
                      <a:r>
                        <a:rPr lang="zh-CN" sz="1600" kern="0" dirty="0">
                          <a:solidFill>
                            <a:srgbClr val="FF0000"/>
                          </a:solidFill>
                          <a:effectLst/>
                        </a:rPr>
                        <a:t>至</a:t>
                      </a:r>
                      <a:r>
                        <a:rPr lang="en-US" sz="1600" kern="0" dirty="0" smtClean="0">
                          <a:solidFill>
                            <a:srgbClr val="FF0000"/>
                          </a:solidFill>
                          <a:effectLst/>
                        </a:rPr>
                        <a:t>14:30</a:t>
                      </a:r>
                    </a:p>
                    <a:p>
                      <a:pPr algn="just">
                        <a:spcAft>
                          <a:spcPts val="0"/>
                        </a:spcAft>
                      </a:pPr>
                      <a:r>
                        <a:rPr lang="zh-CN" altLang="en-US" sz="1600" kern="0" dirty="0" smtClean="0">
                          <a:solidFill>
                            <a:schemeClr val="accent2">
                              <a:lumMod val="50000"/>
                            </a:schemeClr>
                          </a:solidFill>
                          <a:effectLst/>
                          <a:latin typeface="+mn-lt"/>
                          <a:ea typeface="+mn-ea"/>
                          <a:cs typeface="+mn-cs"/>
                        </a:rPr>
                        <a:t>注：工作日为每周一至周五（国家法定节假日除外）</a:t>
                      </a:r>
                      <a:endParaRPr lang="zh-CN" sz="1600" kern="0" dirty="0">
                        <a:solidFill>
                          <a:schemeClr val="accent2">
                            <a:lumMod val="50000"/>
                          </a:schemeClr>
                        </a:solidFill>
                        <a:effectLst/>
                        <a:latin typeface="+mn-lt"/>
                        <a:ea typeface="+mn-ea"/>
                        <a:cs typeface="+mn-cs"/>
                      </a:endParaRPr>
                    </a:p>
                  </a:txBody>
                  <a:tcPr marL="68580" marR="68580" marT="0" marB="0"/>
                </a:tc>
                <a:tc hMerge="1">
                  <a:txBody>
                    <a:bodyPr/>
                    <a:lstStyle/>
                    <a:p>
                      <a:pPr algn="just">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625813">
                <a:tc>
                  <a:txBody>
                    <a:bodyPr/>
                    <a:lstStyle/>
                    <a:p>
                      <a:pPr algn="just">
                        <a:spcAft>
                          <a:spcPts val="0"/>
                        </a:spcAft>
                      </a:pPr>
                      <a:r>
                        <a:rPr lang="zh-CN" sz="1600" kern="100">
                          <a:solidFill>
                            <a:schemeClr val="accent2">
                              <a:lumMod val="50000"/>
                            </a:schemeClr>
                          </a:solidFill>
                          <a:effectLst/>
                        </a:rPr>
                        <a:t>最后交易日</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zh-CN" sz="1600" kern="0" dirty="0">
                          <a:solidFill>
                            <a:schemeClr val="accent2">
                              <a:lumMod val="50000"/>
                            </a:schemeClr>
                          </a:solidFill>
                          <a:effectLst/>
                        </a:rPr>
                        <a:t>月度协议最后交易日为当月倒数第二个指数发布日；</a:t>
                      </a:r>
                    </a:p>
                    <a:p>
                      <a:pPr algn="just">
                        <a:spcAft>
                          <a:spcPts val="0"/>
                        </a:spcAft>
                      </a:pPr>
                      <a:r>
                        <a:rPr lang="zh-CN" sz="1600" kern="0" dirty="0">
                          <a:solidFill>
                            <a:schemeClr val="accent2">
                              <a:lumMod val="50000"/>
                            </a:schemeClr>
                          </a:solidFill>
                          <a:effectLst/>
                        </a:rPr>
                        <a:t>季度协议最后交易日为上一季度最后一个月倒数第二个指数发布日；</a:t>
                      </a:r>
                    </a:p>
                    <a:p>
                      <a:pPr algn="just">
                        <a:spcAft>
                          <a:spcPts val="0"/>
                        </a:spcAft>
                      </a:pPr>
                      <a:r>
                        <a:rPr lang="zh-CN" sz="1600" kern="0" dirty="0">
                          <a:solidFill>
                            <a:schemeClr val="accent2">
                              <a:lumMod val="50000"/>
                            </a:schemeClr>
                          </a:solidFill>
                          <a:effectLst/>
                        </a:rPr>
                        <a:t>年度协议最后交易日为上一年度最后一个月倒数第二个指数发布日。</a:t>
                      </a:r>
                      <a:endParaRPr lang="zh-CN" sz="1600" kern="0" dirty="0">
                        <a:solidFill>
                          <a:schemeClr val="accent2">
                            <a:lumMod val="50000"/>
                          </a:schemeClr>
                        </a:solidFill>
                        <a:effectLst/>
                        <a:latin typeface="+mn-lt"/>
                        <a:ea typeface="+mn-ea"/>
                        <a:cs typeface="+mn-cs"/>
                      </a:endParaRPr>
                    </a:p>
                  </a:txBody>
                  <a:tcPr marL="68580" marR="68580" marT="0" marB="0"/>
                </a:tc>
                <a:tc hMerge="1">
                  <a:txBody>
                    <a:bodyPr/>
                    <a:lstStyle/>
                    <a:p>
                      <a:pPr algn="just">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36715">
                <a:tc>
                  <a:txBody>
                    <a:bodyPr/>
                    <a:lstStyle/>
                    <a:p>
                      <a:pPr algn="just">
                        <a:spcAft>
                          <a:spcPts val="0"/>
                        </a:spcAft>
                      </a:pPr>
                      <a:r>
                        <a:rPr lang="zh-CN" sz="1600" kern="100">
                          <a:solidFill>
                            <a:schemeClr val="accent2">
                              <a:lumMod val="50000"/>
                            </a:schemeClr>
                          </a:solidFill>
                          <a:effectLst/>
                        </a:rPr>
                        <a:t>最终结算日</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zh-CN" sz="1600" kern="0" dirty="0">
                          <a:solidFill>
                            <a:schemeClr val="accent2">
                              <a:lumMod val="50000"/>
                            </a:schemeClr>
                          </a:solidFill>
                          <a:effectLst/>
                        </a:rPr>
                        <a:t>协议存续期内每月最后交易日的下一个工作日（上午</a:t>
                      </a:r>
                      <a:r>
                        <a:rPr lang="en-US" sz="1600" kern="0" dirty="0">
                          <a:solidFill>
                            <a:schemeClr val="accent2">
                              <a:lumMod val="50000"/>
                            </a:schemeClr>
                          </a:solidFill>
                          <a:effectLst/>
                        </a:rPr>
                        <a:t>10:00</a:t>
                      </a:r>
                      <a:r>
                        <a:rPr lang="zh-CN" sz="1600" kern="0" dirty="0">
                          <a:solidFill>
                            <a:schemeClr val="accent2">
                              <a:lumMod val="50000"/>
                            </a:schemeClr>
                          </a:solidFill>
                          <a:effectLst/>
                        </a:rPr>
                        <a:t>之前）</a:t>
                      </a:r>
                      <a:endParaRPr lang="zh-CN" sz="1600" kern="0" dirty="0">
                        <a:solidFill>
                          <a:schemeClr val="accent2">
                            <a:lumMod val="50000"/>
                          </a:schemeClr>
                        </a:solidFill>
                        <a:effectLst/>
                        <a:latin typeface="+mn-lt"/>
                        <a:ea typeface="+mn-ea"/>
                        <a:cs typeface="+mn-cs"/>
                      </a:endParaRPr>
                    </a:p>
                  </a:txBody>
                  <a:tcPr marL="68580" marR="68580" marT="0" marB="0"/>
                </a:tc>
                <a:tc hMerge="1">
                  <a:txBody>
                    <a:bodyPr/>
                    <a:lstStyle/>
                    <a:p>
                      <a:pPr algn="just">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08899">
                <a:tc>
                  <a:txBody>
                    <a:bodyPr/>
                    <a:lstStyle/>
                    <a:p>
                      <a:pPr algn="just">
                        <a:spcAft>
                          <a:spcPts val="0"/>
                        </a:spcAft>
                      </a:pPr>
                      <a:r>
                        <a:rPr lang="zh-CN" sz="1600" kern="100">
                          <a:solidFill>
                            <a:schemeClr val="accent2">
                              <a:lumMod val="50000"/>
                            </a:schemeClr>
                          </a:solidFill>
                          <a:effectLst/>
                        </a:rPr>
                        <a:t>远期价格</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zh-CN" sz="1600" kern="0" dirty="0">
                          <a:solidFill>
                            <a:schemeClr val="accent2">
                              <a:lumMod val="50000"/>
                            </a:schemeClr>
                          </a:solidFill>
                          <a:effectLst/>
                        </a:rPr>
                        <a:t>根据上海清算所发布的远期价格确定</a:t>
                      </a:r>
                      <a:endParaRPr lang="zh-CN" sz="1600" kern="0" dirty="0">
                        <a:solidFill>
                          <a:schemeClr val="accent2">
                            <a:lumMod val="50000"/>
                          </a:schemeClr>
                        </a:solidFill>
                        <a:effectLst/>
                        <a:latin typeface="+mn-lt"/>
                        <a:ea typeface="+mn-ea"/>
                        <a:cs typeface="+mn-cs"/>
                      </a:endParaRPr>
                    </a:p>
                  </a:txBody>
                  <a:tcPr marL="68580" marR="68580" marT="0" marB="0"/>
                </a:tc>
                <a:tc hMerge="1">
                  <a:txBody>
                    <a:bodyPr/>
                    <a:lstStyle/>
                    <a:p>
                      <a:pPr algn="just">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652448">
                <a:tc>
                  <a:txBody>
                    <a:bodyPr/>
                    <a:lstStyle/>
                    <a:p>
                      <a:pPr algn="just">
                        <a:spcAft>
                          <a:spcPts val="0"/>
                        </a:spcAft>
                      </a:pPr>
                      <a:r>
                        <a:rPr lang="zh-CN" sz="1600" kern="100" dirty="0">
                          <a:solidFill>
                            <a:schemeClr val="accent2">
                              <a:lumMod val="50000"/>
                            </a:schemeClr>
                          </a:solidFill>
                          <a:effectLst/>
                        </a:rPr>
                        <a:t>最终结算价格</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zh-CN" sz="1600" kern="0" dirty="0">
                          <a:solidFill>
                            <a:schemeClr val="accent2">
                              <a:lumMod val="50000"/>
                            </a:schemeClr>
                          </a:solidFill>
                          <a:effectLst/>
                        </a:rPr>
                        <a:t>根据上月最后交易日后一个工作日至当月最后交易日之间所有</a:t>
                      </a:r>
                      <a:r>
                        <a:rPr lang="zh-CN" sz="1600" kern="0" dirty="0" smtClean="0">
                          <a:solidFill>
                            <a:schemeClr val="accent2">
                              <a:lumMod val="50000"/>
                            </a:schemeClr>
                          </a:solidFill>
                          <a:effectLst/>
                        </a:rPr>
                        <a:t>的</a:t>
                      </a:r>
                      <a:r>
                        <a:rPr lang="zh-CN" altLang="en-US" sz="1600" kern="0" dirty="0" smtClean="0">
                          <a:solidFill>
                            <a:srgbClr val="0000FF"/>
                          </a:solidFill>
                          <a:effectLst/>
                        </a:rPr>
                        <a:t>上海航运交易所发布的</a:t>
                      </a:r>
                      <a:r>
                        <a:rPr lang="zh-CN" sz="1600" kern="0" dirty="0" smtClean="0">
                          <a:solidFill>
                            <a:schemeClr val="accent2">
                              <a:lumMod val="50000"/>
                            </a:schemeClr>
                          </a:solidFill>
                          <a:effectLst/>
                        </a:rPr>
                        <a:t>上海</a:t>
                      </a:r>
                      <a:r>
                        <a:rPr lang="zh-CN" sz="1600" kern="0" dirty="0">
                          <a:solidFill>
                            <a:schemeClr val="accent2">
                              <a:lumMod val="50000"/>
                            </a:schemeClr>
                          </a:solidFill>
                          <a:effectLst/>
                        </a:rPr>
                        <a:t>出口</a:t>
                      </a:r>
                      <a:r>
                        <a:rPr lang="zh-CN" sz="1600" kern="0" dirty="0" smtClean="0">
                          <a:solidFill>
                            <a:schemeClr val="accent2">
                              <a:lumMod val="50000"/>
                            </a:schemeClr>
                          </a:solidFill>
                          <a:effectLst/>
                        </a:rPr>
                        <a:t>集装箱</a:t>
                      </a:r>
                      <a:r>
                        <a:rPr lang="zh-CN" altLang="en-US" sz="1600" kern="0" dirty="0" smtClean="0">
                          <a:solidFill>
                            <a:schemeClr val="accent2">
                              <a:lumMod val="50000"/>
                            </a:schemeClr>
                          </a:solidFill>
                          <a:effectLst/>
                        </a:rPr>
                        <a:t>分航线运费</a:t>
                      </a:r>
                      <a:r>
                        <a:rPr lang="zh-CN" sz="1600" kern="0" dirty="0" smtClean="0">
                          <a:solidFill>
                            <a:schemeClr val="accent2">
                              <a:lumMod val="50000"/>
                            </a:schemeClr>
                          </a:solidFill>
                          <a:effectLst/>
                        </a:rPr>
                        <a:t>算术平均数</a:t>
                      </a:r>
                      <a:r>
                        <a:rPr lang="zh-CN" sz="1600" kern="0" dirty="0">
                          <a:solidFill>
                            <a:schemeClr val="accent2">
                              <a:lumMod val="50000"/>
                            </a:schemeClr>
                          </a:solidFill>
                          <a:effectLst/>
                        </a:rPr>
                        <a:t>与同期人民币对美元中间价算术平均数乘积计算结算价格，精确至小数点后</a:t>
                      </a:r>
                      <a:r>
                        <a:rPr lang="en-US" sz="1600" kern="0" dirty="0">
                          <a:solidFill>
                            <a:schemeClr val="accent2">
                              <a:lumMod val="50000"/>
                            </a:schemeClr>
                          </a:solidFill>
                          <a:effectLst/>
                        </a:rPr>
                        <a:t>2</a:t>
                      </a:r>
                      <a:r>
                        <a:rPr lang="zh-CN" sz="1600" kern="0" dirty="0">
                          <a:solidFill>
                            <a:schemeClr val="accent2">
                              <a:lumMod val="50000"/>
                            </a:schemeClr>
                          </a:solidFill>
                          <a:effectLst/>
                        </a:rPr>
                        <a:t>位。</a:t>
                      </a:r>
                      <a:endParaRPr lang="zh-CN" sz="1600" kern="0" dirty="0">
                        <a:solidFill>
                          <a:schemeClr val="accent2">
                            <a:lumMod val="50000"/>
                          </a:schemeClr>
                        </a:solidFill>
                        <a:effectLst/>
                        <a:latin typeface="+mn-lt"/>
                        <a:ea typeface="+mn-ea"/>
                        <a:cs typeface="+mn-cs"/>
                      </a:endParaRPr>
                    </a:p>
                  </a:txBody>
                  <a:tcPr marL="68580" marR="68580" marT="0" marB="0"/>
                </a:tc>
                <a:tc hMerge="1">
                  <a:txBody>
                    <a:bodyPr/>
                    <a:lstStyle/>
                    <a:p>
                      <a:pPr algn="just">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5" name="文本框 4"/>
          <p:cNvSpPr txBox="1"/>
          <p:nvPr/>
        </p:nvSpPr>
        <p:spPr>
          <a:xfrm>
            <a:off x="5508104" y="6309320"/>
            <a:ext cx="3112977" cy="369332"/>
          </a:xfrm>
          <a:prstGeom prst="rect">
            <a:avLst/>
          </a:prstGeom>
          <a:noFill/>
        </p:spPr>
        <p:txBody>
          <a:bodyPr wrap="square" rtlCol="0">
            <a:spAutoFit/>
          </a:bodyPr>
          <a:lstStyle/>
          <a:p>
            <a:pPr algn="ctr"/>
            <a:r>
              <a:rPr lang="en-US" altLang="zh-CN" dirty="0" smtClean="0">
                <a:solidFill>
                  <a:schemeClr val="accent2">
                    <a:lumMod val="50000"/>
                  </a:schemeClr>
                </a:solidFill>
              </a:rPr>
              <a:t>*</a:t>
            </a:r>
            <a:r>
              <a:rPr lang="zh-CN" altLang="en-US" dirty="0" smtClean="0">
                <a:solidFill>
                  <a:schemeClr val="accent2">
                    <a:lumMod val="50000"/>
                  </a:schemeClr>
                </a:solidFill>
              </a:rPr>
              <a:t>本产品拟于</a:t>
            </a:r>
            <a:r>
              <a:rPr lang="en-US" altLang="zh-CN" dirty="0" smtClean="0">
                <a:solidFill>
                  <a:schemeClr val="accent2">
                    <a:lumMod val="50000"/>
                  </a:schemeClr>
                </a:solidFill>
              </a:rPr>
              <a:t>2015</a:t>
            </a:r>
            <a:r>
              <a:rPr lang="zh-CN" altLang="en-US" dirty="0" smtClean="0">
                <a:solidFill>
                  <a:schemeClr val="accent2">
                    <a:lumMod val="50000"/>
                  </a:schemeClr>
                </a:solidFill>
              </a:rPr>
              <a:t>年底前推出</a:t>
            </a:r>
            <a:endParaRPr lang="zh-CN" altLang="en-US" dirty="0">
              <a:solidFill>
                <a:schemeClr val="accent2">
                  <a:lumMod val="50000"/>
                </a:schemeClr>
              </a:solidFill>
            </a:endParaRPr>
          </a:p>
        </p:txBody>
      </p:sp>
    </p:spTree>
    <p:extLst>
      <p:ext uri="{BB962C8B-B14F-4D97-AF65-F5344CB8AC3E}">
        <p14:creationId xmlns:p14="http://schemas.microsoft.com/office/powerpoint/2010/main" val="2001246824"/>
      </p:ext>
    </p:extLst>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713432201"/>
              </p:ext>
            </p:extLst>
          </p:nvPr>
        </p:nvGraphicFramePr>
        <p:xfrm>
          <a:off x="628193" y="836712"/>
          <a:ext cx="7992888" cy="5295840"/>
        </p:xfrm>
        <a:graphic>
          <a:graphicData uri="http://schemas.openxmlformats.org/drawingml/2006/table">
            <a:tbl>
              <a:tblPr firstRow="1" firstCol="1" bandRow="1">
                <a:tableStyleId>{3B4B98B0-60AC-42C2-AFA5-B58CD77FA1E5}</a:tableStyleId>
              </a:tblPr>
              <a:tblGrid>
                <a:gridCol w="1872208"/>
                <a:gridCol w="3060340"/>
                <a:gridCol w="3060340"/>
              </a:tblGrid>
              <a:tr h="288032">
                <a:tc>
                  <a:txBody>
                    <a:bodyPr/>
                    <a:lstStyle/>
                    <a:p>
                      <a:pPr algn="just">
                        <a:spcAft>
                          <a:spcPts val="0"/>
                        </a:spcAft>
                      </a:pPr>
                      <a:r>
                        <a:rPr lang="zh-CN" sz="2000" kern="100" dirty="0">
                          <a:solidFill>
                            <a:schemeClr val="accent2">
                              <a:lumMod val="50000"/>
                            </a:schemeClr>
                          </a:solidFill>
                          <a:effectLst/>
                          <a:latin typeface="+mn-ea"/>
                          <a:ea typeface="+mn-ea"/>
                        </a:rPr>
                        <a:t>产品种类</a:t>
                      </a:r>
                      <a:endParaRPr lang="zh-CN" sz="20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zh-CN" altLang="zh-CN" sz="2000" b="1" kern="1200" dirty="0" smtClean="0">
                          <a:solidFill>
                            <a:schemeClr val="accent2">
                              <a:lumMod val="50000"/>
                            </a:schemeClr>
                          </a:solidFill>
                          <a:effectLst/>
                          <a:latin typeface="+mn-lt"/>
                          <a:ea typeface="+mn-ea"/>
                          <a:cs typeface="+mn-cs"/>
                        </a:rPr>
                        <a:t>中国沿海煤炭远期运费协议</a:t>
                      </a:r>
                      <a:r>
                        <a:rPr lang="en-US" altLang="zh-CN" sz="2000" kern="0" dirty="0" smtClean="0">
                          <a:solidFill>
                            <a:schemeClr val="accent2">
                              <a:lumMod val="50000"/>
                            </a:schemeClr>
                          </a:solidFill>
                          <a:effectLst/>
                          <a:latin typeface="+mn-ea"/>
                          <a:ea typeface="+mn-ea"/>
                        </a:rPr>
                        <a:t>*</a:t>
                      </a:r>
                      <a:endParaRPr lang="zh-CN" sz="20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hMerge="1">
                  <a:txBody>
                    <a:bodyPr/>
                    <a:lstStyle/>
                    <a:p>
                      <a:endParaRPr lang="zh-CN" altLang="en-US"/>
                    </a:p>
                  </a:txBody>
                  <a:tcPr/>
                </a:tc>
              </a:tr>
              <a:tr h="191855">
                <a:tc>
                  <a:txBody>
                    <a:bodyPr/>
                    <a:lstStyle/>
                    <a:p>
                      <a:pPr algn="just">
                        <a:spcAft>
                          <a:spcPts val="0"/>
                        </a:spcAft>
                      </a:pPr>
                      <a:r>
                        <a:rPr lang="zh-CN" altLang="en-US" sz="1600" kern="100" dirty="0" smtClean="0">
                          <a:solidFill>
                            <a:schemeClr val="accent2">
                              <a:lumMod val="50000"/>
                            </a:schemeClr>
                          </a:solidFill>
                          <a:effectLst/>
                        </a:rPr>
                        <a:t>协议名称</a:t>
                      </a:r>
                      <a:endParaRPr lang="zh-CN" sz="1600" b="1" kern="100" dirty="0">
                        <a:solidFill>
                          <a:schemeClr val="accent2">
                            <a:lumMod val="50000"/>
                          </a:schemeClr>
                        </a:solidFill>
                        <a:effectLst/>
                        <a:latin typeface="+mn-ea"/>
                        <a:ea typeface="+mn-ea"/>
                        <a:cs typeface="+mn-cs"/>
                      </a:endParaRPr>
                    </a:p>
                  </a:txBody>
                  <a:tcPr marL="62760" marR="62760"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600" kern="1200" dirty="0" smtClean="0">
                          <a:solidFill>
                            <a:schemeClr val="accent2">
                              <a:lumMod val="50000"/>
                            </a:schemeClr>
                          </a:solidFill>
                        </a:rPr>
                        <a:t>秦皇岛至上海煤炭远期运费协议（</a:t>
                      </a:r>
                      <a:r>
                        <a:rPr lang="en-US" altLang="zh-CN" sz="1600" kern="1200" dirty="0" smtClean="0">
                          <a:solidFill>
                            <a:schemeClr val="accent2">
                              <a:lumMod val="50000"/>
                            </a:schemeClr>
                          </a:solidFill>
                        </a:rPr>
                        <a:t>4-5</a:t>
                      </a:r>
                      <a:r>
                        <a:rPr lang="zh-CN" altLang="en-US" sz="1600" kern="1200" dirty="0" smtClean="0">
                          <a:solidFill>
                            <a:schemeClr val="accent2">
                              <a:lumMod val="50000"/>
                            </a:schemeClr>
                          </a:solidFill>
                        </a:rPr>
                        <a:t>万</a:t>
                      </a:r>
                      <a:r>
                        <a:rPr lang="en-US" altLang="zh-CN" sz="1600" kern="1200" dirty="0" smtClean="0">
                          <a:solidFill>
                            <a:schemeClr val="accent2">
                              <a:lumMod val="50000"/>
                            </a:schemeClr>
                          </a:solidFill>
                        </a:rPr>
                        <a:t>DWT</a:t>
                      </a:r>
                      <a:r>
                        <a:rPr lang="zh-CN" altLang="en-US" sz="1600" kern="1200" dirty="0" smtClean="0">
                          <a:solidFill>
                            <a:schemeClr val="accent2">
                              <a:lumMod val="50000"/>
                            </a:schemeClr>
                          </a:solidFill>
                        </a:rPr>
                        <a:t>）</a:t>
                      </a:r>
                      <a:endParaRPr lang="en-US" altLang="zh-CN" sz="1600" kern="0" dirty="0" smtClean="0">
                        <a:solidFill>
                          <a:schemeClr val="accent2">
                            <a:lumMod val="50000"/>
                          </a:schemeClr>
                        </a:solidFill>
                        <a:effectLst/>
                        <a:latin typeface="+mn-ea"/>
                        <a:ea typeface="+mn-ea"/>
                        <a:cs typeface="+mn-cs"/>
                      </a:endParaRPr>
                    </a:p>
                  </a:txBody>
                  <a:tcPr marL="62760" marR="62760"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600" kern="1200" dirty="0" smtClean="0">
                          <a:solidFill>
                            <a:schemeClr val="accent2">
                              <a:lumMod val="50000"/>
                            </a:schemeClr>
                          </a:solidFill>
                        </a:rPr>
                        <a:t>秦皇岛至广州煤炭远期运费协议（</a:t>
                      </a:r>
                      <a:r>
                        <a:rPr lang="en-US" altLang="zh-CN" sz="1600" kern="1200" dirty="0" smtClean="0">
                          <a:solidFill>
                            <a:schemeClr val="accent2">
                              <a:lumMod val="50000"/>
                            </a:schemeClr>
                          </a:solidFill>
                        </a:rPr>
                        <a:t>5-6</a:t>
                      </a:r>
                      <a:r>
                        <a:rPr lang="zh-CN" altLang="en-US" sz="1600" kern="1200" dirty="0" smtClean="0">
                          <a:solidFill>
                            <a:schemeClr val="accent2">
                              <a:lumMod val="50000"/>
                            </a:schemeClr>
                          </a:solidFill>
                        </a:rPr>
                        <a:t>万</a:t>
                      </a:r>
                      <a:r>
                        <a:rPr lang="en-US" altLang="zh-CN" sz="1600" kern="1200" dirty="0" smtClean="0">
                          <a:solidFill>
                            <a:schemeClr val="accent2">
                              <a:lumMod val="50000"/>
                            </a:schemeClr>
                          </a:solidFill>
                        </a:rPr>
                        <a:t>DWT</a:t>
                      </a:r>
                      <a:r>
                        <a:rPr lang="zh-CN" altLang="en-US" sz="1600" kern="1200" dirty="0" smtClean="0">
                          <a:solidFill>
                            <a:schemeClr val="accent2">
                              <a:lumMod val="50000"/>
                            </a:schemeClr>
                          </a:solidFill>
                        </a:rPr>
                        <a:t>）</a:t>
                      </a:r>
                      <a:endParaRPr lang="en-US" altLang="zh-CN" sz="1600" kern="0" dirty="0" smtClean="0">
                        <a:solidFill>
                          <a:schemeClr val="accent2">
                            <a:lumMod val="50000"/>
                          </a:schemeClr>
                        </a:solidFill>
                        <a:effectLst/>
                        <a:latin typeface="+mn-ea"/>
                        <a:ea typeface="+mn-ea"/>
                        <a:cs typeface="+mn-cs"/>
                      </a:endParaRPr>
                    </a:p>
                  </a:txBody>
                  <a:tcPr marL="62760" marR="62760" marT="0" marB="0"/>
                </a:tc>
              </a:tr>
              <a:tr h="191855">
                <a:tc>
                  <a:txBody>
                    <a:bodyPr/>
                    <a:lstStyle/>
                    <a:p>
                      <a:pPr marL="0" algn="just" defTabSz="914400" rtl="0" eaLnBrk="1" latinLnBrk="0" hangingPunct="1">
                        <a:spcAft>
                          <a:spcPts val="0"/>
                        </a:spcAft>
                      </a:pPr>
                      <a:r>
                        <a:rPr lang="zh-CN" altLang="en-US" sz="1600" kern="100" dirty="0" smtClean="0">
                          <a:solidFill>
                            <a:schemeClr val="accent2">
                              <a:lumMod val="50000"/>
                            </a:schemeClr>
                          </a:solidFill>
                          <a:effectLst/>
                        </a:rPr>
                        <a:t>协议简称</a:t>
                      </a:r>
                      <a:endParaRPr lang="zh-CN" sz="1600" b="1" kern="100" dirty="0">
                        <a:solidFill>
                          <a:schemeClr val="accent2">
                            <a:lumMod val="50000"/>
                          </a:schemeClr>
                        </a:solidFill>
                        <a:effectLst/>
                        <a:latin typeface="+mn-lt"/>
                        <a:ea typeface="+mn-ea"/>
                        <a:cs typeface="+mn-cs"/>
                      </a:endParaRPr>
                    </a:p>
                  </a:txBody>
                  <a:tcPr marL="62760" marR="62760" marT="0" marB="0"/>
                </a:tc>
                <a:tc>
                  <a:txBody>
                    <a:bodyPr/>
                    <a:lstStyle/>
                    <a:p>
                      <a:pPr marL="0" algn="just" defTabSz="914400" rtl="0" eaLnBrk="1" latinLnBrk="0" hangingPunct="1">
                        <a:spcAft>
                          <a:spcPts val="0"/>
                        </a:spcAft>
                      </a:pPr>
                      <a:r>
                        <a:rPr lang="en-US" altLang="zh-CN" sz="1600" kern="0" dirty="0" smtClean="0">
                          <a:solidFill>
                            <a:schemeClr val="accent2">
                              <a:lumMod val="50000"/>
                            </a:schemeClr>
                          </a:solidFill>
                          <a:effectLst/>
                          <a:latin typeface="+mn-lt"/>
                          <a:ea typeface="+mn-ea"/>
                          <a:cs typeface="+mn-cs"/>
                        </a:rPr>
                        <a:t>SCF</a:t>
                      </a:r>
                      <a:endParaRPr lang="zh-CN" sz="1600" kern="0" dirty="0">
                        <a:solidFill>
                          <a:schemeClr val="accent2">
                            <a:lumMod val="50000"/>
                          </a:schemeClr>
                        </a:solidFill>
                        <a:effectLst/>
                        <a:latin typeface="+mn-lt"/>
                        <a:ea typeface="+mn-ea"/>
                        <a:cs typeface="+mn-cs"/>
                      </a:endParaRPr>
                    </a:p>
                  </a:txBody>
                  <a:tcPr marL="62760" marR="62760" marT="0" marB="0"/>
                </a:tc>
                <a:tc>
                  <a:txBody>
                    <a:bodyPr/>
                    <a:lstStyle/>
                    <a:p>
                      <a:pPr marL="0" algn="just" defTabSz="914400" rtl="0" eaLnBrk="1" latinLnBrk="0" hangingPunct="1">
                        <a:spcAft>
                          <a:spcPts val="0"/>
                        </a:spcAft>
                      </a:pPr>
                      <a:r>
                        <a:rPr lang="en-US" altLang="zh-CN" sz="1600" kern="0" dirty="0" smtClean="0">
                          <a:solidFill>
                            <a:schemeClr val="accent2">
                              <a:lumMod val="50000"/>
                            </a:schemeClr>
                          </a:solidFill>
                          <a:effectLst/>
                          <a:latin typeface="+mn-lt"/>
                          <a:ea typeface="+mn-ea"/>
                          <a:cs typeface="+mn-cs"/>
                        </a:rPr>
                        <a:t>GCF</a:t>
                      </a:r>
                      <a:endParaRPr lang="zh-CN" sz="1600" kern="0" dirty="0">
                        <a:solidFill>
                          <a:schemeClr val="accent2">
                            <a:lumMod val="50000"/>
                          </a:schemeClr>
                        </a:solidFill>
                        <a:effectLst/>
                        <a:latin typeface="+mn-lt"/>
                        <a:ea typeface="+mn-ea"/>
                        <a:cs typeface="+mn-cs"/>
                      </a:endParaRPr>
                    </a:p>
                  </a:txBody>
                  <a:tcPr marL="62760" marR="62760" marT="0" marB="0"/>
                </a:tc>
              </a:tr>
              <a:tr h="191855">
                <a:tc>
                  <a:txBody>
                    <a:bodyPr/>
                    <a:lstStyle/>
                    <a:p>
                      <a:pPr algn="just">
                        <a:spcAft>
                          <a:spcPts val="0"/>
                        </a:spcAft>
                      </a:pPr>
                      <a:r>
                        <a:rPr lang="zh-CN" sz="1600" kern="100" dirty="0">
                          <a:solidFill>
                            <a:schemeClr val="accent2">
                              <a:lumMod val="50000"/>
                            </a:schemeClr>
                          </a:solidFill>
                          <a:effectLst/>
                          <a:latin typeface="+mn-ea"/>
                          <a:ea typeface="+mn-ea"/>
                        </a:rPr>
                        <a:t>协议规模</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en-US" altLang="zh-CN" sz="1600" kern="0" dirty="0" smtClean="0">
                          <a:solidFill>
                            <a:srgbClr val="FF0000"/>
                          </a:solidFill>
                          <a:effectLst/>
                          <a:latin typeface="+mn-ea"/>
                          <a:ea typeface="+mn-ea"/>
                        </a:rPr>
                        <a:t>200</a:t>
                      </a:r>
                      <a:r>
                        <a:rPr lang="zh-CN" sz="1600" kern="0" dirty="0" smtClean="0">
                          <a:solidFill>
                            <a:srgbClr val="FF0000"/>
                          </a:solidFill>
                          <a:effectLst/>
                          <a:latin typeface="+mn-ea"/>
                          <a:ea typeface="+mn-ea"/>
                        </a:rPr>
                        <a:t>吨</a:t>
                      </a:r>
                      <a:endParaRPr lang="zh-CN" sz="1200" kern="100" dirty="0">
                        <a:solidFill>
                          <a:srgbClr val="FF0000"/>
                        </a:solidFill>
                        <a:effectLst/>
                        <a:latin typeface="+mn-ea"/>
                        <a:ea typeface="+mn-ea"/>
                        <a:cs typeface="Times New Roman" panose="02020603050405020304" pitchFamily="18" charset="0"/>
                      </a:endParaRPr>
                    </a:p>
                  </a:txBody>
                  <a:tcPr marL="62760" marR="62760" marT="0" marB="0"/>
                </a:tc>
                <a:tc hMerge="1">
                  <a:txBody>
                    <a:bodyPr/>
                    <a:lstStyle/>
                    <a:p>
                      <a:endParaRPr lang="zh-CN" altLang="en-US"/>
                    </a:p>
                  </a:txBody>
                  <a:tcPr/>
                </a:tc>
              </a:tr>
              <a:tr h="260216">
                <a:tc>
                  <a:txBody>
                    <a:bodyPr/>
                    <a:lstStyle/>
                    <a:p>
                      <a:pPr algn="just">
                        <a:spcAft>
                          <a:spcPts val="0"/>
                        </a:spcAft>
                      </a:pPr>
                      <a:r>
                        <a:rPr lang="zh-CN" sz="1600" kern="100" dirty="0">
                          <a:solidFill>
                            <a:schemeClr val="accent2">
                              <a:lumMod val="50000"/>
                            </a:schemeClr>
                          </a:solidFill>
                          <a:effectLst/>
                          <a:latin typeface="+mn-ea"/>
                          <a:ea typeface="+mn-ea"/>
                        </a:rPr>
                        <a:t>报价单位</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zh-CN" sz="1600" kern="0" dirty="0">
                          <a:solidFill>
                            <a:schemeClr val="accent2">
                              <a:lumMod val="50000"/>
                            </a:schemeClr>
                          </a:solidFill>
                          <a:effectLst/>
                          <a:latin typeface="+mn-ea"/>
                          <a:ea typeface="+mn-ea"/>
                        </a:rPr>
                        <a:t>元人民币</a:t>
                      </a:r>
                      <a:r>
                        <a:rPr lang="en-US" sz="1600" kern="0" dirty="0" smtClean="0">
                          <a:solidFill>
                            <a:schemeClr val="accent2">
                              <a:lumMod val="50000"/>
                            </a:schemeClr>
                          </a:solidFill>
                          <a:effectLst/>
                          <a:latin typeface="+mn-ea"/>
                          <a:ea typeface="+mn-ea"/>
                        </a:rPr>
                        <a:t>/</a:t>
                      </a:r>
                      <a:r>
                        <a:rPr lang="zh-CN" sz="1600" kern="0" dirty="0" smtClean="0">
                          <a:solidFill>
                            <a:schemeClr val="accent2">
                              <a:lumMod val="50000"/>
                            </a:schemeClr>
                          </a:solidFill>
                          <a:effectLst/>
                          <a:latin typeface="+mn-ea"/>
                          <a:ea typeface="+mn-ea"/>
                        </a:rPr>
                        <a:t>吨</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hMerge="1">
                  <a:txBody>
                    <a:bodyPr/>
                    <a:lstStyle/>
                    <a:p>
                      <a:endParaRPr lang="zh-CN" altLang="en-US"/>
                    </a:p>
                  </a:txBody>
                  <a:tcPr/>
                </a:tc>
              </a:tr>
              <a:tr h="191855">
                <a:tc>
                  <a:txBody>
                    <a:bodyPr/>
                    <a:lstStyle/>
                    <a:p>
                      <a:pPr algn="just">
                        <a:spcAft>
                          <a:spcPts val="0"/>
                        </a:spcAft>
                      </a:pPr>
                      <a:r>
                        <a:rPr lang="zh-CN" sz="1600" kern="100">
                          <a:solidFill>
                            <a:schemeClr val="accent2">
                              <a:lumMod val="50000"/>
                            </a:schemeClr>
                          </a:solidFill>
                          <a:effectLst/>
                          <a:latin typeface="+mn-ea"/>
                          <a:ea typeface="+mn-ea"/>
                        </a:rPr>
                        <a:t>最低价格波幅</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en-US" sz="1600" kern="0" dirty="0">
                          <a:solidFill>
                            <a:schemeClr val="accent2">
                              <a:lumMod val="50000"/>
                            </a:schemeClr>
                          </a:solidFill>
                          <a:effectLst/>
                          <a:latin typeface="+mn-ea"/>
                          <a:ea typeface="+mn-ea"/>
                        </a:rPr>
                        <a:t>0.01</a:t>
                      </a:r>
                      <a:r>
                        <a:rPr lang="zh-CN" sz="1600" kern="0" dirty="0">
                          <a:solidFill>
                            <a:schemeClr val="accent2">
                              <a:lumMod val="50000"/>
                            </a:schemeClr>
                          </a:solidFill>
                          <a:effectLst/>
                          <a:latin typeface="+mn-ea"/>
                          <a:ea typeface="+mn-ea"/>
                        </a:rPr>
                        <a:t>元人民币</a:t>
                      </a:r>
                      <a:r>
                        <a:rPr lang="en-US" sz="1600" kern="0" dirty="0" smtClean="0">
                          <a:solidFill>
                            <a:schemeClr val="accent2">
                              <a:lumMod val="50000"/>
                            </a:schemeClr>
                          </a:solidFill>
                          <a:effectLst/>
                          <a:latin typeface="+mn-ea"/>
                          <a:ea typeface="+mn-ea"/>
                        </a:rPr>
                        <a:t>/</a:t>
                      </a:r>
                      <a:r>
                        <a:rPr lang="zh-CN" sz="1600" kern="0" dirty="0" smtClean="0">
                          <a:solidFill>
                            <a:schemeClr val="accent2">
                              <a:lumMod val="50000"/>
                            </a:schemeClr>
                          </a:solidFill>
                          <a:effectLst/>
                          <a:latin typeface="+mn-ea"/>
                          <a:ea typeface="+mn-ea"/>
                        </a:rPr>
                        <a:t>吨</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hMerge="1">
                  <a:txBody>
                    <a:bodyPr/>
                    <a:lstStyle/>
                    <a:p>
                      <a:endParaRPr lang="zh-CN" altLang="en-US"/>
                    </a:p>
                  </a:txBody>
                  <a:tcPr/>
                </a:tc>
              </a:tr>
              <a:tr h="767421">
                <a:tc>
                  <a:txBody>
                    <a:bodyPr/>
                    <a:lstStyle/>
                    <a:p>
                      <a:pPr algn="just">
                        <a:spcAft>
                          <a:spcPts val="0"/>
                        </a:spcAft>
                      </a:pPr>
                      <a:r>
                        <a:rPr lang="zh-CN" sz="1600" kern="100" dirty="0">
                          <a:solidFill>
                            <a:schemeClr val="accent2">
                              <a:lumMod val="50000"/>
                            </a:schemeClr>
                          </a:solidFill>
                          <a:effectLst/>
                          <a:latin typeface="+mn-ea"/>
                          <a:ea typeface="+mn-ea"/>
                        </a:rPr>
                        <a:t>协议期限</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marL="342900" lvl="0" indent="-342900" algn="just">
                        <a:spcAft>
                          <a:spcPts val="0"/>
                        </a:spcAft>
                        <a:buFont typeface="+mj-lt"/>
                        <a:buAutoNum type="arabicPeriod"/>
                      </a:pPr>
                      <a:r>
                        <a:rPr lang="zh-CN" sz="1600" kern="0" dirty="0">
                          <a:solidFill>
                            <a:schemeClr val="accent2">
                              <a:lumMod val="50000"/>
                            </a:schemeClr>
                          </a:solidFill>
                          <a:effectLst/>
                          <a:latin typeface="+mn-ea"/>
                          <a:ea typeface="+mn-ea"/>
                        </a:rPr>
                        <a:t>当月起连续六个月度的月度协议</a:t>
                      </a:r>
                      <a:endParaRPr lang="zh-CN" sz="1200" kern="100" dirty="0">
                        <a:solidFill>
                          <a:schemeClr val="accent2">
                            <a:lumMod val="50000"/>
                          </a:schemeClr>
                        </a:solidFill>
                        <a:effectLst/>
                        <a:latin typeface="+mn-ea"/>
                        <a:ea typeface="+mn-ea"/>
                      </a:endParaRPr>
                    </a:p>
                    <a:p>
                      <a:pPr marL="342900" lvl="0" indent="-342900" algn="just">
                        <a:spcAft>
                          <a:spcPts val="0"/>
                        </a:spcAft>
                        <a:buFont typeface="+mj-lt"/>
                        <a:buAutoNum type="arabicPeriod"/>
                      </a:pPr>
                      <a:r>
                        <a:rPr lang="zh-CN" sz="1600" kern="0" dirty="0">
                          <a:solidFill>
                            <a:schemeClr val="accent2">
                              <a:lumMod val="50000"/>
                            </a:schemeClr>
                          </a:solidFill>
                          <a:effectLst/>
                          <a:latin typeface="+mn-ea"/>
                          <a:ea typeface="+mn-ea"/>
                        </a:rPr>
                        <a:t>下季度起连续四个季度的季度协议</a:t>
                      </a:r>
                      <a:endParaRPr lang="zh-CN" sz="1200" kern="100" dirty="0">
                        <a:solidFill>
                          <a:schemeClr val="accent2">
                            <a:lumMod val="50000"/>
                          </a:schemeClr>
                        </a:solidFill>
                        <a:effectLst/>
                        <a:latin typeface="+mn-ea"/>
                        <a:ea typeface="+mn-ea"/>
                      </a:endParaRPr>
                    </a:p>
                    <a:p>
                      <a:pPr marL="342900" lvl="0" indent="-342900" algn="just">
                        <a:spcAft>
                          <a:spcPts val="0"/>
                        </a:spcAft>
                        <a:buFont typeface="+mj-lt"/>
                        <a:buAutoNum type="arabicPeriod"/>
                      </a:pPr>
                      <a:r>
                        <a:rPr lang="zh-CN" sz="1600" kern="0" dirty="0">
                          <a:solidFill>
                            <a:schemeClr val="accent2">
                              <a:lumMod val="50000"/>
                            </a:schemeClr>
                          </a:solidFill>
                          <a:effectLst/>
                          <a:latin typeface="+mn-ea"/>
                          <a:ea typeface="+mn-ea"/>
                        </a:rPr>
                        <a:t>下年度起连续两年的年度协议</a:t>
                      </a:r>
                      <a:endParaRPr lang="zh-CN" sz="1200" kern="100" dirty="0">
                        <a:solidFill>
                          <a:schemeClr val="accent2">
                            <a:lumMod val="50000"/>
                          </a:schemeClr>
                        </a:solidFill>
                        <a:effectLst/>
                        <a:latin typeface="+mn-ea"/>
                        <a:ea typeface="+mn-ea"/>
                      </a:endParaRPr>
                    </a:p>
                    <a:p>
                      <a:pPr algn="just">
                        <a:spcAft>
                          <a:spcPts val="0"/>
                        </a:spcAft>
                      </a:pPr>
                      <a:r>
                        <a:rPr lang="zh-CN" sz="1600" kern="0" dirty="0">
                          <a:solidFill>
                            <a:schemeClr val="accent2">
                              <a:lumMod val="50000"/>
                            </a:schemeClr>
                          </a:solidFill>
                          <a:effectLst/>
                          <a:latin typeface="+mn-ea"/>
                          <a:ea typeface="+mn-ea"/>
                        </a:rPr>
                        <a:t>注：协议存续期内，每月进行结算。</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hMerge="1">
                  <a:txBody>
                    <a:bodyPr/>
                    <a:lstStyle/>
                    <a:p>
                      <a:endParaRPr lang="zh-CN" altLang="en-US"/>
                    </a:p>
                  </a:txBody>
                  <a:tcPr/>
                </a:tc>
              </a:tr>
              <a:tr h="383711">
                <a:tc>
                  <a:txBody>
                    <a:bodyPr/>
                    <a:lstStyle/>
                    <a:p>
                      <a:pPr algn="just">
                        <a:spcAft>
                          <a:spcPts val="0"/>
                        </a:spcAft>
                      </a:pPr>
                      <a:r>
                        <a:rPr lang="zh-CN" sz="1600" kern="100">
                          <a:solidFill>
                            <a:schemeClr val="accent2">
                              <a:lumMod val="50000"/>
                            </a:schemeClr>
                          </a:solidFill>
                          <a:effectLst/>
                          <a:latin typeface="+mn-ea"/>
                          <a:ea typeface="+mn-ea"/>
                        </a:rPr>
                        <a:t>成交数据接收时间</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zh-CN" sz="1600" kern="0" dirty="0">
                          <a:solidFill>
                            <a:schemeClr val="accent2">
                              <a:lumMod val="50000"/>
                            </a:schemeClr>
                          </a:solidFill>
                          <a:effectLst/>
                          <a:latin typeface="+mn-ea"/>
                          <a:ea typeface="+mn-ea"/>
                        </a:rPr>
                        <a:t>工作日：</a:t>
                      </a:r>
                      <a:r>
                        <a:rPr lang="en-US" sz="1600" kern="0" dirty="0">
                          <a:solidFill>
                            <a:srgbClr val="FF0000"/>
                          </a:solidFill>
                          <a:effectLst/>
                          <a:latin typeface="+mn-ea"/>
                          <a:ea typeface="+mn-ea"/>
                        </a:rPr>
                        <a:t>10:30</a:t>
                      </a:r>
                      <a:r>
                        <a:rPr lang="zh-CN" sz="1600" kern="0" dirty="0" smtClean="0">
                          <a:solidFill>
                            <a:srgbClr val="FF0000"/>
                          </a:solidFill>
                          <a:effectLst/>
                          <a:latin typeface="+mn-ea"/>
                          <a:ea typeface="+mn-ea"/>
                        </a:rPr>
                        <a:t>至</a:t>
                      </a:r>
                      <a:r>
                        <a:rPr lang="en-US" altLang="zh-CN" sz="1600" kern="0" dirty="0" smtClean="0">
                          <a:solidFill>
                            <a:srgbClr val="FF0000"/>
                          </a:solidFill>
                          <a:effectLst/>
                          <a:latin typeface="+mn-ea"/>
                          <a:ea typeface="+mn-ea"/>
                        </a:rPr>
                        <a:t>18</a:t>
                      </a:r>
                      <a:r>
                        <a:rPr lang="en-US" sz="1600" kern="0" dirty="0" smtClean="0">
                          <a:solidFill>
                            <a:srgbClr val="FF0000"/>
                          </a:solidFill>
                          <a:effectLst/>
                          <a:latin typeface="+mn-ea"/>
                          <a:ea typeface="+mn-ea"/>
                        </a:rPr>
                        <a:t>:00</a:t>
                      </a:r>
                      <a:r>
                        <a:rPr lang="zh-CN" sz="1600" kern="0" dirty="0">
                          <a:solidFill>
                            <a:schemeClr val="accent2">
                              <a:lumMod val="50000"/>
                            </a:schemeClr>
                          </a:solidFill>
                          <a:effectLst/>
                          <a:latin typeface="+mn-ea"/>
                          <a:ea typeface="+mn-ea"/>
                        </a:rPr>
                        <a:t>（北京时间，下同</a:t>
                      </a:r>
                      <a:r>
                        <a:rPr lang="zh-CN" sz="1600" kern="0" dirty="0" smtClean="0">
                          <a:solidFill>
                            <a:schemeClr val="accent2">
                              <a:lumMod val="50000"/>
                            </a:schemeClr>
                          </a:solidFill>
                          <a:effectLst/>
                          <a:latin typeface="+mn-ea"/>
                          <a:ea typeface="+mn-ea"/>
                        </a:rPr>
                        <a:t>）</a:t>
                      </a:r>
                    </a:p>
                    <a:p>
                      <a:pPr algn="just">
                        <a:spcAft>
                          <a:spcPts val="0"/>
                        </a:spcAft>
                      </a:pPr>
                      <a:r>
                        <a:rPr lang="zh-CN" sz="1600" kern="0" dirty="0" smtClean="0">
                          <a:solidFill>
                            <a:schemeClr val="accent2">
                              <a:lumMod val="50000"/>
                            </a:schemeClr>
                          </a:solidFill>
                          <a:effectLst/>
                          <a:latin typeface="+mn-ea"/>
                          <a:ea typeface="+mn-ea"/>
                        </a:rPr>
                        <a:t>最后交易日：</a:t>
                      </a:r>
                      <a:r>
                        <a:rPr lang="en-US" sz="1600" kern="0" dirty="0" smtClean="0">
                          <a:solidFill>
                            <a:srgbClr val="FF0000"/>
                          </a:solidFill>
                          <a:effectLst/>
                          <a:latin typeface="+mn-ea"/>
                          <a:ea typeface="+mn-ea"/>
                        </a:rPr>
                        <a:t>10:30</a:t>
                      </a:r>
                      <a:r>
                        <a:rPr lang="zh-CN" sz="1600" kern="0" dirty="0" smtClean="0">
                          <a:solidFill>
                            <a:srgbClr val="FF0000"/>
                          </a:solidFill>
                          <a:effectLst/>
                          <a:latin typeface="+mn-ea"/>
                          <a:ea typeface="+mn-ea"/>
                        </a:rPr>
                        <a:t>至</a:t>
                      </a:r>
                      <a:r>
                        <a:rPr lang="en-US" sz="1600" kern="0" dirty="0" smtClean="0">
                          <a:solidFill>
                            <a:srgbClr val="FF0000"/>
                          </a:solidFill>
                          <a:effectLst/>
                          <a:latin typeface="+mn-ea"/>
                          <a:ea typeface="+mn-ea"/>
                        </a:rPr>
                        <a:t>14:30</a:t>
                      </a:r>
                    </a:p>
                    <a:p>
                      <a:pPr algn="just">
                        <a:spcAft>
                          <a:spcPts val="0"/>
                        </a:spcAft>
                      </a:pPr>
                      <a:r>
                        <a:rPr lang="zh-CN" altLang="en-US" sz="1600" kern="0" dirty="0" smtClean="0">
                          <a:solidFill>
                            <a:schemeClr val="accent2">
                              <a:lumMod val="50000"/>
                            </a:schemeClr>
                          </a:solidFill>
                          <a:effectLst/>
                          <a:latin typeface="+mn-ea"/>
                          <a:ea typeface="+mn-ea"/>
                          <a:cs typeface="Times New Roman" panose="02020603050405020304" pitchFamily="18" charset="0"/>
                        </a:rPr>
                        <a:t>注：工作日为每周一至周五（国家法定节假日除外）</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hMerge="1">
                  <a:txBody>
                    <a:bodyPr/>
                    <a:lstStyle/>
                    <a:p>
                      <a:endParaRPr lang="zh-CN" altLang="en-US"/>
                    </a:p>
                  </a:txBody>
                  <a:tcPr/>
                </a:tc>
              </a:tr>
              <a:tr h="575566">
                <a:tc>
                  <a:txBody>
                    <a:bodyPr/>
                    <a:lstStyle/>
                    <a:p>
                      <a:pPr algn="just">
                        <a:spcAft>
                          <a:spcPts val="0"/>
                        </a:spcAft>
                      </a:pPr>
                      <a:r>
                        <a:rPr lang="zh-CN" sz="1600" kern="100">
                          <a:solidFill>
                            <a:schemeClr val="accent2">
                              <a:lumMod val="50000"/>
                            </a:schemeClr>
                          </a:solidFill>
                          <a:effectLst/>
                          <a:latin typeface="+mn-ea"/>
                          <a:ea typeface="+mn-ea"/>
                        </a:rPr>
                        <a:t>最后交易日</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zh-CN" sz="1600" kern="0" dirty="0" smtClean="0">
                          <a:solidFill>
                            <a:schemeClr val="accent2">
                              <a:lumMod val="50000"/>
                            </a:schemeClr>
                          </a:solidFill>
                          <a:effectLst/>
                          <a:latin typeface="+mn-ea"/>
                          <a:ea typeface="+mn-ea"/>
                        </a:rPr>
                        <a:t>月度协议最后交易日为当月最后一个</a:t>
                      </a:r>
                      <a:r>
                        <a:rPr lang="zh-CN" altLang="en-US" sz="1600" kern="0" dirty="0" smtClean="0">
                          <a:solidFill>
                            <a:schemeClr val="accent2">
                              <a:lumMod val="50000"/>
                            </a:schemeClr>
                          </a:solidFill>
                          <a:effectLst/>
                          <a:latin typeface="+mn-ea"/>
                          <a:ea typeface="+mn-ea"/>
                        </a:rPr>
                        <a:t>指数发布</a:t>
                      </a:r>
                      <a:r>
                        <a:rPr lang="zh-CN" sz="1600" kern="0" dirty="0" smtClean="0">
                          <a:solidFill>
                            <a:schemeClr val="accent2">
                              <a:lumMod val="50000"/>
                            </a:schemeClr>
                          </a:solidFill>
                          <a:effectLst/>
                          <a:latin typeface="+mn-ea"/>
                          <a:ea typeface="+mn-ea"/>
                        </a:rPr>
                        <a:t>日；季度协议最后交易日为上一季度最后一个</a:t>
                      </a:r>
                      <a:r>
                        <a:rPr lang="zh-CN" altLang="en-US" sz="1600" kern="0" dirty="0" smtClean="0">
                          <a:solidFill>
                            <a:schemeClr val="accent2">
                              <a:lumMod val="50000"/>
                            </a:schemeClr>
                          </a:solidFill>
                          <a:effectLst/>
                          <a:latin typeface="+mn-ea"/>
                          <a:ea typeface="+mn-ea"/>
                        </a:rPr>
                        <a:t>指数发布</a:t>
                      </a:r>
                      <a:r>
                        <a:rPr lang="zh-CN" sz="1600" kern="0" dirty="0" smtClean="0">
                          <a:solidFill>
                            <a:schemeClr val="accent2">
                              <a:lumMod val="50000"/>
                            </a:schemeClr>
                          </a:solidFill>
                          <a:effectLst/>
                          <a:latin typeface="+mn-ea"/>
                          <a:ea typeface="+mn-ea"/>
                        </a:rPr>
                        <a:t>日；年度协议最后交易日为上一年度最后一个工作日。</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hMerge="1">
                  <a:txBody>
                    <a:bodyPr/>
                    <a:lstStyle/>
                    <a:p>
                      <a:endParaRPr lang="zh-CN" altLang="en-US"/>
                    </a:p>
                  </a:txBody>
                  <a:tcPr/>
                </a:tc>
              </a:tr>
              <a:tr h="191855">
                <a:tc>
                  <a:txBody>
                    <a:bodyPr/>
                    <a:lstStyle/>
                    <a:p>
                      <a:pPr algn="just">
                        <a:spcAft>
                          <a:spcPts val="0"/>
                        </a:spcAft>
                      </a:pPr>
                      <a:r>
                        <a:rPr lang="zh-CN" sz="1600" kern="100">
                          <a:solidFill>
                            <a:schemeClr val="accent2">
                              <a:lumMod val="50000"/>
                            </a:schemeClr>
                          </a:solidFill>
                          <a:effectLst/>
                          <a:latin typeface="+mn-ea"/>
                          <a:ea typeface="+mn-ea"/>
                        </a:rPr>
                        <a:t>最终结算日</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zh-CN" sz="1600" kern="0" dirty="0" smtClean="0">
                          <a:solidFill>
                            <a:schemeClr val="accent2">
                              <a:lumMod val="50000"/>
                            </a:schemeClr>
                          </a:solidFill>
                          <a:effectLst/>
                          <a:latin typeface="+mn-ea"/>
                          <a:ea typeface="+mn-ea"/>
                        </a:rPr>
                        <a:t>协议存续期内每月最后交易日的下一个工作日</a:t>
                      </a:r>
                      <a:r>
                        <a:rPr lang="zh-CN" altLang="zh-CN" sz="1600" kern="0" dirty="0" smtClean="0">
                          <a:solidFill>
                            <a:schemeClr val="accent2">
                              <a:lumMod val="50000"/>
                            </a:schemeClr>
                          </a:solidFill>
                          <a:effectLst/>
                          <a:latin typeface="+mn-ea"/>
                          <a:ea typeface="+mn-ea"/>
                          <a:cs typeface="+mn-cs"/>
                        </a:rPr>
                        <a:t>（上午</a:t>
                      </a:r>
                      <a:r>
                        <a:rPr lang="en-US" altLang="zh-CN" sz="1600" kern="0" dirty="0" smtClean="0">
                          <a:solidFill>
                            <a:schemeClr val="accent2">
                              <a:lumMod val="50000"/>
                            </a:schemeClr>
                          </a:solidFill>
                          <a:effectLst/>
                          <a:latin typeface="+mn-ea"/>
                          <a:ea typeface="+mn-ea"/>
                          <a:cs typeface="+mn-cs"/>
                        </a:rPr>
                        <a:t>10:00</a:t>
                      </a:r>
                      <a:r>
                        <a:rPr lang="zh-CN" altLang="zh-CN" sz="1600" kern="0" dirty="0" smtClean="0">
                          <a:solidFill>
                            <a:schemeClr val="accent2">
                              <a:lumMod val="50000"/>
                            </a:schemeClr>
                          </a:solidFill>
                          <a:effectLst/>
                          <a:latin typeface="+mn-ea"/>
                          <a:ea typeface="+mn-ea"/>
                          <a:cs typeface="+mn-cs"/>
                        </a:rPr>
                        <a:t>之前）</a:t>
                      </a:r>
                      <a:endParaRPr lang="zh-CN" sz="1600" kern="0" dirty="0">
                        <a:solidFill>
                          <a:schemeClr val="accent2">
                            <a:lumMod val="50000"/>
                          </a:schemeClr>
                        </a:solidFill>
                        <a:effectLst/>
                        <a:latin typeface="+mn-ea"/>
                        <a:ea typeface="+mn-ea"/>
                        <a:cs typeface="+mn-cs"/>
                      </a:endParaRPr>
                    </a:p>
                  </a:txBody>
                  <a:tcPr marL="62760" marR="62760" marT="0" marB="0"/>
                </a:tc>
                <a:tc hMerge="1">
                  <a:txBody>
                    <a:bodyPr/>
                    <a:lstStyle/>
                    <a:p>
                      <a:endParaRPr lang="zh-CN" altLang="en-US"/>
                    </a:p>
                  </a:txBody>
                  <a:tcPr/>
                </a:tc>
              </a:tr>
              <a:tr h="191855">
                <a:tc>
                  <a:txBody>
                    <a:bodyPr/>
                    <a:lstStyle/>
                    <a:p>
                      <a:pPr algn="just">
                        <a:spcAft>
                          <a:spcPts val="0"/>
                        </a:spcAft>
                      </a:pPr>
                      <a:r>
                        <a:rPr lang="zh-CN" sz="1600" kern="100">
                          <a:solidFill>
                            <a:schemeClr val="accent2">
                              <a:lumMod val="50000"/>
                            </a:schemeClr>
                          </a:solidFill>
                          <a:effectLst/>
                          <a:latin typeface="+mn-ea"/>
                          <a:ea typeface="+mn-ea"/>
                        </a:rPr>
                        <a:t>远期价格</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zh-CN" sz="1600" kern="0" dirty="0">
                          <a:solidFill>
                            <a:schemeClr val="accent2">
                              <a:lumMod val="50000"/>
                            </a:schemeClr>
                          </a:solidFill>
                          <a:effectLst/>
                          <a:latin typeface="+mn-ea"/>
                          <a:ea typeface="+mn-ea"/>
                        </a:rPr>
                        <a:t>根据上海清算所发布的远期价格确定</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hMerge="1">
                  <a:txBody>
                    <a:bodyPr/>
                    <a:lstStyle/>
                    <a:p>
                      <a:endParaRPr lang="zh-CN" altLang="en-US"/>
                    </a:p>
                  </a:txBody>
                  <a:tcPr/>
                </a:tc>
              </a:tr>
              <a:tr h="585544">
                <a:tc>
                  <a:txBody>
                    <a:bodyPr/>
                    <a:lstStyle/>
                    <a:p>
                      <a:pPr algn="just">
                        <a:spcAft>
                          <a:spcPts val="0"/>
                        </a:spcAft>
                      </a:pPr>
                      <a:r>
                        <a:rPr lang="zh-CN" sz="1600" kern="100" dirty="0">
                          <a:solidFill>
                            <a:schemeClr val="accent2">
                              <a:lumMod val="50000"/>
                            </a:schemeClr>
                          </a:solidFill>
                          <a:effectLst/>
                          <a:latin typeface="+mn-ea"/>
                          <a:ea typeface="+mn-ea"/>
                        </a:rPr>
                        <a:t>最终结算价格</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gridSpan="2">
                  <a:txBody>
                    <a:bodyPr/>
                    <a:lstStyle/>
                    <a:p>
                      <a:pPr algn="just">
                        <a:spcAft>
                          <a:spcPts val="0"/>
                        </a:spcAft>
                      </a:pPr>
                      <a:r>
                        <a:rPr lang="zh-CN" altLang="zh-CN" sz="1600" kern="0" dirty="0" smtClean="0">
                          <a:solidFill>
                            <a:schemeClr val="accent2">
                              <a:lumMod val="50000"/>
                            </a:schemeClr>
                          </a:solidFill>
                          <a:effectLst/>
                          <a:latin typeface="+mn-ea"/>
                          <a:ea typeface="+mn-ea"/>
                          <a:cs typeface="+mn-cs"/>
                        </a:rPr>
                        <a:t>根据当月</a:t>
                      </a:r>
                      <a:r>
                        <a:rPr lang="zh-CN" altLang="en-US" sz="1600" kern="0" dirty="0" smtClean="0">
                          <a:solidFill>
                            <a:srgbClr val="0000FF"/>
                          </a:solidFill>
                          <a:effectLst/>
                          <a:latin typeface="+mn-ea"/>
                          <a:ea typeface="+mn-ea"/>
                          <a:cs typeface="+mn-cs"/>
                        </a:rPr>
                        <a:t>上海航运交易所发布的</a:t>
                      </a:r>
                      <a:r>
                        <a:rPr lang="zh-CN" altLang="zh-CN" sz="1600" kern="0" dirty="0" smtClean="0">
                          <a:solidFill>
                            <a:schemeClr val="accent2">
                              <a:lumMod val="50000"/>
                            </a:schemeClr>
                          </a:solidFill>
                          <a:effectLst/>
                          <a:latin typeface="+mn-ea"/>
                          <a:ea typeface="+mn-ea"/>
                          <a:cs typeface="+mn-cs"/>
                        </a:rPr>
                        <a:t>中国沿海煤炭</a:t>
                      </a:r>
                      <a:r>
                        <a:rPr lang="zh-CN" altLang="en-US" sz="1600" kern="0" dirty="0" smtClean="0">
                          <a:solidFill>
                            <a:schemeClr val="accent2">
                              <a:lumMod val="50000"/>
                            </a:schemeClr>
                          </a:solidFill>
                          <a:effectLst/>
                          <a:latin typeface="+mn-ea"/>
                          <a:ea typeface="+mn-ea"/>
                          <a:cs typeface="+mn-cs"/>
                        </a:rPr>
                        <a:t>分航线运费</a:t>
                      </a:r>
                      <a:r>
                        <a:rPr lang="zh-CN" altLang="zh-CN" sz="1600" kern="0" dirty="0" smtClean="0">
                          <a:solidFill>
                            <a:schemeClr val="accent2">
                              <a:lumMod val="50000"/>
                            </a:schemeClr>
                          </a:solidFill>
                          <a:effectLst/>
                          <a:latin typeface="+mn-ea"/>
                          <a:ea typeface="+mn-ea"/>
                          <a:cs typeface="+mn-cs"/>
                        </a:rPr>
                        <a:t>的算术平均值计算结算价格，精确至小数点后</a:t>
                      </a:r>
                      <a:r>
                        <a:rPr lang="en-US" altLang="zh-CN" sz="1600" kern="0" dirty="0" smtClean="0">
                          <a:solidFill>
                            <a:schemeClr val="accent2">
                              <a:lumMod val="50000"/>
                            </a:schemeClr>
                          </a:solidFill>
                          <a:effectLst/>
                          <a:latin typeface="+mn-ea"/>
                          <a:ea typeface="+mn-ea"/>
                          <a:cs typeface="+mn-cs"/>
                        </a:rPr>
                        <a:t>2</a:t>
                      </a:r>
                      <a:r>
                        <a:rPr lang="zh-CN" altLang="zh-CN" sz="1600" kern="0" dirty="0" smtClean="0">
                          <a:solidFill>
                            <a:schemeClr val="accent2">
                              <a:lumMod val="50000"/>
                            </a:schemeClr>
                          </a:solidFill>
                          <a:effectLst/>
                          <a:latin typeface="+mn-ea"/>
                          <a:ea typeface="+mn-ea"/>
                          <a:cs typeface="+mn-cs"/>
                        </a:rPr>
                        <a:t>位</a:t>
                      </a:r>
                      <a:endParaRPr lang="zh-CN" sz="1600" kern="0" dirty="0">
                        <a:solidFill>
                          <a:schemeClr val="accent2">
                            <a:lumMod val="50000"/>
                          </a:schemeClr>
                        </a:solidFill>
                        <a:effectLst/>
                        <a:latin typeface="+mn-ea"/>
                        <a:ea typeface="+mn-ea"/>
                        <a:cs typeface="+mn-cs"/>
                      </a:endParaRPr>
                    </a:p>
                  </a:txBody>
                  <a:tcPr marL="62760" marR="62760" marT="0" marB="0"/>
                </a:tc>
                <a:tc hMerge="1">
                  <a:txBody>
                    <a:bodyPr/>
                    <a:lstStyle/>
                    <a:p>
                      <a:endParaRPr lang="zh-CN" altLang="en-US"/>
                    </a:p>
                  </a:txBody>
                  <a:tcPr/>
                </a:tc>
              </a:tr>
            </a:tbl>
          </a:graphicData>
        </a:graphic>
      </p:graphicFrame>
      <p:sp>
        <p:nvSpPr>
          <p:cNvPr id="6" name="文本框 5"/>
          <p:cNvSpPr txBox="1"/>
          <p:nvPr/>
        </p:nvSpPr>
        <p:spPr>
          <a:xfrm>
            <a:off x="5508104" y="6309320"/>
            <a:ext cx="3112977" cy="369332"/>
          </a:xfrm>
          <a:prstGeom prst="rect">
            <a:avLst/>
          </a:prstGeom>
          <a:noFill/>
        </p:spPr>
        <p:txBody>
          <a:bodyPr wrap="square" rtlCol="0">
            <a:spAutoFit/>
          </a:bodyPr>
          <a:lstStyle/>
          <a:p>
            <a:pPr algn="ctr"/>
            <a:r>
              <a:rPr lang="en-US" altLang="zh-CN" dirty="0" smtClean="0"/>
              <a:t>*</a:t>
            </a:r>
            <a:r>
              <a:rPr lang="zh-CN" altLang="en-US" dirty="0" smtClean="0"/>
              <a:t>本产品拟于</a:t>
            </a:r>
            <a:r>
              <a:rPr lang="en-US" altLang="zh-CN" dirty="0" smtClean="0"/>
              <a:t>2015</a:t>
            </a:r>
            <a:r>
              <a:rPr lang="zh-CN" altLang="en-US" dirty="0" smtClean="0"/>
              <a:t>年底前推出</a:t>
            </a:r>
            <a:endParaRPr lang="zh-CN" altLang="en-US" dirty="0"/>
          </a:p>
        </p:txBody>
      </p:sp>
    </p:spTree>
    <p:extLst>
      <p:ext uri="{BB962C8B-B14F-4D97-AF65-F5344CB8AC3E}">
        <p14:creationId xmlns:p14="http://schemas.microsoft.com/office/powerpoint/2010/main" val="4081090955"/>
      </p:ext>
    </p:extLst>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
          </p:nvPr>
        </p:nvSpPr>
        <p:spPr>
          <a:xfrm>
            <a:off x="683568" y="908720"/>
            <a:ext cx="7772400" cy="504055"/>
          </a:xfrm>
        </p:spPr>
        <p:txBody>
          <a:bodyPr>
            <a:noAutofit/>
          </a:bodyPr>
          <a:lstStyle/>
          <a:p>
            <a:pPr algn="ctr"/>
            <a:r>
              <a:rPr lang="zh-CN" altLang="en-US" sz="3200" b="1" dirty="0" smtClean="0">
                <a:solidFill>
                  <a:schemeClr val="accent4">
                    <a:lumMod val="50000"/>
                  </a:schemeClr>
                </a:solidFill>
                <a:latin typeface="+mj-ea"/>
                <a:ea typeface="+mj-ea"/>
              </a:rPr>
              <a:t>交易</a:t>
            </a:r>
            <a:r>
              <a:rPr lang="zh-CN" altLang="en-US" sz="3200" b="1" dirty="0">
                <a:solidFill>
                  <a:schemeClr val="accent4">
                    <a:lumMod val="50000"/>
                  </a:schemeClr>
                </a:solidFill>
                <a:latin typeface="+mj-ea"/>
                <a:ea typeface="+mj-ea"/>
              </a:rPr>
              <a:t>、清算模式</a:t>
            </a:r>
          </a:p>
        </p:txBody>
      </p:sp>
      <p:pic>
        <p:nvPicPr>
          <p:cNvPr id="3"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139952" y="1628800"/>
            <a:ext cx="4680520" cy="4824536"/>
          </a:xfrm>
          <a:prstGeom prst="rect">
            <a:avLst/>
          </a:prstGeom>
          <a:noFill/>
          <a:ln w="9525">
            <a:noFill/>
            <a:miter lim="800000"/>
            <a:headEnd/>
            <a:tailEnd/>
          </a:ln>
        </p:spPr>
      </p:pic>
      <p:graphicFrame>
        <p:nvGraphicFramePr>
          <p:cNvPr id="5" name="图示 4"/>
          <p:cNvGraphicFramePr/>
          <p:nvPr>
            <p:extLst>
              <p:ext uri="{D42A27DB-BD31-4B8C-83A1-F6EECF244321}">
                <p14:modId xmlns:p14="http://schemas.microsoft.com/office/powerpoint/2010/main" val="349287555"/>
              </p:ext>
            </p:extLst>
          </p:nvPr>
        </p:nvGraphicFramePr>
        <p:xfrm>
          <a:off x="324111" y="1268760"/>
          <a:ext cx="3744416" cy="42080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圆角矩形 6"/>
          <p:cNvSpPr/>
          <p:nvPr/>
        </p:nvSpPr>
        <p:spPr>
          <a:xfrm>
            <a:off x="323528" y="5409220"/>
            <a:ext cx="3960440" cy="1044116"/>
          </a:xfrm>
          <a:prstGeom prst="roundRect">
            <a:avLst/>
          </a:prstGeom>
          <a:solidFill>
            <a:schemeClr val="bg2"/>
          </a:solidFill>
        </p:spPr>
        <p:style>
          <a:lnRef idx="2">
            <a:schemeClr val="accent4"/>
          </a:lnRef>
          <a:fillRef idx="1">
            <a:schemeClr val="lt1"/>
          </a:fillRef>
          <a:effectRef idx="0">
            <a:schemeClr val="accent4"/>
          </a:effectRef>
          <a:fontRef idx="minor">
            <a:schemeClr val="dk1"/>
          </a:fontRef>
        </p:style>
        <p:txBody>
          <a:bodyPr rtlCol="0" anchor="ctr"/>
          <a:lstStyle/>
          <a:p>
            <a:r>
              <a:rPr lang="zh-CN" altLang="en-US" b="1" dirty="0">
                <a:solidFill>
                  <a:schemeClr val="accent2">
                    <a:lumMod val="60000"/>
                    <a:lumOff val="40000"/>
                  </a:schemeClr>
                </a:solidFill>
                <a:latin typeface="+mn-ea"/>
              </a:rPr>
              <a:t> </a:t>
            </a:r>
            <a:r>
              <a:rPr lang="zh-CN" altLang="en-US" b="1" dirty="0" smtClean="0">
                <a:solidFill>
                  <a:schemeClr val="accent2">
                    <a:lumMod val="60000"/>
                    <a:lumOff val="40000"/>
                  </a:schemeClr>
                </a:solidFill>
                <a:latin typeface="+mn-ea"/>
              </a:rPr>
              <a:t>   </a:t>
            </a:r>
            <a:r>
              <a:rPr lang="zh-CN" altLang="en-US" sz="1600" b="1" dirty="0" smtClean="0">
                <a:solidFill>
                  <a:schemeClr val="accent2">
                    <a:lumMod val="50000"/>
                  </a:schemeClr>
                </a:solidFill>
                <a:latin typeface="+mn-ea"/>
              </a:rPr>
              <a:t>上海</a:t>
            </a:r>
            <a:r>
              <a:rPr lang="zh-CN" altLang="en-US" sz="1600" b="1" dirty="0">
                <a:solidFill>
                  <a:schemeClr val="accent2">
                    <a:lumMod val="50000"/>
                  </a:schemeClr>
                </a:solidFill>
                <a:latin typeface="+mn-ea"/>
              </a:rPr>
              <a:t>清算所与清算会员每日进行</a:t>
            </a:r>
            <a:r>
              <a:rPr lang="zh-CN" altLang="en-US" sz="1600" b="1" dirty="0" smtClean="0">
                <a:solidFill>
                  <a:schemeClr val="accent2">
                    <a:lumMod val="50000"/>
                  </a:schemeClr>
                </a:solidFill>
                <a:latin typeface="+mn-ea"/>
              </a:rPr>
              <a:t>资金清算结算</a:t>
            </a:r>
            <a:r>
              <a:rPr lang="zh-CN" altLang="en-US" sz="1600" b="1" dirty="0">
                <a:solidFill>
                  <a:schemeClr val="accent2">
                    <a:lumMod val="50000"/>
                  </a:schemeClr>
                </a:solidFill>
                <a:latin typeface="+mn-ea"/>
              </a:rPr>
              <a:t>，</a:t>
            </a:r>
            <a:r>
              <a:rPr lang="zh-CN" altLang="zh-CN" sz="1600" b="1" dirty="0">
                <a:solidFill>
                  <a:schemeClr val="accent2">
                    <a:lumMod val="50000"/>
                  </a:schemeClr>
                </a:solidFill>
                <a:latin typeface="+mn-ea"/>
              </a:rPr>
              <a:t>清算会员与</a:t>
            </a:r>
            <a:r>
              <a:rPr lang="zh-CN" altLang="en-US" sz="1600" b="1" dirty="0">
                <a:solidFill>
                  <a:schemeClr val="accent2">
                    <a:lumMod val="50000"/>
                  </a:schemeClr>
                </a:solidFill>
                <a:latin typeface="+mn-ea"/>
              </a:rPr>
              <a:t>投资人每日</a:t>
            </a:r>
            <a:r>
              <a:rPr lang="zh-CN" altLang="zh-CN" sz="1600" b="1" dirty="0">
                <a:solidFill>
                  <a:schemeClr val="accent2">
                    <a:lumMod val="50000"/>
                  </a:schemeClr>
                </a:solidFill>
                <a:latin typeface="+mn-ea"/>
              </a:rPr>
              <a:t>进行</a:t>
            </a:r>
            <a:r>
              <a:rPr lang="zh-CN" altLang="en-US" sz="1600" b="1" dirty="0" smtClean="0">
                <a:solidFill>
                  <a:schemeClr val="accent2">
                    <a:lumMod val="50000"/>
                  </a:schemeClr>
                </a:solidFill>
                <a:latin typeface="+mn-ea"/>
              </a:rPr>
              <a:t>资金清算</a:t>
            </a:r>
            <a:r>
              <a:rPr lang="zh-CN" altLang="zh-CN" sz="1600" b="1" dirty="0" smtClean="0">
                <a:solidFill>
                  <a:schemeClr val="accent2">
                    <a:lumMod val="50000"/>
                  </a:schemeClr>
                </a:solidFill>
                <a:latin typeface="+mn-ea"/>
              </a:rPr>
              <a:t>结算</a:t>
            </a:r>
            <a:r>
              <a:rPr lang="zh-CN" altLang="en-US" sz="1600" b="1" dirty="0" smtClean="0">
                <a:solidFill>
                  <a:schemeClr val="accent2">
                    <a:lumMod val="50000"/>
                  </a:schemeClr>
                </a:solidFill>
                <a:latin typeface="+mn-ea"/>
              </a:rPr>
              <a:t>。</a:t>
            </a:r>
            <a:endParaRPr lang="zh-CN" altLang="en-US" sz="1600" b="1" dirty="0">
              <a:solidFill>
                <a:schemeClr val="accent2">
                  <a:lumMod val="50000"/>
                </a:schemeClr>
              </a:solidFill>
              <a:latin typeface="+mn-ea"/>
            </a:endParaRPr>
          </a:p>
        </p:txBody>
      </p:sp>
    </p:spTree>
    <p:extLst>
      <p:ext uri="{BB962C8B-B14F-4D97-AF65-F5344CB8AC3E}">
        <p14:creationId xmlns:p14="http://schemas.microsoft.com/office/powerpoint/2010/main" val="1637944744"/>
      </p:ext>
    </p:extLst>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00167" y="3429000"/>
            <a:ext cx="1857388" cy="1077218"/>
          </a:xfrm>
          <a:prstGeom prst="rect">
            <a:avLst/>
          </a:prstGeom>
          <a:noFill/>
        </p:spPr>
        <p:txBody>
          <a:bodyPr wrap="square" rtlCol="0">
            <a:spAutoFit/>
          </a:bodyPr>
          <a:lstStyle/>
          <a:p>
            <a:r>
              <a:rPr lang="zh-CN" altLang="en-US" sz="3200" b="1" dirty="0">
                <a:solidFill>
                  <a:schemeClr val="bg1"/>
                </a:solidFill>
              </a:rPr>
              <a:t>报价团</a:t>
            </a:r>
            <a:endParaRPr lang="en-US" altLang="zh-CN" sz="3200" b="1" dirty="0">
              <a:solidFill>
                <a:schemeClr val="bg1"/>
              </a:solidFill>
            </a:endParaRPr>
          </a:p>
          <a:p>
            <a:r>
              <a:rPr lang="zh-CN" altLang="en-US" sz="3200" b="1" dirty="0">
                <a:solidFill>
                  <a:schemeClr val="bg1"/>
                </a:solidFill>
              </a:rPr>
              <a:t>成员</a:t>
            </a:r>
          </a:p>
        </p:txBody>
      </p:sp>
      <p:sp>
        <p:nvSpPr>
          <p:cNvPr id="8" name="文本占位符 1"/>
          <p:cNvSpPr txBox="1">
            <a:spLocks/>
          </p:cNvSpPr>
          <p:nvPr/>
        </p:nvSpPr>
        <p:spPr>
          <a:xfrm>
            <a:off x="683567" y="1066119"/>
            <a:ext cx="7772400" cy="50405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500" b="1" dirty="0">
                <a:solidFill>
                  <a:schemeClr val="accent4">
                    <a:lumMod val="50000"/>
                  </a:schemeClr>
                </a:solidFill>
                <a:latin typeface="+mj-ea"/>
                <a:ea typeface="+mj-ea"/>
              </a:rPr>
              <a:t>远期价格的定义及编制原则</a:t>
            </a:r>
          </a:p>
        </p:txBody>
      </p:sp>
      <p:sp>
        <p:nvSpPr>
          <p:cNvPr id="10" name="矩形 9"/>
          <p:cNvSpPr/>
          <p:nvPr/>
        </p:nvSpPr>
        <p:spPr>
          <a:xfrm>
            <a:off x="683566" y="2204864"/>
            <a:ext cx="4176465" cy="3600986"/>
          </a:xfrm>
          <a:prstGeom prst="rect">
            <a:avLst/>
          </a:prstGeom>
        </p:spPr>
        <p:txBody>
          <a:bodyPr wrap="square">
            <a:spAutoFit/>
          </a:bodyPr>
          <a:lstStyle/>
          <a:p>
            <a:pPr marL="342891" indent="-342891">
              <a:buBlip>
                <a:blip r:embed="rId2"/>
              </a:buBlip>
            </a:pPr>
            <a:r>
              <a:rPr lang="zh-CN" altLang="en-US" b="1" dirty="0">
                <a:solidFill>
                  <a:schemeClr val="accent2">
                    <a:lumMod val="50000"/>
                  </a:schemeClr>
                </a:solidFill>
              </a:rPr>
              <a:t>逐日盯市制度的基础</a:t>
            </a:r>
            <a:r>
              <a:rPr lang="zh-CN" altLang="en-US" b="1" dirty="0" smtClean="0">
                <a:solidFill>
                  <a:schemeClr val="accent2">
                    <a:lumMod val="50000"/>
                  </a:schemeClr>
                </a:solidFill>
              </a:rPr>
              <a:t>：</a:t>
            </a:r>
            <a:r>
              <a:rPr lang="zh-CN" altLang="en-US" sz="2400" b="1" dirty="0">
                <a:ln w="0"/>
                <a:gradFill>
                  <a:gsLst>
                    <a:gs pos="0">
                      <a:schemeClr val="accent1">
                        <a:lumMod val="50000"/>
                      </a:schemeClr>
                    </a:gs>
                    <a:gs pos="50000">
                      <a:schemeClr val="accent1">
                        <a:lumMod val="75000"/>
                      </a:schemeClr>
                    </a:gs>
                    <a:gs pos="100000">
                      <a:schemeClr val="accent5">
                        <a:lumMod val="60000"/>
                        <a:lumOff val="40000"/>
                      </a:schemeClr>
                    </a:gs>
                  </a:gsLst>
                  <a:lin ang="5400000"/>
                </a:gradFill>
                <a:effectLst>
                  <a:reflection blurRad="6350" stA="53000" endA="300" endPos="35500" dir="5400000" sy="-90000" algn="bl" rotWithShape="0"/>
                </a:effectLst>
              </a:rPr>
              <a:t>远期价格</a:t>
            </a:r>
            <a:endParaRPr lang="en-US" altLang="zh-CN" sz="2400" b="1" dirty="0">
              <a:ln w="0"/>
              <a:gradFill>
                <a:gsLst>
                  <a:gs pos="0">
                    <a:schemeClr val="accent1">
                      <a:lumMod val="50000"/>
                    </a:schemeClr>
                  </a:gs>
                  <a:gs pos="50000">
                    <a:schemeClr val="accent1">
                      <a:lumMod val="75000"/>
                    </a:schemeClr>
                  </a:gs>
                  <a:gs pos="100000">
                    <a:schemeClr val="accent5">
                      <a:lumMod val="60000"/>
                      <a:lumOff val="40000"/>
                    </a:schemeClr>
                  </a:gs>
                </a:gsLst>
                <a:lin ang="5400000"/>
              </a:gradFill>
              <a:effectLst>
                <a:reflection blurRad="6350" stA="53000" endA="300" endPos="35500" dir="5400000" sy="-90000" algn="bl" rotWithShape="0"/>
              </a:effectLst>
            </a:endParaRPr>
          </a:p>
          <a:p>
            <a:pPr marL="342891" indent="-342891">
              <a:buBlip>
                <a:blip r:embed="rId2"/>
              </a:buBlip>
            </a:pPr>
            <a:endParaRPr lang="en-US" altLang="zh-CN" dirty="0">
              <a:solidFill>
                <a:schemeClr val="accent4">
                  <a:lumMod val="50000"/>
                </a:schemeClr>
              </a:solidFill>
            </a:endParaRPr>
          </a:p>
          <a:p>
            <a:pPr marL="342891" indent="-342891">
              <a:buBlip>
                <a:blip r:embed="rId2"/>
              </a:buBlip>
            </a:pPr>
            <a:r>
              <a:rPr lang="zh-CN" altLang="en-US" b="1" dirty="0">
                <a:solidFill>
                  <a:schemeClr val="accent2">
                    <a:lumMod val="50000"/>
                  </a:schemeClr>
                </a:solidFill>
              </a:rPr>
              <a:t>远期价格定义：</a:t>
            </a:r>
            <a:r>
              <a:rPr lang="zh-CN" altLang="zh-CN" dirty="0">
                <a:solidFill>
                  <a:schemeClr val="accent2">
                    <a:lumMod val="50000"/>
                  </a:schemeClr>
                </a:solidFill>
              </a:rPr>
              <a:t>对于</a:t>
            </a:r>
            <a:r>
              <a:rPr lang="zh-CN" altLang="en-US" dirty="0">
                <a:solidFill>
                  <a:schemeClr val="accent2">
                    <a:lumMod val="50000"/>
                  </a:schemeClr>
                </a:solidFill>
              </a:rPr>
              <a:t>相关</a:t>
            </a:r>
            <a:r>
              <a:rPr lang="zh-CN" altLang="zh-CN" dirty="0">
                <a:solidFill>
                  <a:schemeClr val="accent2">
                    <a:lumMod val="50000"/>
                  </a:schemeClr>
                </a:solidFill>
              </a:rPr>
              <a:t>产品的不同期限协议，在日间成交价格的基础上，通过报价团报价，并</a:t>
            </a:r>
            <a:r>
              <a:rPr lang="zh-CN" altLang="en-US" dirty="0">
                <a:solidFill>
                  <a:schemeClr val="accent2">
                    <a:lumMod val="50000"/>
                  </a:schemeClr>
                </a:solidFill>
              </a:rPr>
              <a:t>经由</a:t>
            </a:r>
            <a:r>
              <a:rPr lang="zh-CN" altLang="zh-CN" dirty="0">
                <a:solidFill>
                  <a:schemeClr val="accent2">
                    <a:lumMod val="50000"/>
                  </a:schemeClr>
                </a:solidFill>
              </a:rPr>
              <a:t>一系列规则处理后形成的远期价格曲线，</a:t>
            </a:r>
            <a:r>
              <a:rPr lang="zh-CN" altLang="en-US" dirty="0" smtClean="0">
                <a:solidFill>
                  <a:schemeClr val="accent2">
                    <a:lumMod val="50000"/>
                  </a:schemeClr>
                </a:solidFill>
              </a:rPr>
              <a:t>是</a:t>
            </a:r>
            <a:r>
              <a:rPr lang="zh-CN" altLang="zh-CN" sz="2400" b="1" dirty="0">
                <a:ln w="0"/>
                <a:gradFill>
                  <a:gsLst>
                    <a:gs pos="0">
                      <a:schemeClr val="accent1">
                        <a:lumMod val="50000"/>
                      </a:schemeClr>
                    </a:gs>
                    <a:gs pos="50000">
                      <a:schemeClr val="accent1">
                        <a:lumMod val="75000"/>
                      </a:schemeClr>
                    </a:gs>
                    <a:gs pos="100000">
                      <a:schemeClr val="accent5">
                        <a:lumMod val="60000"/>
                        <a:lumOff val="40000"/>
                      </a:schemeClr>
                    </a:gs>
                  </a:gsLst>
                  <a:lin ang="5400000"/>
                </a:gradFill>
                <a:effectLst>
                  <a:reflection blurRad="6350" stA="53000" endA="300" endPos="35500" dir="5400000" sy="-90000" algn="bl" rotWithShape="0"/>
                </a:effectLst>
              </a:rPr>
              <a:t>适用于每日日终盯市、风险管理的公允</a:t>
            </a:r>
            <a:r>
              <a:rPr lang="zh-CN" altLang="en-US" sz="2400" b="1" dirty="0">
                <a:ln w="0"/>
                <a:gradFill>
                  <a:gsLst>
                    <a:gs pos="0">
                      <a:schemeClr val="accent1">
                        <a:lumMod val="50000"/>
                      </a:schemeClr>
                    </a:gs>
                    <a:gs pos="50000">
                      <a:schemeClr val="accent1">
                        <a:lumMod val="75000"/>
                      </a:schemeClr>
                    </a:gs>
                    <a:gs pos="100000">
                      <a:schemeClr val="accent5">
                        <a:lumMod val="60000"/>
                        <a:lumOff val="40000"/>
                      </a:schemeClr>
                    </a:gs>
                  </a:gsLst>
                  <a:lin ang="5400000"/>
                </a:gradFill>
                <a:effectLst>
                  <a:reflection blurRad="6350" stA="53000" endA="300" endPos="35500" dir="5400000" sy="-90000" algn="bl" rotWithShape="0"/>
                </a:effectLst>
              </a:rPr>
              <a:t>价格</a:t>
            </a:r>
            <a:r>
              <a:rPr lang="zh-CN" altLang="zh-CN" dirty="0" smtClean="0">
                <a:ln w="0"/>
                <a:solidFill>
                  <a:schemeClr val="accent2">
                    <a:lumMod val="50000"/>
                  </a:schemeClr>
                </a:solidFill>
                <a:effectLst>
                  <a:reflection blurRad="6350" stA="53000" endA="300" endPos="35500" dir="5400000" sy="-90000" algn="bl" rotWithShape="0"/>
                </a:effectLst>
              </a:rPr>
              <a:t>。</a:t>
            </a:r>
            <a:endParaRPr lang="en-US" altLang="zh-CN" dirty="0">
              <a:ln w="0"/>
              <a:solidFill>
                <a:schemeClr val="accent2">
                  <a:lumMod val="50000"/>
                </a:schemeClr>
              </a:solidFill>
              <a:effectLst>
                <a:reflection blurRad="6350" stA="53000" endA="300" endPos="35500" dir="5400000" sy="-90000" algn="bl" rotWithShape="0"/>
              </a:effectLst>
            </a:endParaRPr>
          </a:p>
          <a:p>
            <a:pPr marL="342891" indent="-342891">
              <a:buBlip>
                <a:blip r:embed="rId2"/>
              </a:buBlip>
            </a:pPr>
            <a:endParaRPr lang="en-US" altLang="zh-CN" dirty="0">
              <a:solidFill>
                <a:schemeClr val="accent4">
                  <a:lumMod val="50000"/>
                </a:schemeClr>
              </a:solidFill>
            </a:endParaRPr>
          </a:p>
          <a:p>
            <a:pPr marL="342891" indent="-342891">
              <a:buBlip>
                <a:blip r:embed="rId2"/>
              </a:buBlip>
            </a:pPr>
            <a:r>
              <a:rPr lang="zh-CN" altLang="en-US" b="1" dirty="0">
                <a:solidFill>
                  <a:schemeClr val="accent2">
                    <a:lumMod val="50000"/>
                  </a:schemeClr>
                </a:solidFill>
              </a:rPr>
              <a:t>远期价格编制原则</a:t>
            </a:r>
            <a:r>
              <a:rPr lang="zh-CN" altLang="en-US" b="1" dirty="0" smtClean="0">
                <a:solidFill>
                  <a:schemeClr val="accent2">
                    <a:lumMod val="50000"/>
                  </a:schemeClr>
                </a:solidFill>
              </a:rPr>
              <a:t>：</a:t>
            </a:r>
            <a:r>
              <a:rPr lang="zh-CN" altLang="en-US" sz="2400" b="1" dirty="0">
                <a:ln w="0"/>
                <a:gradFill>
                  <a:gsLst>
                    <a:gs pos="0">
                      <a:schemeClr val="accent1">
                        <a:lumMod val="50000"/>
                      </a:schemeClr>
                    </a:gs>
                    <a:gs pos="50000">
                      <a:schemeClr val="accent1">
                        <a:lumMod val="75000"/>
                      </a:schemeClr>
                    </a:gs>
                    <a:gs pos="100000">
                      <a:schemeClr val="accent5">
                        <a:lumMod val="60000"/>
                        <a:lumOff val="40000"/>
                      </a:schemeClr>
                    </a:gs>
                  </a:gsLst>
                  <a:lin ang="5400000"/>
                </a:gradFill>
                <a:effectLst>
                  <a:reflection blurRad="6350" stA="53000" endA="300" endPos="35500" dir="5400000" sy="-90000" algn="bl" rotWithShape="0"/>
                </a:effectLst>
              </a:rPr>
              <a:t>最大程度地、客观</a:t>
            </a:r>
            <a:r>
              <a:rPr lang="zh-CN" altLang="en-US" sz="2400" b="1" dirty="0" smtClean="0">
                <a:ln w="0"/>
                <a:gradFill>
                  <a:gsLst>
                    <a:gs pos="0">
                      <a:schemeClr val="accent1">
                        <a:lumMod val="50000"/>
                      </a:schemeClr>
                    </a:gs>
                    <a:gs pos="50000">
                      <a:schemeClr val="accent1">
                        <a:lumMod val="75000"/>
                      </a:schemeClr>
                    </a:gs>
                    <a:gs pos="100000">
                      <a:schemeClr val="accent5">
                        <a:lumMod val="60000"/>
                        <a:lumOff val="40000"/>
                      </a:schemeClr>
                    </a:gs>
                  </a:gsLst>
                  <a:lin ang="5400000"/>
                </a:gradFill>
                <a:effectLst>
                  <a:reflection blurRad="6350" stA="53000" endA="300" endPos="35500" dir="5400000" sy="-90000" algn="bl" rotWithShape="0"/>
                </a:effectLst>
              </a:rPr>
              <a:t>地</a:t>
            </a:r>
            <a:r>
              <a:rPr lang="zh-CN" altLang="en-US" dirty="0">
                <a:solidFill>
                  <a:schemeClr val="accent2">
                    <a:lumMod val="50000"/>
                  </a:schemeClr>
                </a:solidFill>
              </a:rPr>
              <a:t>反映</a:t>
            </a:r>
            <a:r>
              <a:rPr lang="zh-CN" altLang="en-US" dirty="0" smtClean="0">
                <a:solidFill>
                  <a:schemeClr val="accent2">
                    <a:lumMod val="50000"/>
                  </a:schemeClr>
                </a:solidFill>
              </a:rPr>
              <a:t>市场</a:t>
            </a:r>
            <a:r>
              <a:rPr lang="zh-CN" altLang="en-US" dirty="0">
                <a:solidFill>
                  <a:schemeClr val="accent2">
                    <a:lumMod val="50000"/>
                  </a:schemeClr>
                </a:solidFill>
              </a:rPr>
              <a:t>真实的</a:t>
            </a:r>
            <a:r>
              <a:rPr lang="zh-CN" altLang="en-US" dirty="0" smtClean="0">
                <a:solidFill>
                  <a:schemeClr val="accent2">
                    <a:lumMod val="50000"/>
                  </a:schemeClr>
                </a:solidFill>
              </a:rPr>
              <a:t>位置</a:t>
            </a:r>
            <a:r>
              <a:rPr lang="zh-CN" altLang="en-US" dirty="0">
                <a:solidFill>
                  <a:schemeClr val="accent2">
                    <a:lumMod val="50000"/>
                  </a:schemeClr>
                </a:solidFill>
              </a:rPr>
              <a:t>。</a:t>
            </a:r>
            <a:endParaRPr lang="en-US" altLang="zh-CN" dirty="0">
              <a:solidFill>
                <a:schemeClr val="accent2">
                  <a:lumMod val="50000"/>
                </a:schemeClr>
              </a:solidFill>
            </a:endParaRPr>
          </a:p>
        </p:txBody>
      </p:sp>
      <p:graphicFrame>
        <p:nvGraphicFramePr>
          <p:cNvPr id="5" name="内容占位符 5"/>
          <p:cNvGraphicFramePr>
            <a:graphicFrameLocks noGrp="1"/>
          </p:cNvGraphicFramePr>
          <p:nvPr>
            <p:ph idx="1"/>
            <p:extLst/>
          </p:nvPr>
        </p:nvGraphicFramePr>
        <p:xfrm>
          <a:off x="4788024" y="1716832"/>
          <a:ext cx="4072992" cy="4896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组合 5"/>
          <p:cNvGrpSpPr/>
          <p:nvPr/>
        </p:nvGrpSpPr>
        <p:grpSpPr>
          <a:xfrm>
            <a:off x="6084168" y="2132856"/>
            <a:ext cx="916423" cy="916423"/>
            <a:chOff x="1955036" y="1025168"/>
            <a:chExt cx="916423" cy="916423"/>
          </a:xfrm>
          <a:scene3d>
            <a:camera prst="orthographicFront"/>
            <a:lightRig rig="flat" dir="t"/>
          </a:scene3d>
        </p:grpSpPr>
        <p:sp>
          <p:nvSpPr>
            <p:cNvPr id="9" name="椭圆 8"/>
            <p:cNvSpPr/>
            <p:nvPr/>
          </p:nvSpPr>
          <p:spPr>
            <a:xfrm>
              <a:off x="1955036" y="1025168"/>
              <a:ext cx="916423" cy="916423"/>
            </a:xfrm>
            <a:prstGeom prst="ellipse">
              <a:avLst/>
            </a:prstGeom>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1" name="椭圆 4"/>
            <p:cNvSpPr/>
            <p:nvPr/>
          </p:nvSpPr>
          <p:spPr>
            <a:xfrm>
              <a:off x="2089243" y="1159375"/>
              <a:ext cx="648009" cy="64800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9050" tIns="19050" rIns="19050" bIns="19050" numCol="1" spcCol="1270" anchor="ctr" anchorCtr="0">
              <a:noAutofit/>
            </a:bodyPr>
            <a:lstStyle/>
            <a:p>
              <a:pPr lvl="0" algn="ctr" defTabSz="666750" rtl="0">
                <a:lnSpc>
                  <a:spcPct val="90000"/>
                </a:lnSpc>
                <a:spcBef>
                  <a:spcPct val="0"/>
                </a:spcBef>
                <a:spcAft>
                  <a:spcPct val="35000"/>
                </a:spcAft>
              </a:pPr>
              <a:r>
                <a:rPr lang="zh-CN" altLang="en-US" sz="1500" dirty="0" smtClean="0"/>
                <a:t>指数方</a:t>
              </a:r>
              <a:endParaRPr lang="zh-CN" sz="1500" kern="1200" dirty="0"/>
            </a:p>
          </p:txBody>
        </p:sp>
      </p:grpSp>
    </p:spTree>
    <p:extLst>
      <p:ext uri="{BB962C8B-B14F-4D97-AF65-F5344CB8AC3E}">
        <p14:creationId xmlns:p14="http://schemas.microsoft.com/office/powerpoint/2010/main" val="1123007296"/>
      </p:ext>
    </p:extLst>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31" name="图示 30"/>
          <p:cNvGraphicFramePr/>
          <p:nvPr>
            <p:extLst>
              <p:ext uri="{D42A27DB-BD31-4B8C-83A1-F6EECF244321}">
                <p14:modId xmlns:p14="http://schemas.microsoft.com/office/powerpoint/2010/main" val="2302162400"/>
              </p:ext>
            </p:extLst>
          </p:nvPr>
        </p:nvGraphicFramePr>
        <p:xfrm>
          <a:off x="467544" y="1458756"/>
          <a:ext cx="8064896" cy="5040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文本占位符 1"/>
          <p:cNvSpPr txBox="1">
            <a:spLocks/>
          </p:cNvSpPr>
          <p:nvPr/>
        </p:nvSpPr>
        <p:spPr>
          <a:xfrm>
            <a:off x="899592" y="836712"/>
            <a:ext cx="7772400" cy="5040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smtClean="0">
                <a:solidFill>
                  <a:schemeClr val="accent4">
                    <a:lumMod val="50000"/>
                  </a:schemeClr>
                </a:solidFill>
                <a:latin typeface="+mj-ea"/>
                <a:ea typeface="+mj-ea"/>
              </a:rPr>
              <a:t>风险管理体系</a:t>
            </a:r>
            <a:endParaRPr lang="zh-CN" altLang="en-US" sz="3200" b="1" dirty="0">
              <a:solidFill>
                <a:schemeClr val="accent4">
                  <a:lumMod val="50000"/>
                </a:schemeClr>
              </a:solidFill>
              <a:latin typeface="+mj-ea"/>
              <a:ea typeface="+mj-ea"/>
            </a:endParaRPr>
          </a:p>
        </p:txBody>
      </p:sp>
    </p:spTree>
    <p:extLst>
      <p:ext uri="{BB962C8B-B14F-4D97-AF65-F5344CB8AC3E}">
        <p14:creationId xmlns:p14="http://schemas.microsoft.com/office/powerpoint/2010/main" val="273907736"/>
      </p:ext>
    </p:extLst>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83768" y="1794084"/>
            <a:ext cx="1427121" cy="923330"/>
          </a:xfrm>
          <a:prstGeom prst="rect">
            <a:avLst/>
          </a:prstGeom>
          <a:noFill/>
        </p:spPr>
        <p:txBody>
          <a:bodyPr wrap="square" rtlCol="0">
            <a:spAutoFit/>
          </a:bodyPr>
          <a:lstStyle/>
          <a:p>
            <a:r>
              <a:rPr lang="zh-CN" altLang="en-US" dirty="0" smtClean="0">
                <a:solidFill>
                  <a:schemeClr val="accent1">
                    <a:lumMod val="75000"/>
                  </a:schemeClr>
                </a:solidFill>
              </a:rPr>
              <a:t>结合实体贸易，参与掉期套保</a:t>
            </a:r>
            <a:endParaRPr lang="en-US" altLang="zh-CN" dirty="0" smtClean="0">
              <a:solidFill>
                <a:schemeClr val="accent1">
                  <a:lumMod val="75000"/>
                </a:schemeClr>
              </a:solidFill>
            </a:endParaRPr>
          </a:p>
        </p:txBody>
      </p:sp>
      <p:sp>
        <p:nvSpPr>
          <p:cNvPr id="11" name="矩形 10"/>
          <p:cNvSpPr/>
          <p:nvPr/>
        </p:nvSpPr>
        <p:spPr>
          <a:xfrm>
            <a:off x="755576" y="3098809"/>
            <a:ext cx="1596058" cy="636702"/>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2400" b="1" dirty="0" smtClean="0">
                <a:latin typeface="楷体" panose="02010609060101010101" pitchFamily="49" charset="-122"/>
                <a:ea typeface="楷体" panose="02010609060101010101" pitchFamily="49" charset="-122"/>
              </a:rPr>
              <a:t>企业</a:t>
            </a:r>
            <a:endParaRPr lang="zh-CN" altLang="en-US" sz="2400" b="1" dirty="0">
              <a:latin typeface="楷体" panose="02010609060101010101" pitchFamily="49" charset="-122"/>
              <a:ea typeface="楷体" panose="02010609060101010101" pitchFamily="49" charset="-122"/>
            </a:endParaRPr>
          </a:p>
        </p:txBody>
      </p:sp>
      <p:sp>
        <p:nvSpPr>
          <p:cNvPr id="15" name="矩形 14"/>
          <p:cNvSpPr/>
          <p:nvPr/>
        </p:nvSpPr>
        <p:spPr>
          <a:xfrm>
            <a:off x="7075120" y="3111955"/>
            <a:ext cx="1529328" cy="693522"/>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ltLang="zh-CN" sz="2400" b="1" dirty="0" smtClean="0">
              <a:latin typeface="楷体" panose="02010609060101010101" pitchFamily="49" charset="-122"/>
              <a:ea typeface="楷体" panose="02010609060101010101" pitchFamily="49" charset="-122"/>
            </a:endParaRPr>
          </a:p>
          <a:p>
            <a:pPr algn="ctr"/>
            <a:r>
              <a:rPr lang="zh-CN" altLang="en-US" sz="2400" b="1" dirty="0" smtClean="0">
                <a:latin typeface="楷体" panose="02010609060101010101" pitchFamily="49" charset="-122"/>
                <a:ea typeface="楷体" panose="02010609060101010101" pitchFamily="49" charset="-122"/>
              </a:rPr>
              <a:t>经纪公司</a:t>
            </a:r>
            <a:endParaRPr lang="en-US" altLang="zh-CN" sz="2400" b="1" dirty="0" smtClean="0">
              <a:latin typeface="楷体" panose="02010609060101010101" pitchFamily="49" charset="-122"/>
              <a:ea typeface="楷体" panose="02010609060101010101" pitchFamily="49" charset="-122"/>
            </a:endParaRPr>
          </a:p>
          <a:p>
            <a:pPr algn="ctr"/>
            <a:endParaRPr lang="zh-CN" altLang="en-US" sz="24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6003" y="1772816"/>
            <a:ext cx="1670048" cy="2771132"/>
          </a:xfrm>
          <a:prstGeom prst="rect">
            <a:avLst/>
          </a:prstGeom>
        </p:spPr>
      </p:pic>
      <p:sp>
        <p:nvSpPr>
          <p:cNvPr id="7" name="右箭头 6"/>
          <p:cNvSpPr/>
          <p:nvPr/>
        </p:nvSpPr>
        <p:spPr>
          <a:xfrm>
            <a:off x="2813946" y="3037023"/>
            <a:ext cx="1028570" cy="86051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4" name="TextBox 3"/>
          <p:cNvSpPr txBox="1"/>
          <p:nvPr/>
        </p:nvSpPr>
        <p:spPr>
          <a:xfrm>
            <a:off x="5588177" y="1796623"/>
            <a:ext cx="1432095" cy="1200329"/>
          </a:xfrm>
          <a:prstGeom prst="rect">
            <a:avLst/>
          </a:prstGeom>
          <a:noFill/>
        </p:spPr>
        <p:txBody>
          <a:bodyPr wrap="square" rtlCol="0">
            <a:spAutoFit/>
          </a:bodyPr>
          <a:lstStyle/>
          <a:p>
            <a:r>
              <a:rPr lang="zh-CN" altLang="en-US" dirty="0" smtClean="0">
                <a:solidFill>
                  <a:schemeClr val="accent1">
                    <a:lumMod val="75000"/>
                  </a:schemeClr>
                </a:solidFill>
              </a:rPr>
              <a:t>为参与者寻找交易对家和提供市场信息</a:t>
            </a:r>
            <a:endParaRPr lang="zh-CN" altLang="en-US" dirty="0">
              <a:solidFill>
                <a:schemeClr val="accent1">
                  <a:lumMod val="75000"/>
                </a:schemeClr>
              </a:solidFill>
            </a:endParaRPr>
          </a:p>
        </p:txBody>
      </p:sp>
      <p:sp>
        <p:nvSpPr>
          <p:cNvPr id="25" name="右箭头 24"/>
          <p:cNvSpPr/>
          <p:nvPr/>
        </p:nvSpPr>
        <p:spPr>
          <a:xfrm rot="10800000">
            <a:off x="5618870" y="3098810"/>
            <a:ext cx="1080912" cy="79873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6" name="矩形 25"/>
          <p:cNvSpPr/>
          <p:nvPr/>
        </p:nvSpPr>
        <p:spPr>
          <a:xfrm>
            <a:off x="755576" y="4965161"/>
            <a:ext cx="7848872" cy="529478"/>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400" b="1" dirty="0" smtClean="0">
                <a:latin typeface="楷体" panose="02010609060101010101" pitchFamily="49" charset="-122"/>
                <a:ea typeface="楷体" panose="02010609060101010101" pitchFamily="49" charset="-122"/>
              </a:rPr>
              <a:t>代理清算会员（银行）：</a:t>
            </a:r>
            <a:r>
              <a:rPr lang="zh-CN" altLang="en-US" sz="2100" b="1" dirty="0" smtClean="0">
                <a:solidFill>
                  <a:schemeClr val="accent6">
                    <a:lumMod val="50000"/>
                  </a:schemeClr>
                </a:solidFill>
                <a:latin typeface="楷体" panose="02010609060101010101" pitchFamily="49" charset="-122"/>
                <a:ea typeface="楷体" panose="02010609060101010101" pitchFamily="49" charset="-122"/>
              </a:rPr>
              <a:t>为交易提供</a:t>
            </a:r>
            <a:r>
              <a:rPr lang="zh-CN" altLang="en-US" sz="2100" b="1" dirty="0" smtClean="0">
                <a:solidFill>
                  <a:srgbClr val="FF0000"/>
                </a:solidFill>
                <a:latin typeface="楷体" panose="02010609060101010101" pitchFamily="49" charset="-122"/>
                <a:ea typeface="楷体" panose="02010609060101010101" pitchFamily="49" charset="-122"/>
              </a:rPr>
              <a:t>首层</a:t>
            </a:r>
            <a:r>
              <a:rPr lang="zh-CN" altLang="en-US" sz="2100" b="1" dirty="0" smtClean="0">
                <a:solidFill>
                  <a:schemeClr val="accent6">
                    <a:lumMod val="50000"/>
                  </a:schemeClr>
                </a:solidFill>
                <a:latin typeface="楷体" panose="02010609060101010101" pitchFamily="49" charset="-122"/>
                <a:ea typeface="楷体" panose="02010609060101010101" pitchFamily="49" charset="-122"/>
              </a:rPr>
              <a:t>履约保证和风险控制</a:t>
            </a:r>
            <a:endParaRPr lang="zh-CN" altLang="en-US" sz="2100" b="1" dirty="0">
              <a:solidFill>
                <a:schemeClr val="accent6">
                  <a:lumMod val="50000"/>
                </a:schemeClr>
              </a:solidFill>
              <a:latin typeface="楷体" panose="02010609060101010101" pitchFamily="49" charset="-122"/>
              <a:ea typeface="楷体" panose="02010609060101010101" pitchFamily="49" charset="-122"/>
            </a:endParaRPr>
          </a:p>
        </p:txBody>
      </p:sp>
      <p:sp>
        <p:nvSpPr>
          <p:cNvPr id="30" name="TextBox 2"/>
          <p:cNvSpPr txBox="1"/>
          <p:nvPr/>
        </p:nvSpPr>
        <p:spPr>
          <a:xfrm>
            <a:off x="3910889" y="5936705"/>
            <a:ext cx="4693560" cy="415498"/>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zh-CN" altLang="en-US" sz="2100" b="1" dirty="0" smtClean="0">
                <a:solidFill>
                  <a:schemeClr val="tx2">
                    <a:lumMod val="75000"/>
                  </a:schemeClr>
                </a:solidFill>
                <a:latin typeface="楷体" panose="02010609060101010101" pitchFamily="49" charset="-122"/>
                <a:ea typeface="楷体" panose="02010609060101010101" pitchFamily="49" charset="-122"/>
              </a:rPr>
              <a:t>作为中央对手方提供</a:t>
            </a:r>
            <a:r>
              <a:rPr lang="zh-CN" altLang="en-US" sz="2100" b="1" dirty="0" smtClean="0">
                <a:solidFill>
                  <a:srgbClr val="FF0000"/>
                </a:solidFill>
                <a:latin typeface="楷体" panose="02010609060101010101" pitchFamily="49" charset="-122"/>
                <a:ea typeface="楷体" panose="02010609060101010101" pitchFamily="49" charset="-122"/>
              </a:rPr>
              <a:t>最终</a:t>
            </a:r>
            <a:r>
              <a:rPr lang="zh-CN" altLang="en-US" sz="2100" b="1" dirty="0" smtClean="0">
                <a:solidFill>
                  <a:schemeClr val="tx2">
                    <a:lumMod val="75000"/>
                  </a:schemeClr>
                </a:solidFill>
                <a:latin typeface="楷体" panose="02010609060101010101" pitchFamily="49" charset="-122"/>
                <a:ea typeface="楷体" panose="02010609060101010101" pitchFamily="49" charset="-122"/>
              </a:rPr>
              <a:t>履约保障</a:t>
            </a:r>
            <a:endParaRPr lang="zh-CN" altLang="en-US" sz="2100" b="1" dirty="0">
              <a:solidFill>
                <a:schemeClr val="tx2">
                  <a:lumMod val="75000"/>
                </a:schemeClr>
              </a:solidFill>
              <a:latin typeface="楷体" panose="02010609060101010101" pitchFamily="49" charset="-122"/>
              <a:ea typeface="楷体" panose="02010609060101010101" pitchFamily="49" charset="-122"/>
            </a:endParaRPr>
          </a:p>
        </p:txBody>
      </p:sp>
      <p:sp>
        <p:nvSpPr>
          <p:cNvPr id="19" name="TextBox 2"/>
          <p:cNvSpPr txBox="1"/>
          <p:nvPr/>
        </p:nvSpPr>
        <p:spPr>
          <a:xfrm>
            <a:off x="1043608" y="1077480"/>
            <a:ext cx="7560840" cy="535531"/>
          </a:xfrm>
          <a:prstGeom prst="rect">
            <a:avLst/>
          </a:prstGeom>
        </p:spPr>
        <p:txBody>
          <a:bodyPr vert="horz" lIns="91440" tIns="45720" rIns="91440" bIns="45720" rtlCol="0">
            <a:noAutofit/>
          </a:bodyPr>
          <a:lstStyle>
            <a:defPPr>
              <a:defRPr lang="zh-CN"/>
            </a:defPPr>
            <a:lvl1pPr indent="0" algn="ctr">
              <a:lnSpc>
                <a:spcPct val="90000"/>
              </a:lnSpc>
              <a:spcBef>
                <a:spcPts val="1000"/>
              </a:spcBef>
              <a:buFont typeface="Arial" panose="020B0604020202020204" pitchFamily="34" charset="0"/>
              <a:buNone/>
              <a:defRPr sz="3200" b="1">
                <a:solidFill>
                  <a:schemeClr val="accent4">
                    <a:lumMod val="50000"/>
                  </a:schemeClr>
                </a:soli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上海清算所提供最终履约保障</a:t>
            </a:r>
          </a:p>
        </p:txBody>
      </p:sp>
      <p:cxnSp>
        <p:nvCxnSpPr>
          <p:cNvPr id="14" name="直接箭头连接符 13"/>
          <p:cNvCxnSpPr/>
          <p:nvPr/>
        </p:nvCxnSpPr>
        <p:spPr>
          <a:xfrm>
            <a:off x="4649150" y="5583905"/>
            <a:ext cx="0" cy="352800"/>
          </a:xfrm>
          <a:prstGeom prst="straightConnector1">
            <a:avLst/>
          </a:prstGeom>
          <a:ln>
            <a:prstDash val="sysDot"/>
            <a:tailEnd type="triangle"/>
          </a:ln>
        </p:spPr>
        <p:style>
          <a:lnRef idx="2">
            <a:schemeClr val="accent2"/>
          </a:lnRef>
          <a:fillRef idx="0">
            <a:schemeClr val="accent2"/>
          </a:fillRef>
          <a:effectRef idx="1">
            <a:schemeClr val="accent2"/>
          </a:effectRef>
          <a:fontRef idx="minor">
            <a:schemeClr val="tx1"/>
          </a:fontRef>
        </p:style>
      </p:cxnSp>
      <p:cxnSp>
        <p:nvCxnSpPr>
          <p:cNvPr id="28" name="直接箭头连接符 27"/>
          <p:cNvCxnSpPr/>
          <p:nvPr/>
        </p:nvCxnSpPr>
        <p:spPr>
          <a:xfrm>
            <a:off x="4644008" y="4588192"/>
            <a:ext cx="0" cy="352800"/>
          </a:xfrm>
          <a:prstGeom prst="straightConnector1">
            <a:avLst/>
          </a:prstGeom>
          <a:ln>
            <a:prstDash val="sysDot"/>
            <a:tailEnd type="triangle"/>
          </a:ln>
        </p:spPr>
        <p:style>
          <a:lnRef idx="2">
            <a:schemeClr val="accent2"/>
          </a:lnRef>
          <a:fillRef idx="0">
            <a:schemeClr val="accent2"/>
          </a:fillRef>
          <a:effectRef idx="1">
            <a:schemeClr val="accent2"/>
          </a:effectRef>
          <a:fontRef idx="minor">
            <a:schemeClr val="tx1"/>
          </a:fontRef>
        </p:style>
      </p:cxn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0147" y="5787976"/>
            <a:ext cx="2232369" cy="7129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972440404"/>
      </p:ext>
    </p:extLst>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1"/>
          <p:cNvSpPr>
            <a:spLocks noGrp="1"/>
          </p:cNvSpPr>
          <p:nvPr>
            <p:ph type="body" idx="1"/>
          </p:nvPr>
        </p:nvSpPr>
        <p:spPr>
          <a:xfrm>
            <a:off x="1685510" y="781866"/>
            <a:ext cx="5829300" cy="750666"/>
          </a:xfrm>
        </p:spPr>
        <p:txBody>
          <a:bodyPr>
            <a:noAutofit/>
          </a:bodyPr>
          <a:lstStyle/>
          <a:p>
            <a:pPr algn="ctr"/>
            <a:r>
              <a:rPr lang="zh-CN" altLang="en-US" sz="3200" b="1" dirty="0" smtClean="0">
                <a:solidFill>
                  <a:schemeClr val="accent4">
                    <a:lumMod val="50000"/>
                  </a:schemeClr>
                </a:solidFill>
                <a:latin typeface="+mj-ea"/>
                <a:ea typeface="+mj-ea"/>
              </a:rPr>
              <a:t>参与者的交易、清算成本费用</a:t>
            </a:r>
            <a:endParaRPr lang="en-US" altLang="zh-CN" sz="3200" b="1" dirty="0" smtClean="0">
              <a:solidFill>
                <a:schemeClr val="accent4">
                  <a:lumMod val="50000"/>
                </a:schemeClr>
              </a:solidFill>
              <a:latin typeface="+mj-ea"/>
              <a:ea typeface="+mj-ea"/>
            </a:endParaRPr>
          </a:p>
        </p:txBody>
      </p:sp>
      <p:graphicFrame>
        <p:nvGraphicFramePr>
          <p:cNvPr id="2" name="图示 1"/>
          <p:cNvGraphicFramePr/>
          <p:nvPr>
            <p:extLst>
              <p:ext uri="{D42A27DB-BD31-4B8C-83A1-F6EECF244321}">
                <p14:modId xmlns:p14="http://schemas.microsoft.com/office/powerpoint/2010/main" val="865242180"/>
              </p:ext>
            </p:extLst>
          </p:nvPr>
        </p:nvGraphicFramePr>
        <p:xfrm>
          <a:off x="4718096" y="1926600"/>
          <a:ext cx="5459980" cy="3950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左箭头 5"/>
          <p:cNvSpPr/>
          <p:nvPr/>
        </p:nvSpPr>
        <p:spPr>
          <a:xfrm>
            <a:off x="4412062" y="2467096"/>
            <a:ext cx="378042" cy="378042"/>
          </a:xfrm>
          <a:prstGeom prst="lef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9" name="左箭头 8"/>
          <p:cNvSpPr/>
          <p:nvPr/>
        </p:nvSpPr>
        <p:spPr>
          <a:xfrm>
            <a:off x="4283968" y="5013176"/>
            <a:ext cx="378042" cy="378042"/>
          </a:xfrm>
          <a:prstGeom prst="lef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sz="1350"/>
          </a:p>
        </p:txBody>
      </p:sp>
      <p:pic>
        <p:nvPicPr>
          <p:cNvPr id="13" name="图片 12"/>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flipH="1">
            <a:off x="2441109" y="4530728"/>
            <a:ext cx="1542620" cy="900722"/>
          </a:xfrm>
          <a:prstGeom prst="rect">
            <a:avLst/>
          </a:prstGeom>
        </p:spPr>
      </p:pic>
      <p:sp>
        <p:nvSpPr>
          <p:cNvPr id="8" name="文本框 7"/>
          <p:cNvSpPr txBox="1"/>
          <p:nvPr/>
        </p:nvSpPr>
        <p:spPr>
          <a:xfrm>
            <a:off x="2555294" y="5374129"/>
            <a:ext cx="1116374" cy="369332"/>
          </a:xfrm>
          <a:prstGeom prst="rect">
            <a:avLst/>
          </a:prstGeom>
          <a:noFill/>
        </p:spPr>
        <p:txBody>
          <a:bodyPr wrap="square" rtlCol="0">
            <a:spAutoFit/>
          </a:bodyPr>
          <a:lstStyle/>
          <a:p>
            <a:r>
              <a:rPr lang="zh-CN" altLang="en-US" dirty="0">
                <a:solidFill>
                  <a:schemeClr val="accent2">
                    <a:lumMod val="50000"/>
                  </a:schemeClr>
                </a:solidFill>
              </a:rPr>
              <a:t>经纪公司</a:t>
            </a:r>
          </a:p>
        </p:txBody>
      </p:sp>
      <p:grpSp>
        <p:nvGrpSpPr>
          <p:cNvPr id="15" name="组合 14"/>
          <p:cNvGrpSpPr/>
          <p:nvPr/>
        </p:nvGrpSpPr>
        <p:grpSpPr>
          <a:xfrm>
            <a:off x="3331942" y="2212732"/>
            <a:ext cx="1141047" cy="886759"/>
            <a:chOff x="1679261" y="1888597"/>
            <a:chExt cx="1100860" cy="1182344"/>
          </a:xfrm>
        </p:grpSpPr>
        <p:pic>
          <p:nvPicPr>
            <p:cNvPr id="12" name="Picture 9"/>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1925766" y="1888597"/>
              <a:ext cx="566262" cy="706841"/>
            </a:xfrm>
            <a:prstGeom prst="rect">
              <a:avLst/>
            </a:prstGeom>
            <a:noFill/>
            <a:ln w="9525">
              <a:noFill/>
              <a:miter lim="800000"/>
              <a:headEnd/>
              <a:tailEnd/>
            </a:ln>
          </p:spPr>
        </p:pic>
        <p:sp>
          <p:nvSpPr>
            <p:cNvPr id="14" name="文本框 13"/>
            <p:cNvSpPr txBox="1"/>
            <p:nvPr/>
          </p:nvSpPr>
          <p:spPr>
            <a:xfrm>
              <a:off x="1679261" y="2578499"/>
              <a:ext cx="1100860" cy="492442"/>
            </a:xfrm>
            <a:prstGeom prst="rect">
              <a:avLst/>
            </a:prstGeom>
            <a:noFill/>
          </p:spPr>
          <p:txBody>
            <a:bodyPr wrap="square" rtlCol="0">
              <a:spAutoFit/>
            </a:bodyPr>
            <a:lstStyle/>
            <a:p>
              <a:r>
                <a:rPr lang="zh-CN" altLang="en-US" dirty="0">
                  <a:solidFill>
                    <a:schemeClr val="accent2">
                      <a:lumMod val="50000"/>
                    </a:schemeClr>
                  </a:solidFill>
                </a:rPr>
                <a:t>清算会员</a:t>
              </a:r>
            </a:p>
          </p:txBody>
        </p:sp>
      </p:grpSp>
      <p:sp>
        <p:nvSpPr>
          <p:cNvPr id="16" name="左箭头 15"/>
          <p:cNvSpPr/>
          <p:nvPr/>
        </p:nvSpPr>
        <p:spPr>
          <a:xfrm>
            <a:off x="2899894" y="2467096"/>
            <a:ext cx="378042" cy="378042"/>
          </a:xfrm>
          <a:prstGeom prst="lef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grpSp>
        <p:nvGrpSpPr>
          <p:cNvPr id="19" name="组合 18"/>
          <p:cNvGrpSpPr/>
          <p:nvPr/>
        </p:nvGrpSpPr>
        <p:grpSpPr>
          <a:xfrm>
            <a:off x="1531742" y="2239083"/>
            <a:ext cx="1383739" cy="892582"/>
            <a:chOff x="323528" y="2145191"/>
            <a:chExt cx="1388934" cy="830490"/>
          </a:xfrm>
        </p:grpSpPr>
        <p:pic>
          <p:nvPicPr>
            <p:cNvPr id="7" name="图片 6"/>
            <p:cNvPicPr>
              <a:picLocks noChangeAspect="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23346" y="2145191"/>
              <a:ext cx="572779" cy="519744"/>
            </a:xfrm>
            <a:prstGeom prst="rect">
              <a:avLst/>
            </a:prstGeom>
          </p:spPr>
        </p:pic>
        <p:sp>
          <p:nvSpPr>
            <p:cNvPr id="18" name="文本框 17"/>
            <p:cNvSpPr txBox="1"/>
            <p:nvPr/>
          </p:nvSpPr>
          <p:spPr>
            <a:xfrm>
              <a:off x="323528" y="2632041"/>
              <a:ext cx="1388934" cy="343640"/>
            </a:xfrm>
            <a:prstGeom prst="rect">
              <a:avLst/>
            </a:prstGeom>
            <a:noFill/>
          </p:spPr>
          <p:txBody>
            <a:bodyPr wrap="square" rtlCol="0">
              <a:spAutoFit/>
            </a:bodyPr>
            <a:lstStyle/>
            <a:p>
              <a:r>
                <a:rPr lang="zh-CN" altLang="en-US" dirty="0">
                  <a:solidFill>
                    <a:schemeClr val="accent2">
                      <a:lumMod val="50000"/>
                    </a:schemeClr>
                  </a:solidFill>
                </a:rPr>
                <a:t>上海清算所</a:t>
              </a:r>
            </a:p>
          </p:txBody>
        </p:sp>
      </p:grpSp>
      <p:sp>
        <p:nvSpPr>
          <p:cNvPr id="4" name="矩形 3"/>
          <p:cNvSpPr/>
          <p:nvPr/>
        </p:nvSpPr>
        <p:spPr>
          <a:xfrm>
            <a:off x="1979712" y="6294792"/>
            <a:ext cx="6984776" cy="369332"/>
          </a:xfrm>
          <a:prstGeom prst="rect">
            <a:avLst/>
          </a:prstGeom>
        </p:spPr>
        <p:txBody>
          <a:bodyPr wrap="square">
            <a:spAutoFit/>
          </a:bodyPr>
          <a:lstStyle/>
          <a:p>
            <a:pPr algn="ctr"/>
            <a:r>
              <a:rPr lang="zh-CN" altLang="en-US" b="1" dirty="0" smtClean="0">
                <a:solidFill>
                  <a:schemeClr val="accent2">
                    <a:lumMod val="50000"/>
                  </a:schemeClr>
                </a:solidFill>
                <a:latin typeface="仿宋" panose="02010609060101010101" pitchFamily="49" charset="-122"/>
                <a:ea typeface="仿宋" panose="02010609060101010101" pitchFamily="49" charset="-122"/>
              </a:rPr>
              <a:t>上线前六个月免收清算费和结算费，</a:t>
            </a:r>
            <a:r>
              <a:rPr lang="zh-CN" altLang="en-US" b="1" dirty="0">
                <a:solidFill>
                  <a:schemeClr val="accent2">
                    <a:lumMod val="50000"/>
                  </a:schemeClr>
                </a:solidFill>
                <a:latin typeface="仿宋" panose="02010609060101010101" pitchFamily="49" charset="-122"/>
                <a:ea typeface="仿宋" panose="02010609060101010101" pitchFamily="49" charset="-122"/>
              </a:rPr>
              <a:t>佣金由参与者与经纪公司商定</a:t>
            </a:r>
          </a:p>
        </p:txBody>
      </p:sp>
      <p:sp>
        <p:nvSpPr>
          <p:cNvPr id="5" name="爆炸形 2 4"/>
          <p:cNvSpPr/>
          <p:nvPr/>
        </p:nvSpPr>
        <p:spPr>
          <a:xfrm>
            <a:off x="6876256" y="1911685"/>
            <a:ext cx="1584176" cy="1334651"/>
          </a:xfrm>
          <a:prstGeom prst="irregularSeal2">
            <a:avLst/>
          </a:prstGeom>
          <a:solidFill>
            <a:schemeClr val="accent5">
              <a:lumMod val="20000"/>
              <a:lumOff val="80000"/>
            </a:schemeClr>
          </a:solidFill>
          <a:ln>
            <a:solidFill>
              <a:schemeClr val="accent4">
                <a:lumMod val="40000"/>
                <a:lumOff val="60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b="1" dirty="0">
                <a:solidFill>
                  <a:srgbClr val="FF0000"/>
                </a:solidFill>
              </a:rPr>
              <a:t>暂免</a:t>
            </a:r>
          </a:p>
        </p:txBody>
      </p:sp>
    </p:spTree>
    <p:extLst>
      <p:ext uri="{BB962C8B-B14F-4D97-AF65-F5344CB8AC3E}">
        <p14:creationId xmlns:p14="http://schemas.microsoft.com/office/powerpoint/2010/main" val="168631151"/>
      </p:ext>
    </p:extLst>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7704" y="5157192"/>
            <a:ext cx="6933456" cy="936104"/>
          </a:xfrm>
        </p:spPr>
        <p:txBody>
          <a:bodyPr>
            <a:normAutofit fontScale="90000"/>
          </a:bodyPr>
          <a:lstStyle/>
          <a:p>
            <a:pPr algn="r"/>
            <a:r>
              <a:rPr lang="zh-CN" altLang="en-US" dirty="0" smtClean="0">
                <a:solidFill>
                  <a:schemeClr val="accent2">
                    <a:lumMod val="50000"/>
                  </a:schemeClr>
                </a:solidFill>
                <a:latin typeface="+mj-ea"/>
              </a:rPr>
              <a:t>各市场参与成员的职能</a:t>
            </a:r>
            <a:r>
              <a:rPr lang="en-US" altLang="zh-CN" b="1" dirty="0" smtClean="0">
                <a:solidFill>
                  <a:schemeClr val="accent2">
                    <a:lumMod val="50000"/>
                  </a:schemeClr>
                </a:solidFill>
                <a:latin typeface="仿宋" pitchFamily="49" charset="-122"/>
                <a:ea typeface="仿宋" pitchFamily="49" charset="-122"/>
              </a:rPr>
              <a:t/>
            </a:r>
            <a:br>
              <a:rPr lang="en-US" altLang="zh-CN" b="1" dirty="0" smtClean="0">
                <a:solidFill>
                  <a:schemeClr val="accent2">
                    <a:lumMod val="50000"/>
                  </a:schemeClr>
                </a:solidFill>
                <a:latin typeface="仿宋" pitchFamily="49" charset="-122"/>
                <a:ea typeface="仿宋" pitchFamily="49" charset="-122"/>
              </a:rPr>
            </a:br>
            <a:endParaRPr lang="zh-CN" altLang="en-US" sz="3600" b="1" dirty="0">
              <a:solidFill>
                <a:schemeClr val="accent2">
                  <a:lumMod val="50000"/>
                </a:schemeClr>
              </a:solidFill>
              <a:latin typeface="仿宋" pitchFamily="49" charset="-122"/>
              <a:ea typeface="仿宋" pitchFamily="49" charset="-122"/>
            </a:endParaRPr>
          </a:p>
        </p:txBody>
      </p:sp>
      <p:cxnSp>
        <p:nvCxnSpPr>
          <p:cNvPr id="6" name="直接连接符 5"/>
          <p:cNvCxnSpPr/>
          <p:nvPr/>
        </p:nvCxnSpPr>
        <p:spPr>
          <a:xfrm>
            <a:off x="395536" y="5733256"/>
            <a:ext cx="835292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7893502"/>
      </p:ext>
    </p:extLst>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1069866"/>
            <a:ext cx="7560840" cy="584775"/>
          </a:xfrm>
          <a:prstGeom prst="rect">
            <a:avLst/>
          </a:prstGeom>
          <a:noFill/>
        </p:spPr>
        <p:txBody>
          <a:bodyPr wrap="square" rtlCol="0">
            <a:spAutoFit/>
          </a:bodyPr>
          <a:lstStyle/>
          <a:p>
            <a:pPr algn="ctr"/>
            <a:r>
              <a:rPr lang="zh-CN" altLang="en-US" sz="3200" b="1" dirty="0" smtClean="0">
                <a:solidFill>
                  <a:schemeClr val="accent4">
                    <a:lumMod val="50000"/>
                  </a:schemeClr>
                </a:solidFill>
                <a:latin typeface="+mj-ea"/>
                <a:ea typeface="+mj-ea"/>
              </a:rPr>
              <a:t>目前已上线产品市场</a:t>
            </a:r>
            <a:r>
              <a:rPr lang="zh-CN" altLang="en-US" sz="3200" b="1" dirty="0">
                <a:solidFill>
                  <a:schemeClr val="accent4">
                    <a:lumMod val="50000"/>
                  </a:schemeClr>
                </a:solidFill>
                <a:latin typeface="+mj-ea"/>
                <a:ea typeface="+mj-ea"/>
              </a:rPr>
              <a:t>参与者</a:t>
            </a:r>
          </a:p>
        </p:txBody>
      </p:sp>
      <p:sp>
        <p:nvSpPr>
          <p:cNvPr id="4" name="TextBox 3"/>
          <p:cNvSpPr txBox="1"/>
          <p:nvPr/>
        </p:nvSpPr>
        <p:spPr>
          <a:xfrm>
            <a:off x="1403648" y="2276872"/>
            <a:ext cx="2448272" cy="369332"/>
          </a:xfrm>
          <a:prstGeom prst="rect">
            <a:avLst/>
          </a:prstGeom>
          <a:noFill/>
        </p:spPr>
        <p:txBody>
          <a:bodyPr wrap="square" rtlCol="0">
            <a:spAutoFit/>
          </a:bodyPr>
          <a:lstStyle/>
          <a:p>
            <a:endParaRPr lang="zh-CN" altLang="en-US" dirty="0">
              <a:latin typeface="楷体" panose="02010609060101010101" pitchFamily="49" charset="-122"/>
              <a:ea typeface="楷体" panose="02010609060101010101" pitchFamily="49" charset="-122"/>
            </a:endParaRPr>
          </a:p>
        </p:txBody>
      </p:sp>
      <p:sp>
        <p:nvSpPr>
          <p:cNvPr id="2" name="矩形 1"/>
          <p:cNvSpPr/>
          <p:nvPr/>
        </p:nvSpPr>
        <p:spPr>
          <a:xfrm>
            <a:off x="179512" y="2403758"/>
            <a:ext cx="1944217" cy="576064"/>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楷体" panose="02010609060101010101" pitchFamily="49" charset="-122"/>
                <a:ea typeface="楷体" panose="02010609060101010101" pitchFamily="49" charset="-122"/>
              </a:rPr>
              <a:t>清算会员</a:t>
            </a:r>
            <a:endParaRPr lang="zh-CN" altLang="en-US" sz="2000" b="1" dirty="0">
              <a:solidFill>
                <a:schemeClr val="tx1"/>
              </a:solidFill>
              <a:latin typeface="楷体" panose="02010609060101010101" pitchFamily="49" charset="-122"/>
              <a:ea typeface="楷体" panose="02010609060101010101" pitchFamily="49" charset="-122"/>
            </a:endParaRPr>
          </a:p>
        </p:txBody>
      </p:sp>
      <p:grpSp>
        <p:nvGrpSpPr>
          <p:cNvPr id="8" name="组合 7"/>
          <p:cNvGrpSpPr/>
          <p:nvPr/>
        </p:nvGrpSpPr>
        <p:grpSpPr>
          <a:xfrm>
            <a:off x="179512" y="2979822"/>
            <a:ext cx="2016224" cy="3617530"/>
            <a:chOff x="0" y="185100"/>
            <a:chExt cx="3306110" cy="3744416"/>
          </a:xfrm>
        </p:grpSpPr>
        <p:sp>
          <p:nvSpPr>
            <p:cNvPr id="9" name="矩形 8"/>
            <p:cNvSpPr/>
            <p:nvPr/>
          </p:nvSpPr>
          <p:spPr>
            <a:xfrm>
              <a:off x="0" y="185100"/>
              <a:ext cx="3188036" cy="3744416"/>
            </a:xfrm>
            <a:prstGeom prst="rect">
              <a:avLst/>
            </a:prstGeom>
            <a:solidFill>
              <a:schemeClr val="accent4">
                <a:lumMod val="20000"/>
                <a:lumOff val="80000"/>
                <a:alpha val="90000"/>
              </a:schemeClr>
            </a:solidFill>
            <a:ln>
              <a:solidFill>
                <a:schemeClr val="accent4">
                  <a:lumMod val="20000"/>
                  <a:lumOff val="80000"/>
                </a:schemeClr>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0" name="矩形 9"/>
            <p:cNvSpPr/>
            <p:nvPr/>
          </p:nvSpPr>
          <p:spPr>
            <a:xfrm>
              <a:off x="118074" y="185100"/>
              <a:ext cx="3188036" cy="374441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7348" tIns="117348" rIns="156464" bIns="176022" numCol="1" spcCol="1270" anchor="t" anchorCtr="0">
              <a:noAutofit/>
            </a:bodyPr>
            <a:lstStyle/>
            <a:p>
              <a:pPr marL="285750" lvl="1" indent="-285750" algn="l" defTabSz="977900">
                <a:lnSpc>
                  <a:spcPct val="90000"/>
                </a:lnSpc>
                <a:spcBef>
                  <a:spcPct val="0"/>
                </a:spcBef>
                <a:spcAft>
                  <a:spcPct val="15000"/>
                </a:spcAft>
                <a:buFont typeface="Arial" panose="020B0604020202020204" pitchFamily="34" charset="0"/>
                <a:buChar char="•"/>
              </a:pPr>
              <a:r>
                <a:rPr lang="zh-CN" altLang="en-US" b="1" kern="1200" dirty="0" smtClean="0">
                  <a:solidFill>
                    <a:schemeClr val="accent2">
                      <a:lumMod val="50000"/>
                    </a:schemeClr>
                  </a:solidFill>
                  <a:latin typeface="楷体" panose="02010609060101010101" pitchFamily="49" charset="-122"/>
                  <a:ea typeface="楷体" panose="02010609060101010101" pitchFamily="49" charset="-122"/>
                </a:rPr>
                <a:t>综合清算</a:t>
              </a:r>
              <a:r>
                <a:rPr lang="zh-CN" altLang="en-US" b="1" kern="1200" dirty="0" smtClean="0">
                  <a:solidFill>
                    <a:schemeClr val="accent2">
                      <a:lumMod val="50000"/>
                    </a:schemeClr>
                  </a:solidFill>
                  <a:latin typeface="楷体" panose="02010609060101010101" pitchFamily="49" charset="-122"/>
                  <a:ea typeface="楷体" panose="02010609060101010101" pitchFamily="49" charset="-122"/>
                </a:rPr>
                <a:t>会员</a:t>
              </a:r>
              <a:endParaRPr lang="en-US" altLang="zh-CN" b="1" kern="1200" dirty="0" smtClean="0">
                <a:solidFill>
                  <a:schemeClr val="accent2">
                    <a:lumMod val="50000"/>
                  </a:schemeClr>
                </a:solidFill>
                <a:latin typeface="楷体" panose="02010609060101010101" pitchFamily="49" charset="-122"/>
                <a:ea typeface="楷体" panose="02010609060101010101" pitchFamily="49" charset="-122"/>
              </a:endParaRPr>
            </a:p>
            <a:p>
              <a:pPr marL="0" lvl="1" algn="l" defTabSz="977900">
                <a:lnSpc>
                  <a:spcPct val="90000"/>
                </a:lnSpc>
                <a:spcBef>
                  <a:spcPct val="0"/>
                </a:spcBef>
                <a:spcAft>
                  <a:spcPct val="15000"/>
                </a:spcAft>
              </a:pPr>
              <a:r>
                <a:rPr lang="en-US" altLang="zh-CN" dirty="0">
                  <a:solidFill>
                    <a:schemeClr val="accent2">
                      <a:lumMod val="50000"/>
                    </a:schemeClr>
                  </a:solidFill>
                  <a:latin typeface="楷体" panose="02010609060101010101" pitchFamily="49" charset="-122"/>
                  <a:ea typeface="楷体" panose="02010609060101010101" pitchFamily="49" charset="-122"/>
                </a:rPr>
                <a:t>  </a:t>
              </a:r>
              <a:r>
                <a:rPr lang="en-US" altLang="zh-CN" dirty="0" smtClean="0">
                  <a:solidFill>
                    <a:schemeClr val="accent2">
                      <a:lumMod val="50000"/>
                    </a:schemeClr>
                  </a:solidFill>
                  <a:latin typeface="楷体" panose="02010609060101010101" pitchFamily="49" charset="-122"/>
                  <a:ea typeface="楷体" panose="02010609060101010101" pitchFamily="49" charset="-122"/>
                </a:rPr>
                <a:t> </a:t>
              </a:r>
              <a:r>
                <a:rPr lang="zh-CN" altLang="en-US" dirty="0" smtClean="0">
                  <a:solidFill>
                    <a:schemeClr val="accent2">
                      <a:lumMod val="50000"/>
                    </a:schemeClr>
                  </a:solidFill>
                  <a:latin typeface="楷体" panose="02010609060101010101" pitchFamily="49" charset="-122"/>
                  <a:ea typeface="楷体" panose="02010609060101010101" pitchFamily="49" charset="-122"/>
                </a:rPr>
                <a:t>农业银行 </a:t>
              </a:r>
              <a:endParaRPr lang="en-US" altLang="zh-CN" b="1" dirty="0" smtClean="0">
                <a:solidFill>
                  <a:schemeClr val="accent2">
                    <a:lumMod val="50000"/>
                  </a:schemeClr>
                </a:solidFill>
                <a:latin typeface="楷体" panose="02010609060101010101" pitchFamily="49" charset="-122"/>
                <a:ea typeface="楷体" panose="02010609060101010101" pitchFamily="49" charset="-122"/>
              </a:endParaRPr>
            </a:p>
            <a:p>
              <a:pPr marL="0" lvl="1" algn="l" defTabSz="977900">
                <a:lnSpc>
                  <a:spcPct val="90000"/>
                </a:lnSpc>
                <a:spcBef>
                  <a:spcPct val="0"/>
                </a:spcBef>
                <a:spcAft>
                  <a:spcPct val="15000"/>
                </a:spcAft>
              </a:pP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  </a:t>
              </a: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 交通银行</a:t>
              </a:r>
              <a:endParaRPr lang="en-US" altLang="zh-CN" kern="1200" dirty="0" smtClean="0">
                <a:solidFill>
                  <a:schemeClr val="accent2">
                    <a:lumMod val="50000"/>
                  </a:schemeClr>
                </a:solidFill>
                <a:latin typeface="楷体" panose="02010609060101010101" pitchFamily="49" charset="-122"/>
                <a:ea typeface="楷体" panose="02010609060101010101" pitchFamily="49" charset="-122"/>
              </a:endParaRPr>
            </a:p>
            <a:p>
              <a:pPr marL="0" lvl="1" algn="l" defTabSz="977900">
                <a:lnSpc>
                  <a:spcPct val="90000"/>
                </a:lnSpc>
                <a:spcBef>
                  <a:spcPct val="0"/>
                </a:spcBef>
                <a:spcAft>
                  <a:spcPct val="15000"/>
                </a:spcAft>
              </a:pPr>
              <a:r>
                <a:rPr lang="en-US" altLang="zh-CN" dirty="0">
                  <a:solidFill>
                    <a:schemeClr val="accent2">
                      <a:lumMod val="50000"/>
                    </a:schemeClr>
                  </a:solidFill>
                  <a:latin typeface="楷体" panose="02010609060101010101" pitchFamily="49" charset="-122"/>
                  <a:ea typeface="楷体" panose="02010609060101010101" pitchFamily="49" charset="-122"/>
                </a:rPr>
                <a:t> </a:t>
              </a:r>
              <a:r>
                <a:rPr lang="en-US" altLang="zh-CN" dirty="0" smtClean="0">
                  <a:solidFill>
                    <a:schemeClr val="accent2">
                      <a:lumMod val="50000"/>
                    </a:schemeClr>
                  </a:solidFill>
                  <a:latin typeface="楷体" panose="02010609060101010101" pitchFamily="49" charset="-122"/>
                  <a:ea typeface="楷体" panose="02010609060101010101" pitchFamily="49" charset="-122"/>
                </a:rPr>
                <a:t>  </a:t>
              </a:r>
              <a:r>
                <a:rPr lang="zh-CN" altLang="en-US" dirty="0" smtClean="0">
                  <a:solidFill>
                    <a:schemeClr val="accent2">
                      <a:lumMod val="50000"/>
                    </a:schemeClr>
                  </a:solidFill>
                  <a:latin typeface="楷体" panose="02010609060101010101" pitchFamily="49" charset="-122"/>
                  <a:ea typeface="楷体" panose="02010609060101010101" pitchFamily="49" charset="-122"/>
                </a:rPr>
                <a:t>浦发银行</a:t>
              </a:r>
              <a:endParaRPr lang="en-US" altLang="zh-CN" dirty="0" smtClean="0">
                <a:solidFill>
                  <a:schemeClr val="accent2">
                    <a:lumMod val="50000"/>
                  </a:schemeClr>
                </a:solidFill>
                <a:latin typeface="楷体" panose="02010609060101010101" pitchFamily="49" charset="-122"/>
                <a:ea typeface="楷体" panose="02010609060101010101" pitchFamily="49" charset="-122"/>
              </a:endParaRPr>
            </a:p>
            <a:p>
              <a:pPr marL="0" lvl="1" algn="l" defTabSz="977900">
                <a:lnSpc>
                  <a:spcPct val="90000"/>
                </a:lnSpc>
                <a:spcBef>
                  <a:spcPct val="0"/>
                </a:spcBef>
                <a:spcAft>
                  <a:spcPct val="15000"/>
                </a:spcAft>
              </a:pPr>
              <a:r>
                <a:rPr lang="en-US" altLang="zh-CN" dirty="0">
                  <a:solidFill>
                    <a:schemeClr val="accent2">
                      <a:lumMod val="50000"/>
                    </a:schemeClr>
                  </a:solidFill>
                  <a:latin typeface="楷体" panose="02010609060101010101" pitchFamily="49" charset="-122"/>
                  <a:ea typeface="楷体" panose="02010609060101010101" pitchFamily="49" charset="-122"/>
                </a:rPr>
                <a:t> </a:t>
              </a:r>
              <a:r>
                <a:rPr lang="en-US" altLang="zh-CN" dirty="0" smtClean="0">
                  <a:solidFill>
                    <a:schemeClr val="accent2">
                      <a:lumMod val="50000"/>
                    </a:schemeClr>
                  </a:solidFill>
                  <a:latin typeface="楷体" panose="02010609060101010101" pitchFamily="49" charset="-122"/>
                  <a:ea typeface="楷体" panose="02010609060101010101" pitchFamily="49" charset="-122"/>
                </a:rPr>
                <a:t>  </a:t>
              </a:r>
              <a:r>
                <a:rPr lang="zh-CN" altLang="en-US" dirty="0" smtClean="0">
                  <a:solidFill>
                    <a:schemeClr val="accent2">
                      <a:lumMod val="50000"/>
                    </a:schemeClr>
                  </a:solidFill>
                  <a:latin typeface="楷体" panose="02010609060101010101" pitchFamily="49" charset="-122"/>
                  <a:ea typeface="楷体" panose="02010609060101010101" pitchFamily="49" charset="-122"/>
                </a:rPr>
                <a:t>中信证券</a:t>
              </a:r>
              <a:r>
                <a:rPr lang="en-US" altLang="zh-CN" dirty="0" smtClean="0">
                  <a:solidFill>
                    <a:schemeClr val="accent2">
                      <a:lumMod val="50000"/>
                    </a:schemeClr>
                  </a:solidFill>
                  <a:latin typeface="楷体" panose="02010609060101010101" pitchFamily="49" charset="-122"/>
                  <a:ea typeface="楷体" panose="02010609060101010101" pitchFamily="49" charset="-122"/>
                </a:rPr>
                <a:t>  </a:t>
              </a:r>
              <a:endParaRPr lang="en-US" altLang="zh-CN" kern="1200" dirty="0" smtClean="0">
                <a:solidFill>
                  <a:schemeClr val="accent2">
                    <a:lumMod val="50000"/>
                  </a:schemeClr>
                </a:solidFill>
                <a:latin typeface="楷体" panose="02010609060101010101" pitchFamily="49" charset="-122"/>
                <a:ea typeface="楷体" panose="02010609060101010101" pitchFamily="49" charset="-122"/>
              </a:endParaRPr>
            </a:p>
            <a:p>
              <a:pPr marL="285750" lvl="1" indent="-285750" algn="l" defTabSz="977900">
                <a:lnSpc>
                  <a:spcPct val="90000"/>
                </a:lnSpc>
                <a:spcBef>
                  <a:spcPct val="0"/>
                </a:spcBef>
                <a:spcAft>
                  <a:spcPct val="15000"/>
                </a:spcAft>
                <a:buFont typeface="Arial" panose="020B0604020202020204" pitchFamily="34" charset="0"/>
                <a:buChar char="•"/>
              </a:pPr>
              <a:r>
                <a:rPr lang="zh-CN" altLang="en-US" b="1" kern="1200" dirty="0" smtClean="0">
                  <a:solidFill>
                    <a:schemeClr val="accent2">
                      <a:lumMod val="50000"/>
                    </a:schemeClr>
                  </a:solidFill>
                  <a:latin typeface="楷体" panose="02010609060101010101" pitchFamily="49" charset="-122"/>
                  <a:ea typeface="楷体" panose="02010609060101010101" pitchFamily="49" charset="-122"/>
                </a:rPr>
                <a:t>代理清算</a:t>
              </a:r>
              <a:r>
                <a:rPr lang="zh-CN" altLang="en-US" b="1" kern="1200" dirty="0" smtClean="0">
                  <a:solidFill>
                    <a:schemeClr val="accent2">
                      <a:lumMod val="50000"/>
                    </a:schemeClr>
                  </a:solidFill>
                  <a:latin typeface="楷体" panose="02010609060101010101" pitchFamily="49" charset="-122"/>
                  <a:ea typeface="楷体" panose="02010609060101010101" pitchFamily="49" charset="-122"/>
                </a:rPr>
                <a:t>会员</a:t>
              </a:r>
              <a:endParaRPr lang="en-US" altLang="zh-CN" b="1" kern="1200" dirty="0" smtClean="0">
                <a:solidFill>
                  <a:schemeClr val="accent2">
                    <a:lumMod val="50000"/>
                  </a:schemeClr>
                </a:solidFill>
                <a:latin typeface="楷体" panose="02010609060101010101" pitchFamily="49" charset="-122"/>
                <a:ea typeface="楷体" panose="02010609060101010101" pitchFamily="49" charset="-122"/>
              </a:endParaRPr>
            </a:p>
            <a:p>
              <a:pPr marL="0" lvl="1" algn="l" defTabSz="977900">
                <a:lnSpc>
                  <a:spcPct val="90000"/>
                </a:lnSpc>
                <a:spcBef>
                  <a:spcPct val="0"/>
                </a:spcBef>
                <a:spcAft>
                  <a:spcPct val="15000"/>
                </a:spcAft>
              </a:pPr>
              <a:r>
                <a:rPr lang="en-US" altLang="zh-CN" dirty="0">
                  <a:solidFill>
                    <a:schemeClr val="accent2">
                      <a:lumMod val="50000"/>
                    </a:schemeClr>
                  </a:solidFill>
                  <a:latin typeface="楷体" panose="02010609060101010101" pitchFamily="49" charset="-122"/>
                  <a:ea typeface="楷体" panose="02010609060101010101" pitchFamily="49" charset="-122"/>
                </a:rPr>
                <a:t> </a:t>
              </a:r>
              <a:r>
                <a:rPr lang="en-US" altLang="zh-CN" dirty="0" smtClean="0">
                  <a:solidFill>
                    <a:schemeClr val="accent2">
                      <a:lumMod val="50000"/>
                    </a:schemeClr>
                  </a:solidFill>
                  <a:latin typeface="楷体" panose="02010609060101010101" pitchFamily="49" charset="-122"/>
                  <a:ea typeface="楷体" panose="02010609060101010101" pitchFamily="49" charset="-122"/>
                </a:rPr>
                <a:t> </a:t>
              </a:r>
              <a:r>
                <a:rPr lang="en-US" altLang="zh-CN" dirty="0" smtClean="0">
                  <a:solidFill>
                    <a:schemeClr val="accent2">
                      <a:lumMod val="50000"/>
                    </a:schemeClr>
                  </a:solidFill>
                  <a:latin typeface="楷体" panose="02010609060101010101" pitchFamily="49" charset="-122"/>
                  <a:ea typeface="楷体" panose="02010609060101010101" pitchFamily="49" charset="-122"/>
                </a:rPr>
                <a:t> </a:t>
              </a:r>
              <a:r>
                <a:rPr lang="zh-CN" altLang="en-US" dirty="0" smtClean="0">
                  <a:solidFill>
                    <a:schemeClr val="accent2">
                      <a:lumMod val="50000"/>
                    </a:schemeClr>
                  </a:solidFill>
                  <a:latin typeface="楷体" panose="02010609060101010101" pitchFamily="49" charset="-122"/>
                  <a:ea typeface="楷体" panose="02010609060101010101" pitchFamily="49" charset="-122"/>
                </a:rPr>
                <a:t>中国银行</a:t>
              </a:r>
              <a:endParaRPr lang="en-US" altLang="zh-CN" dirty="0" smtClean="0">
                <a:solidFill>
                  <a:schemeClr val="accent2">
                    <a:lumMod val="50000"/>
                  </a:schemeClr>
                </a:solidFill>
                <a:latin typeface="楷体" panose="02010609060101010101" pitchFamily="49" charset="-122"/>
                <a:ea typeface="楷体" panose="02010609060101010101" pitchFamily="49" charset="-122"/>
              </a:endParaRPr>
            </a:p>
            <a:p>
              <a:pPr marL="0" lvl="1" algn="l" defTabSz="977900">
                <a:lnSpc>
                  <a:spcPct val="90000"/>
                </a:lnSpc>
                <a:spcBef>
                  <a:spcPct val="0"/>
                </a:spcBef>
                <a:spcAft>
                  <a:spcPct val="15000"/>
                </a:spcAft>
              </a:pPr>
              <a:r>
                <a:rPr lang="en-US" altLang="zh-CN" kern="1200" dirty="0" smtClean="0">
                  <a:solidFill>
                    <a:schemeClr val="accent4">
                      <a:lumMod val="50000"/>
                    </a:schemeClr>
                  </a:solidFill>
                  <a:latin typeface="楷体" panose="02010609060101010101" pitchFamily="49" charset="-122"/>
                  <a:ea typeface="楷体" panose="02010609060101010101" pitchFamily="49" charset="-122"/>
                </a:rPr>
                <a:t>   </a:t>
              </a:r>
              <a:r>
                <a:rPr lang="zh-CN" altLang="en-US" kern="1200" dirty="0" smtClean="0">
                  <a:solidFill>
                    <a:schemeClr val="accent4">
                      <a:lumMod val="50000"/>
                    </a:schemeClr>
                  </a:solidFill>
                  <a:latin typeface="楷体" panose="02010609060101010101" pitchFamily="49" charset="-122"/>
                  <a:ea typeface="楷体" panose="02010609060101010101" pitchFamily="49" charset="-122"/>
                </a:rPr>
                <a:t>建设银行</a:t>
              </a:r>
              <a:endParaRPr lang="en-US" altLang="zh-CN" dirty="0">
                <a:solidFill>
                  <a:schemeClr val="accent4">
                    <a:lumMod val="50000"/>
                  </a:schemeClr>
                </a:solidFill>
                <a:latin typeface="楷体" panose="02010609060101010101" pitchFamily="49" charset="-122"/>
                <a:ea typeface="楷体" panose="02010609060101010101" pitchFamily="49" charset="-122"/>
              </a:endParaRPr>
            </a:p>
            <a:p>
              <a:pPr marL="285750" lvl="1" indent="-285750" algn="l" defTabSz="977900">
                <a:lnSpc>
                  <a:spcPct val="90000"/>
                </a:lnSpc>
                <a:spcBef>
                  <a:spcPct val="0"/>
                </a:spcBef>
                <a:spcAft>
                  <a:spcPct val="15000"/>
                </a:spcAft>
                <a:buFont typeface="Arial" panose="020B0604020202020204" pitchFamily="34" charset="0"/>
                <a:buChar char="•"/>
              </a:pPr>
              <a:r>
                <a:rPr lang="zh-CN" altLang="en-US" b="1" dirty="0">
                  <a:solidFill>
                    <a:schemeClr val="accent2">
                      <a:lumMod val="50000"/>
                    </a:schemeClr>
                  </a:solidFill>
                  <a:latin typeface="楷体" panose="02010609060101010101" pitchFamily="49" charset="-122"/>
                  <a:ea typeface="楷体" panose="02010609060101010101" pitchFamily="49" charset="-122"/>
                </a:rPr>
                <a:t>普通</a:t>
              </a:r>
              <a:r>
                <a:rPr lang="zh-CN" altLang="en-US" b="1" dirty="0" smtClean="0">
                  <a:solidFill>
                    <a:schemeClr val="accent2">
                      <a:lumMod val="50000"/>
                    </a:schemeClr>
                  </a:solidFill>
                  <a:latin typeface="楷体" panose="02010609060101010101" pitchFamily="49" charset="-122"/>
                  <a:ea typeface="楷体" panose="02010609060101010101" pitchFamily="49" charset="-122"/>
                </a:rPr>
                <a:t>清算会员</a:t>
              </a:r>
              <a:endParaRPr lang="en-US" altLang="zh-CN" b="1" dirty="0" smtClean="0">
                <a:solidFill>
                  <a:schemeClr val="accent2">
                    <a:lumMod val="50000"/>
                  </a:schemeClr>
                </a:solidFill>
                <a:latin typeface="楷体" panose="02010609060101010101" pitchFamily="49" charset="-122"/>
                <a:ea typeface="楷体" panose="02010609060101010101" pitchFamily="49" charset="-122"/>
              </a:endParaRPr>
            </a:p>
            <a:p>
              <a:pPr marL="0" lvl="1" algn="l" defTabSz="977900">
                <a:lnSpc>
                  <a:spcPct val="90000"/>
                </a:lnSpc>
                <a:spcBef>
                  <a:spcPct val="0"/>
                </a:spcBef>
                <a:spcAft>
                  <a:spcPct val="15000"/>
                </a:spcAft>
              </a:pPr>
              <a:r>
                <a:rPr lang="en-US" altLang="zh-CN" b="1" dirty="0">
                  <a:solidFill>
                    <a:schemeClr val="accent2">
                      <a:lumMod val="50000"/>
                    </a:schemeClr>
                  </a:solidFill>
                  <a:latin typeface="楷体" panose="02010609060101010101" pitchFamily="49" charset="-122"/>
                  <a:ea typeface="楷体" panose="02010609060101010101" pitchFamily="49" charset="-122"/>
                </a:rPr>
                <a:t> </a:t>
              </a:r>
              <a:r>
                <a:rPr lang="en-US" altLang="zh-CN" b="1" dirty="0" smtClean="0">
                  <a:solidFill>
                    <a:schemeClr val="accent2">
                      <a:lumMod val="50000"/>
                    </a:schemeClr>
                  </a:solidFill>
                  <a:latin typeface="楷体" panose="02010609060101010101" pitchFamily="49" charset="-122"/>
                  <a:ea typeface="楷体" panose="02010609060101010101" pitchFamily="49" charset="-122"/>
                </a:rPr>
                <a:t>  </a:t>
              </a:r>
              <a:r>
                <a:rPr lang="zh-CN" altLang="en-US" dirty="0" smtClean="0">
                  <a:solidFill>
                    <a:schemeClr val="accent2">
                      <a:lumMod val="50000"/>
                    </a:schemeClr>
                  </a:solidFill>
                  <a:latin typeface="楷体" panose="02010609060101010101" pitchFamily="49" charset="-122"/>
                  <a:ea typeface="楷体" panose="02010609060101010101" pitchFamily="49" charset="-122"/>
                </a:rPr>
                <a:t>招商证券</a:t>
              </a:r>
              <a:endParaRPr lang="en-US" altLang="zh-CN" dirty="0" smtClean="0">
                <a:solidFill>
                  <a:schemeClr val="accent2">
                    <a:lumMod val="50000"/>
                  </a:schemeClr>
                </a:solidFill>
                <a:latin typeface="楷体" panose="02010609060101010101" pitchFamily="49" charset="-122"/>
                <a:ea typeface="楷体" panose="02010609060101010101" pitchFamily="49" charset="-122"/>
              </a:endParaRPr>
            </a:p>
            <a:p>
              <a:pPr marL="0" lvl="1" algn="l" defTabSz="977900">
                <a:lnSpc>
                  <a:spcPct val="90000"/>
                </a:lnSpc>
                <a:spcBef>
                  <a:spcPct val="0"/>
                </a:spcBef>
                <a:spcAft>
                  <a:spcPct val="15000"/>
                </a:spcAft>
              </a:pPr>
              <a:r>
                <a:rPr lang="en-US" altLang="zh-CN" dirty="0">
                  <a:solidFill>
                    <a:schemeClr val="accent2">
                      <a:lumMod val="50000"/>
                    </a:schemeClr>
                  </a:solidFill>
                  <a:latin typeface="楷体" panose="02010609060101010101" pitchFamily="49" charset="-122"/>
                  <a:ea typeface="楷体" panose="02010609060101010101" pitchFamily="49" charset="-122"/>
                </a:rPr>
                <a:t> </a:t>
              </a:r>
              <a:r>
                <a:rPr lang="en-US" altLang="zh-CN" dirty="0" smtClean="0">
                  <a:solidFill>
                    <a:schemeClr val="accent2">
                      <a:lumMod val="50000"/>
                    </a:schemeClr>
                  </a:solidFill>
                  <a:latin typeface="楷体" panose="02010609060101010101" pitchFamily="49" charset="-122"/>
                  <a:ea typeface="楷体" panose="02010609060101010101" pitchFamily="49" charset="-122"/>
                </a:rPr>
                <a:t> </a:t>
              </a:r>
              <a:r>
                <a:rPr lang="zh-CN" altLang="en-US" dirty="0" smtClean="0">
                  <a:solidFill>
                    <a:schemeClr val="accent2">
                      <a:lumMod val="50000"/>
                    </a:schemeClr>
                  </a:solidFill>
                  <a:latin typeface="楷体" panose="02010609060101010101" pitchFamily="49" charset="-122"/>
                  <a:ea typeface="楷体" panose="02010609060101010101" pitchFamily="49" charset="-122"/>
                </a:rPr>
                <a:t>国泰君安证券</a:t>
              </a:r>
              <a:endParaRPr lang="en-US" altLang="zh-CN" dirty="0" smtClean="0">
                <a:solidFill>
                  <a:schemeClr val="accent2">
                    <a:lumMod val="50000"/>
                  </a:schemeClr>
                </a:solidFill>
                <a:latin typeface="楷体" panose="02010609060101010101" pitchFamily="49" charset="-122"/>
                <a:ea typeface="楷体" panose="02010609060101010101" pitchFamily="49" charset="-122"/>
              </a:endParaRPr>
            </a:p>
            <a:p>
              <a:pPr marL="285750" lvl="1" indent="-285750" algn="l" defTabSz="977900">
                <a:lnSpc>
                  <a:spcPct val="90000"/>
                </a:lnSpc>
                <a:spcBef>
                  <a:spcPct val="0"/>
                </a:spcBef>
                <a:spcAft>
                  <a:spcPct val="15000"/>
                </a:spcAft>
                <a:buFont typeface="Arial" panose="020B0604020202020204" pitchFamily="34" charset="0"/>
                <a:buChar char="•"/>
              </a:pPr>
              <a:r>
                <a:rPr lang="zh-CN" altLang="en-US" dirty="0" smtClean="0">
                  <a:solidFill>
                    <a:schemeClr val="accent2">
                      <a:lumMod val="50000"/>
                    </a:schemeClr>
                  </a:solidFill>
                  <a:latin typeface="楷体" panose="02010609060101010101" pitchFamily="49" charset="-122"/>
                  <a:ea typeface="楷体" panose="02010609060101010101" pitchFamily="49" charset="-122"/>
                </a:rPr>
                <a:t>不断增加</a:t>
              </a:r>
              <a:endParaRPr lang="en-US" altLang="zh-CN" dirty="0">
                <a:solidFill>
                  <a:schemeClr val="accent2">
                    <a:lumMod val="50000"/>
                  </a:schemeClr>
                </a:solidFill>
                <a:latin typeface="楷体" panose="02010609060101010101" pitchFamily="49" charset="-122"/>
                <a:ea typeface="楷体" panose="02010609060101010101" pitchFamily="49" charset="-122"/>
              </a:endParaRPr>
            </a:p>
            <a:p>
              <a:pPr marL="0" lvl="1" algn="l" defTabSz="977900">
                <a:lnSpc>
                  <a:spcPct val="90000"/>
                </a:lnSpc>
                <a:spcBef>
                  <a:spcPct val="0"/>
                </a:spcBef>
                <a:spcAft>
                  <a:spcPct val="15000"/>
                </a:spcAft>
              </a:pPr>
              <a:endParaRPr lang="en-US" altLang="zh-CN" kern="1200" dirty="0">
                <a:solidFill>
                  <a:schemeClr val="accent4">
                    <a:lumMod val="50000"/>
                  </a:schemeClr>
                </a:solidFill>
                <a:latin typeface="楷体" panose="02010609060101010101" pitchFamily="49" charset="-122"/>
                <a:ea typeface="楷体" panose="02010609060101010101" pitchFamily="49" charset="-122"/>
              </a:endParaRPr>
            </a:p>
            <a:p>
              <a:pPr marL="0" lvl="1" algn="l" defTabSz="977900">
                <a:lnSpc>
                  <a:spcPct val="90000"/>
                </a:lnSpc>
                <a:spcBef>
                  <a:spcPct val="0"/>
                </a:spcBef>
                <a:spcAft>
                  <a:spcPct val="15000"/>
                </a:spcAft>
              </a:pPr>
              <a:r>
                <a:rPr lang="zh-CN" altLang="en-US" sz="2200" dirty="0" smtClean="0">
                  <a:solidFill>
                    <a:schemeClr val="accent4">
                      <a:lumMod val="50000"/>
                    </a:schemeClr>
                  </a:solidFill>
                  <a:latin typeface="楷体" panose="02010609060101010101" pitchFamily="49" charset="-122"/>
                  <a:ea typeface="楷体" panose="02010609060101010101" pitchFamily="49" charset="-122"/>
                </a:rPr>
                <a:t>  </a:t>
              </a:r>
              <a:endParaRPr lang="en-US" altLang="zh-CN" sz="2200" dirty="0" smtClean="0">
                <a:solidFill>
                  <a:schemeClr val="accent4">
                    <a:lumMod val="50000"/>
                  </a:schemeClr>
                </a:solidFill>
                <a:latin typeface="楷体" panose="02010609060101010101" pitchFamily="49" charset="-122"/>
                <a:ea typeface="楷体" panose="02010609060101010101" pitchFamily="49" charset="-122"/>
              </a:endParaRPr>
            </a:p>
          </p:txBody>
        </p:sp>
      </p:grpSp>
      <p:sp>
        <p:nvSpPr>
          <p:cNvPr id="11" name="矩形 10"/>
          <p:cNvSpPr/>
          <p:nvPr/>
        </p:nvSpPr>
        <p:spPr>
          <a:xfrm>
            <a:off x="2267744" y="2397212"/>
            <a:ext cx="1679587" cy="582610"/>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rPr>
              <a:t>流动性</a:t>
            </a:r>
            <a:endParaRPr lang="en-US" altLang="zh-CN" b="1" dirty="0" smtClean="0">
              <a:solidFill>
                <a:schemeClr val="tx1"/>
              </a:solidFill>
              <a:latin typeface="楷体" panose="02010609060101010101" pitchFamily="49" charset="-122"/>
              <a:ea typeface="楷体" panose="02010609060101010101" pitchFamily="49" charset="-122"/>
            </a:endParaRPr>
          </a:p>
          <a:p>
            <a:pPr algn="ctr"/>
            <a:r>
              <a:rPr lang="zh-CN" altLang="en-US" b="1" dirty="0" smtClean="0">
                <a:solidFill>
                  <a:schemeClr val="tx1"/>
                </a:solidFill>
                <a:latin typeface="楷体" panose="02010609060101010101" pitchFamily="49" charset="-122"/>
                <a:ea typeface="楷体" panose="02010609060101010101" pitchFamily="49" charset="-122"/>
              </a:rPr>
              <a:t>提供者（境内）</a:t>
            </a:r>
            <a:endParaRPr lang="zh-CN" altLang="en-US" b="1" dirty="0">
              <a:solidFill>
                <a:schemeClr val="tx1"/>
              </a:solidFill>
              <a:latin typeface="楷体" panose="02010609060101010101" pitchFamily="49" charset="-122"/>
              <a:ea typeface="楷体" panose="02010609060101010101" pitchFamily="49" charset="-122"/>
            </a:endParaRPr>
          </a:p>
        </p:txBody>
      </p:sp>
      <p:grpSp>
        <p:nvGrpSpPr>
          <p:cNvPr id="12" name="组合 11"/>
          <p:cNvGrpSpPr/>
          <p:nvPr/>
        </p:nvGrpSpPr>
        <p:grpSpPr>
          <a:xfrm>
            <a:off x="2267744" y="2979822"/>
            <a:ext cx="1679355" cy="3617530"/>
            <a:chOff x="3432974" y="185100"/>
            <a:chExt cx="1870406" cy="3744416"/>
          </a:xfrm>
        </p:grpSpPr>
        <p:sp>
          <p:nvSpPr>
            <p:cNvPr id="13" name="矩形 12"/>
            <p:cNvSpPr/>
            <p:nvPr/>
          </p:nvSpPr>
          <p:spPr>
            <a:xfrm>
              <a:off x="3432974" y="185100"/>
              <a:ext cx="1870406" cy="3744416"/>
            </a:xfrm>
            <a:prstGeom prst="rect">
              <a:avLst/>
            </a:prstGeom>
            <a:solidFill>
              <a:schemeClr val="accent4">
                <a:lumMod val="20000"/>
                <a:lumOff val="80000"/>
                <a:alpha val="90000"/>
              </a:schemeClr>
            </a:solidFill>
            <a:ln>
              <a:solidFill>
                <a:schemeClr val="accent4">
                  <a:lumMod val="20000"/>
                  <a:lumOff val="80000"/>
                </a:schemeClr>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4" name="矩形 13"/>
            <p:cNvSpPr/>
            <p:nvPr/>
          </p:nvSpPr>
          <p:spPr>
            <a:xfrm>
              <a:off x="3432974" y="185100"/>
              <a:ext cx="1870406" cy="374441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中信证券</a:t>
              </a:r>
              <a:endParaRPr lang="zh-CN" altLang="en-US" kern="1200" dirty="0">
                <a:solidFill>
                  <a:schemeClr val="accent2">
                    <a:lumMod val="50000"/>
                  </a:schemeClr>
                </a:solidFill>
                <a:latin typeface="楷体" panose="02010609060101010101" pitchFamily="49" charset="-122"/>
                <a:ea typeface="楷体" panose="02010609060101010101" pitchFamily="49" charset="-122"/>
              </a:endParaRPr>
            </a:p>
            <a:p>
              <a:pPr marL="228600" lvl="1" indent="-228600" algn="l" defTabSz="977900">
                <a:lnSpc>
                  <a:spcPct val="90000"/>
                </a:lnSpc>
                <a:spcBef>
                  <a:spcPct val="0"/>
                </a:spcBef>
                <a:spcAft>
                  <a:spcPct val="15000"/>
                </a:spcAft>
                <a:buChar char="••"/>
              </a:pP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招商证券</a:t>
              </a:r>
              <a:endParaRPr lang="en-US" altLang="zh-CN" kern="1200" dirty="0" smtClean="0">
                <a:solidFill>
                  <a:schemeClr val="accent2">
                    <a:lumMod val="50000"/>
                  </a:schemeClr>
                </a:solidFill>
                <a:latin typeface="楷体" panose="02010609060101010101" pitchFamily="49" charset="-122"/>
                <a:ea typeface="楷体" panose="02010609060101010101" pitchFamily="49" charset="-122"/>
              </a:endParaRPr>
            </a:p>
            <a:p>
              <a:pPr marL="228600" lvl="1" indent="-228600" algn="l" defTabSz="977900">
                <a:lnSpc>
                  <a:spcPct val="90000"/>
                </a:lnSpc>
                <a:spcBef>
                  <a:spcPct val="0"/>
                </a:spcBef>
                <a:spcAft>
                  <a:spcPct val="15000"/>
                </a:spcAft>
                <a:buChar char="••"/>
              </a:pPr>
              <a:r>
                <a:rPr lang="zh-CN" altLang="en-US" dirty="0" smtClean="0">
                  <a:solidFill>
                    <a:schemeClr val="accent2">
                      <a:lumMod val="50000"/>
                    </a:schemeClr>
                  </a:solidFill>
                  <a:latin typeface="楷体" panose="02010609060101010101" pitchFamily="49" charset="-122"/>
                  <a:ea typeface="楷体" panose="02010609060101010101" pitchFamily="49" charset="-122"/>
                </a:rPr>
                <a:t>浦</a:t>
              </a:r>
              <a:r>
                <a:rPr lang="zh-CN" altLang="en-US" dirty="0">
                  <a:solidFill>
                    <a:schemeClr val="accent2">
                      <a:lumMod val="50000"/>
                    </a:schemeClr>
                  </a:solidFill>
                  <a:latin typeface="楷体" panose="02010609060101010101" pitchFamily="49" charset="-122"/>
                  <a:ea typeface="楷体" panose="02010609060101010101" pitchFamily="49" charset="-122"/>
                </a:rPr>
                <a:t>发银行</a:t>
              </a:r>
              <a:endParaRPr lang="en-US" altLang="zh-CN" dirty="0" smtClean="0">
                <a:solidFill>
                  <a:schemeClr val="accent2">
                    <a:lumMod val="50000"/>
                  </a:schemeClr>
                </a:solidFill>
                <a:latin typeface="楷体" panose="02010609060101010101" pitchFamily="49" charset="-122"/>
                <a:ea typeface="楷体" panose="02010609060101010101" pitchFamily="49" charset="-122"/>
              </a:endParaRPr>
            </a:p>
            <a:p>
              <a:pPr marL="228600" lvl="1" indent="-228600" algn="l" defTabSz="977900">
                <a:lnSpc>
                  <a:spcPct val="90000"/>
                </a:lnSpc>
                <a:spcBef>
                  <a:spcPct val="0"/>
                </a:spcBef>
                <a:spcAft>
                  <a:spcPct val="15000"/>
                </a:spcAft>
                <a:buChar char="••"/>
              </a:pPr>
              <a:endParaRPr lang="en-US" altLang="zh-CN" dirty="0">
                <a:solidFill>
                  <a:schemeClr val="accent2">
                    <a:lumMod val="50000"/>
                  </a:schemeClr>
                </a:solidFill>
                <a:latin typeface="楷体" panose="02010609060101010101" pitchFamily="49" charset="-122"/>
                <a:ea typeface="楷体" panose="02010609060101010101" pitchFamily="49" charset="-122"/>
              </a:endParaRPr>
            </a:p>
            <a:p>
              <a:pPr marL="228600" lvl="1" indent="-228600" algn="l" defTabSz="977900">
                <a:lnSpc>
                  <a:spcPct val="90000"/>
                </a:lnSpc>
                <a:spcBef>
                  <a:spcPct val="0"/>
                </a:spcBef>
                <a:spcAft>
                  <a:spcPct val="15000"/>
                </a:spcAft>
                <a:buChar char="••"/>
              </a:pPr>
              <a:r>
                <a:rPr lang="zh-CN" altLang="en-US" dirty="0" smtClean="0">
                  <a:solidFill>
                    <a:schemeClr val="accent2">
                      <a:lumMod val="50000"/>
                    </a:schemeClr>
                  </a:solidFill>
                  <a:latin typeface="楷体" panose="02010609060101010101" pitchFamily="49" charset="-122"/>
                  <a:ea typeface="楷体" panose="02010609060101010101" pitchFamily="49" charset="-122"/>
                </a:rPr>
                <a:t>多家银行已开始申请自营业务资格</a:t>
              </a:r>
              <a:endParaRPr lang="en-US" altLang="zh-CN" dirty="0" smtClean="0">
                <a:solidFill>
                  <a:schemeClr val="accent2">
                    <a:lumMod val="50000"/>
                  </a:schemeClr>
                </a:solidFill>
                <a:latin typeface="楷体" panose="02010609060101010101" pitchFamily="49" charset="-122"/>
                <a:ea typeface="楷体" panose="02010609060101010101" pitchFamily="49" charset="-122"/>
              </a:endParaRPr>
            </a:p>
            <a:p>
              <a:pPr marL="228600" lvl="1" indent="-228600" algn="l" defTabSz="977900">
                <a:lnSpc>
                  <a:spcPct val="90000"/>
                </a:lnSpc>
                <a:spcBef>
                  <a:spcPct val="0"/>
                </a:spcBef>
                <a:spcAft>
                  <a:spcPct val="15000"/>
                </a:spcAft>
                <a:buChar char="••"/>
              </a:pPr>
              <a:endParaRPr lang="en-US" altLang="zh-CN" dirty="0">
                <a:solidFill>
                  <a:schemeClr val="accent2">
                    <a:lumMod val="50000"/>
                  </a:schemeClr>
                </a:solidFill>
                <a:latin typeface="楷体" panose="02010609060101010101" pitchFamily="49" charset="-122"/>
                <a:ea typeface="楷体" panose="02010609060101010101" pitchFamily="49" charset="-122"/>
              </a:endParaRPr>
            </a:p>
            <a:p>
              <a:pPr marL="228600" lvl="1" indent="-228600" algn="l" defTabSz="977900">
                <a:lnSpc>
                  <a:spcPct val="90000"/>
                </a:lnSpc>
                <a:spcBef>
                  <a:spcPct val="0"/>
                </a:spcBef>
                <a:spcAft>
                  <a:spcPct val="15000"/>
                </a:spcAft>
                <a:buChar char="••"/>
              </a:pPr>
              <a:r>
                <a:rPr lang="zh-CN" altLang="en-US" dirty="0">
                  <a:solidFill>
                    <a:schemeClr val="accent2">
                      <a:lumMod val="50000"/>
                    </a:schemeClr>
                  </a:solidFill>
                  <a:latin typeface="楷体" panose="02010609060101010101" pitchFamily="49" charset="-122"/>
                  <a:ea typeface="楷体" panose="02010609060101010101" pitchFamily="49" charset="-122"/>
                </a:rPr>
                <a:t>数</a:t>
              </a:r>
              <a:r>
                <a:rPr lang="zh-CN" altLang="en-US" dirty="0" smtClean="0">
                  <a:solidFill>
                    <a:schemeClr val="accent2">
                      <a:lumMod val="50000"/>
                    </a:schemeClr>
                  </a:solidFill>
                  <a:latin typeface="楷体" panose="02010609060101010101" pitchFamily="49" charset="-122"/>
                  <a:ea typeface="楷体" panose="02010609060101010101" pitchFamily="49" charset="-122"/>
                </a:rPr>
                <a:t>家知名实体企业</a:t>
              </a:r>
              <a:endParaRPr lang="en-US" altLang="zh-CN" dirty="0" smtClean="0">
                <a:solidFill>
                  <a:schemeClr val="accent2">
                    <a:lumMod val="50000"/>
                  </a:schemeClr>
                </a:solidFill>
                <a:latin typeface="楷体" panose="02010609060101010101" pitchFamily="49" charset="-122"/>
                <a:ea typeface="楷体" panose="02010609060101010101" pitchFamily="49" charset="-122"/>
              </a:endParaRPr>
            </a:p>
            <a:p>
              <a:pPr marL="228600" lvl="1" indent="-228600" algn="l" defTabSz="977900">
                <a:lnSpc>
                  <a:spcPct val="90000"/>
                </a:lnSpc>
                <a:spcBef>
                  <a:spcPct val="0"/>
                </a:spcBef>
                <a:spcAft>
                  <a:spcPct val="15000"/>
                </a:spcAft>
                <a:buChar char="••"/>
              </a:pPr>
              <a:endParaRPr lang="en-US" altLang="zh-CN" dirty="0" smtClean="0">
                <a:solidFill>
                  <a:schemeClr val="accent2">
                    <a:lumMod val="50000"/>
                  </a:schemeClr>
                </a:solidFill>
                <a:latin typeface="楷体" panose="02010609060101010101" pitchFamily="49" charset="-122"/>
                <a:ea typeface="楷体" panose="02010609060101010101" pitchFamily="49" charset="-122"/>
              </a:endParaRPr>
            </a:p>
          </p:txBody>
        </p:sp>
      </p:grpSp>
      <p:sp>
        <p:nvSpPr>
          <p:cNvPr id="15" name="矩形 14"/>
          <p:cNvSpPr/>
          <p:nvPr/>
        </p:nvSpPr>
        <p:spPr>
          <a:xfrm>
            <a:off x="4067181" y="2382415"/>
            <a:ext cx="2953091" cy="597407"/>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楷体" panose="02010609060101010101" pitchFamily="49" charset="-122"/>
                <a:ea typeface="楷体" panose="02010609060101010101" pitchFamily="49" charset="-122"/>
              </a:rPr>
              <a:t>经纪公司</a:t>
            </a:r>
            <a:endParaRPr lang="en-US" altLang="zh-CN" sz="2000" b="1" dirty="0" smtClean="0">
              <a:solidFill>
                <a:schemeClr val="tx1"/>
              </a:solidFill>
              <a:latin typeface="楷体" panose="02010609060101010101" pitchFamily="49" charset="-122"/>
              <a:ea typeface="楷体" panose="02010609060101010101" pitchFamily="49" charset="-122"/>
            </a:endParaRPr>
          </a:p>
          <a:p>
            <a:pPr algn="ctr"/>
            <a:r>
              <a:rPr lang="en-US" altLang="zh-CN" sz="2000" b="1" dirty="0" smtClean="0">
                <a:solidFill>
                  <a:schemeClr val="tx1"/>
                </a:solidFill>
                <a:latin typeface="楷体" panose="02010609060101010101" pitchFamily="49" charset="-122"/>
                <a:ea typeface="楷体" panose="02010609060101010101" pitchFamily="49" charset="-122"/>
              </a:rPr>
              <a:t>FFA     CIS</a:t>
            </a:r>
            <a:r>
              <a:rPr lang="zh-CN" altLang="en-US" sz="2000" b="1" dirty="0" smtClean="0">
                <a:solidFill>
                  <a:schemeClr val="tx1"/>
                </a:solidFill>
                <a:latin typeface="楷体" panose="02010609060101010101" pitchFamily="49" charset="-122"/>
                <a:ea typeface="楷体" panose="02010609060101010101" pitchFamily="49" charset="-122"/>
              </a:rPr>
              <a:t>、</a:t>
            </a:r>
            <a:r>
              <a:rPr lang="en-US" altLang="zh-CN" sz="2000" b="1" dirty="0" smtClean="0">
                <a:solidFill>
                  <a:schemeClr val="tx1"/>
                </a:solidFill>
                <a:latin typeface="楷体" panose="02010609060101010101" pitchFamily="49" charset="-122"/>
                <a:ea typeface="楷体" panose="02010609060101010101" pitchFamily="49" charset="-122"/>
              </a:rPr>
              <a:t>CSS</a:t>
            </a:r>
            <a:endParaRPr lang="zh-CN" altLang="en-US" sz="2000" b="1" dirty="0">
              <a:solidFill>
                <a:schemeClr val="tx1"/>
              </a:solidFill>
              <a:latin typeface="楷体" panose="02010609060101010101" pitchFamily="49" charset="-122"/>
              <a:ea typeface="楷体" panose="02010609060101010101" pitchFamily="49" charset="-122"/>
            </a:endParaRPr>
          </a:p>
        </p:txBody>
      </p:sp>
      <p:grpSp>
        <p:nvGrpSpPr>
          <p:cNvPr id="16" name="组合 15"/>
          <p:cNvGrpSpPr/>
          <p:nvPr/>
        </p:nvGrpSpPr>
        <p:grpSpPr>
          <a:xfrm>
            <a:off x="4028304" y="2959630"/>
            <a:ext cx="1479801" cy="3637721"/>
            <a:chOff x="5333784" y="185100"/>
            <a:chExt cx="1935101" cy="3744416"/>
          </a:xfrm>
        </p:grpSpPr>
        <p:sp>
          <p:nvSpPr>
            <p:cNvPr id="17" name="矩形 16"/>
            <p:cNvSpPr/>
            <p:nvPr/>
          </p:nvSpPr>
          <p:spPr>
            <a:xfrm>
              <a:off x="5382551" y="185100"/>
              <a:ext cx="1886334" cy="3744416"/>
            </a:xfrm>
            <a:prstGeom prst="rect">
              <a:avLst/>
            </a:prstGeom>
            <a:solidFill>
              <a:schemeClr val="accent4">
                <a:lumMod val="20000"/>
                <a:lumOff val="80000"/>
                <a:alpha val="90000"/>
              </a:schemeClr>
            </a:solidFill>
            <a:ln>
              <a:solidFill>
                <a:schemeClr val="accent4">
                  <a:lumMod val="20000"/>
                  <a:lumOff val="80000"/>
                </a:schemeClr>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8" name="矩形 17"/>
            <p:cNvSpPr/>
            <p:nvPr/>
          </p:nvSpPr>
          <p:spPr>
            <a:xfrm>
              <a:off x="5333784" y="205884"/>
              <a:ext cx="1935101" cy="372363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85750" lvl="1" indent="-285750" algn="l" defTabSz="889000">
                <a:lnSpc>
                  <a:spcPct val="90000"/>
                </a:lnSpc>
                <a:spcBef>
                  <a:spcPct val="0"/>
                </a:spcBef>
                <a:spcAft>
                  <a:spcPct val="15000"/>
                </a:spcAft>
                <a:buFont typeface="Arial" panose="020B0604020202020204" pitchFamily="34" charset="0"/>
                <a:buChar char="•"/>
              </a:pP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汇锝利</a:t>
              </a:r>
              <a:endParaRPr lang="zh-CN" altLang="en-US" kern="1200" dirty="0">
                <a:solidFill>
                  <a:schemeClr val="accent2">
                    <a:lumMod val="50000"/>
                  </a:schemeClr>
                </a:solidFill>
                <a:latin typeface="楷体" panose="02010609060101010101" pitchFamily="49" charset="-122"/>
                <a:ea typeface="楷体" panose="02010609060101010101" pitchFamily="49" charset="-122"/>
              </a:endParaRPr>
            </a:p>
            <a:p>
              <a:pPr marL="285750" lvl="1" indent="-285750" algn="l" defTabSz="889000">
                <a:lnSpc>
                  <a:spcPct val="90000"/>
                </a:lnSpc>
                <a:spcBef>
                  <a:spcPct val="0"/>
                </a:spcBef>
                <a:spcAft>
                  <a:spcPct val="15000"/>
                </a:spcAft>
                <a:buFont typeface="Arial" panose="020B0604020202020204" pitchFamily="34" charset="0"/>
                <a:buChar char="•"/>
              </a:pP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津洋</a:t>
              </a:r>
            </a:p>
            <a:p>
              <a:pPr marL="285750" lvl="1" indent="-285750" algn="l" defTabSz="889000">
                <a:lnSpc>
                  <a:spcPct val="90000"/>
                </a:lnSpc>
                <a:spcBef>
                  <a:spcPct val="0"/>
                </a:spcBef>
                <a:spcAft>
                  <a:spcPct val="15000"/>
                </a:spcAft>
                <a:buFont typeface="Arial" panose="020B0604020202020204" pitchFamily="34" charset="0"/>
                <a:buChar char="•"/>
              </a:pPr>
              <a:r>
                <a:rPr lang="en-US" altLang="zh-CN" kern="1200" dirty="0" smtClean="0">
                  <a:solidFill>
                    <a:schemeClr val="accent2">
                      <a:lumMod val="50000"/>
                    </a:schemeClr>
                  </a:solidFill>
                  <a:latin typeface="楷体" panose="02010609060101010101" pitchFamily="49" charset="-122"/>
                  <a:ea typeface="楷体" panose="02010609060101010101" pitchFamily="49" charset="-122"/>
                </a:rPr>
                <a:t>FIS</a:t>
              </a: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中国</a:t>
              </a:r>
            </a:p>
            <a:p>
              <a:pPr marL="285750" lvl="1" indent="-285750" algn="l" defTabSz="889000">
                <a:lnSpc>
                  <a:spcPct val="90000"/>
                </a:lnSpc>
                <a:spcBef>
                  <a:spcPct val="0"/>
                </a:spcBef>
                <a:spcAft>
                  <a:spcPct val="15000"/>
                </a:spcAft>
                <a:buFont typeface="Arial" panose="020B0604020202020204" pitchFamily="34" charset="0"/>
                <a:buChar char="•"/>
              </a:pPr>
              <a:r>
                <a:rPr lang="en-US" altLang="zh-CN" kern="1200" dirty="0" smtClean="0">
                  <a:solidFill>
                    <a:schemeClr val="accent2">
                      <a:lumMod val="50000"/>
                    </a:schemeClr>
                  </a:solidFill>
                  <a:latin typeface="楷体" panose="02010609060101010101" pitchFamily="49" charset="-122"/>
                  <a:ea typeface="楷体" panose="02010609060101010101" pitchFamily="49" charset="-122"/>
                </a:rPr>
                <a:t>SSY</a:t>
              </a: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中国</a:t>
              </a:r>
              <a:endParaRPr lang="zh-CN" altLang="en-US" kern="1200" dirty="0">
                <a:solidFill>
                  <a:schemeClr val="accent2">
                    <a:lumMod val="50000"/>
                  </a:schemeClr>
                </a:solidFill>
                <a:latin typeface="楷体" panose="02010609060101010101" pitchFamily="49" charset="-122"/>
                <a:ea typeface="楷体" panose="02010609060101010101" pitchFamily="49" charset="-122"/>
              </a:endParaRPr>
            </a:p>
            <a:p>
              <a:pPr marL="285750" lvl="1" indent="-285750" algn="l" defTabSz="889000">
                <a:lnSpc>
                  <a:spcPct val="90000"/>
                </a:lnSpc>
                <a:spcBef>
                  <a:spcPct val="0"/>
                </a:spcBef>
                <a:spcAft>
                  <a:spcPct val="15000"/>
                </a:spcAft>
                <a:buFont typeface="Arial" panose="020B0604020202020204" pitchFamily="34" charset="0"/>
                <a:buChar char="•"/>
              </a:pPr>
              <a:r>
                <a:rPr lang="en-US" altLang="zh-CN" kern="1200" dirty="0" smtClean="0">
                  <a:solidFill>
                    <a:schemeClr val="accent2">
                      <a:lumMod val="50000"/>
                    </a:schemeClr>
                  </a:solidFill>
                  <a:latin typeface="楷体" panose="02010609060101010101" pitchFamily="49" charset="-122"/>
                  <a:ea typeface="楷体" panose="02010609060101010101" pitchFamily="49" charset="-122"/>
                </a:rPr>
                <a:t>BRS</a:t>
              </a:r>
              <a:endParaRPr lang="zh-CN" altLang="en-US" kern="1200" dirty="0">
                <a:solidFill>
                  <a:schemeClr val="accent2">
                    <a:lumMod val="50000"/>
                  </a:schemeClr>
                </a:solidFill>
                <a:latin typeface="楷体" panose="02010609060101010101" pitchFamily="49" charset="-122"/>
                <a:ea typeface="楷体" panose="02010609060101010101" pitchFamily="49" charset="-122"/>
              </a:endParaRPr>
            </a:p>
            <a:p>
              <a:pPr marL="285750" lvl="1" indent="-285750" algn="l" defTabSz="889000">
                <a:lnSpc>
                  <a:spcPct val="90000"/>
                </a:lnSpc>
                <a:spcBef>
                  <a:spcPct val="0"/>
                </a:spcBef>
                <a:spcAft>
                  <a:spcPct val="15000"/>
                </a:spcAft>
                <a:buFont typeface="Arial" panose="020B0604020202020204" pitchFamily="34" charset="0"/>
                <a:buChar char="•"/>
              </a:pP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菁英</a:t>
              </a:r>
              <a:endParaRPr lang="en-US" altLang="zh-CN" kern="1200" dirty="0" smtClean="0">
                <a:solidFill>
                  <a:schemeClr val="accent2">
                    <a:lumMod val="50000"/>
                  </a:schemeClr>
                </a:solidFill>
                <a:latin typeface="楷体" panose="02010609060101010101" pitchFamily="49" charset="-122"/>
                <a:ea typeface="楷体" panose="02010609060101010101" pitchFamily="49" charset="-122"/>
              </a:endParaRPr>
            </a:p>
            <a:p>
              <a:pPr marL="285750" lvl="1" indent="-285750" algn="l" defTabSz="889000">
                <a:lnSpc>
                  <a:spcPct val="90000"/>
                </a:lnSpc>
                <a:spcBef>
                  <a:spcPct val="0"/>
                </a:spcBef>
                <a:spcAft>
                  <a:spcPct val="15000"/>
                </a:spcAft>
                <a:buFont typeface="Arial" panose="020B0604020202020204" pitchFamily="34" charset="0"/>
                <a:buChar char="•"/>
              </a:pPr>
              <a:r>
                <a:rPr lang="zh-CN" altLang="en-US" dirty="0" smtClean="0">
                  <a:solidFill>
                    <a:schemeClr val="accent2">
                      <a:lumMod val="50000"/>
                    </a:schemeClr>
                  </a:solidFill>
                  <a:latin typeface="楷体" panose="02010609060101010101" pitchFamily="49" charset="-122"/>
                  <a:ea typeface="楷体" panose="02010609060101010101" pitchFamily="49" charset="-122"/>
                </a:rPr>
                <a:t>澳海</a:t>
              </a:r>
              <a:endParaRPr lang="en-US" altLang="zh-CN" dirty="0" smtClean="0">
                <a:solidFill>
                  <a:schemeClr val="accent2">
                    <a:lumMod val="50000"/>
                  </a:schemeClr>
                </a:solidFill>
                <a:latin typeface="楷体" panose="02010609060101010101" pitchFamily="49" charset="-122"/>
                <a:ea typeface="楷体" panose="02010609060101010101" pitchFamily="49" charset="-122"/>
              </a:endParaRPr>
            </a:p>
            <a:p>
              <a:pPr marL="285750" lvl="1" indent="-285750" defTabSz="889000">
                <a:lnSpc>
                  <a:spcPct val="90000"/>
                </a:lnSpc>
                <a:spcBef>
                  <a:spcPct val="0"/>
                </a:spcBef>
                <a:spcAft>
                  <a:spcPct val="15000"/>
                </a:spcAft>
                <a:buFont typeface="Arial" panose="020B0604020202020204" pitchFamily="34" charset="0"/>
                <a:buChar char="•"/>
              </a:pPr>
              <a:r>
                <a:rPr lang="zh-CN" altLang="en-US" dirty="0" smtClean="0">
                  <a:solidFill>
                    <a:schemeClr val="accent2">
                      <a:lumMod val="50000"/>
                    </a:schemeClr>
                  </a:solidFill>
                  <a:latin typeface="楷体" panose="02010609060101010101" pitchFamily="49" charset="-122"/>
                  <a:ea typeface="楷体" panose="02010609060101010101" pitchFamily="49" charset="-122"/>
                </a:rPr>
                <a:t>中</a:t>
              </a:r>
              <a:r>
                <a:rPr lang="zh-CN" altLang="en-US" dirty="0">
                  <a:solidFill>
                    <a:schemeClr val="accent2">
                      <a:lumMod val="50000"/>
                    </a:schemeClr>
                  </a:solidFill>
                  <a:latin typeface="楷体" panose="02010609060101010101" pitchFamily="49" charset="-122"/>
                  <a:ea typeface="楷体" panose="02010609060101010101" pitchFamily="49" charset="-122"/>
                </a:rPr>
                <a:t>粮</a:t>
              </a:r>
              <a:r>
                <a:rPr lang="zh-CN" altLang="en-US" dirty="0" smtClean="0">
                  <a:solidFill>
                    <a:schemeClr val="accent2">
                      <a:lumMod val="50000"/>
                    </a:schemeClr>
                  </a:solidFill>
                  <a:latin typeface="楷体" panose="02010609060101010101" pitchFamily="49" charset="-122"/>
                  <a:ea typeface="楷体" panose="02010609060101010101" pitchFamily="49" charset="-122"/>
                </a:rPr>
                <a:t>祁德</a:t>
              </a:r>
              <a:endParaRPr lang="en-US" altLang="zh-CN" dirty="0" smtClean="0">
                <a:solidFill>
                  <a:schemeClr val="accent2">
                    <a:lumMod val="50000"/>
                  </a:schemeClr>
                </a:solidFill>
                <a:latin typeface="楷体" panose="02010609060101010101" pitchFamily="49" charset="-122"/>
                <a:ea typeface="楷体" panose="02010609060101010101" pitchFamily="49" charset="-122"/>
              </a:endParaRPr>
            </a:p>
            <a:p>
              <a:pPr marL="285750" lvl="1" indent="-285750" defTabSz="889000">
                <a:lnSpc>
                  <a:spcPct val="90000"/>
                </a:lnSpc>
                <a:spcBef>
                  <a:spcPct val="0"/>
                </a:spcBef>
                <a:spcAft>
                  <a:spcPct val="15000"/>
                </a:spcAft>
                <a:buFont typeface="Arial" panose="020B0604020202020204" pitchFamily="34" charset="0"/>
                <a:buChar char="•"/>
              </a:pPr>
              <a:r>
                <a:rPr lang="zh-CN" altLang="en-US" dirty="0">
                  <a:solidFill>
                    <a:schemeClr val="accent2">
                      <a:lumMod val="50000"/>
                    </a:schemeClr>
                  </a:solidFill>
                  <a:latin typeface="楷体" panose="02010609060101010101" pitchFamily="49" charset="-122"/>
                  <a:ea typeface="楷体" panose="02010609060101010101" pitchFamily="49" charset="-122"/>
                </a:rPr>
                <a:t>东</a:t>
              </a:r>
              <a:r>
                <a:rPr lang="zh-CN" altLang="en-US" dirty="0" smtClean="0">
                  <a:solidFill>
                    <a:schemeClr val="accent2">
                      <a:lumMod val="50000"/>
                    </a:schemeClr>
                  </a:solidFill>
                  <a:latin typeface="楷体" panose="02010609060101010101" pitchFamily="49" charset="-122"/>
                  <a:ea typeface="楷体" panose="02010609060101010101" pitchFamily="49" charset="-122"/>
                </a:rPr>
                <a:t>证润</a:t>
              </a:r>
              <a:r>
                <a:rPr lang="zh-CN" altLang="en-US" dirty="0" smtClean="0">
                  <a:solidFill>
                    <a:schemeClr val="accent2">
                      <a:lumMod val="50000"/>
                    </a:schemeClr>
                  </a:solidFill>
                  <a:latin typeface="楷体" panose="02010609060101010101" pitchFamily="49" charset="-122"/>
                  <a:ea typeface="楷体" panose="02010609060101010101" pitchFamily="49" charset="-122"/>
                </a:rPr>
                <a:t>和</a:t>
              </a:r>
              <a:endParaRPr lang="en-US" altLang="zh-CN" dirty="0" smtClean="0">
                <a:solidFill>
                  <a:schemeClr val="accent2">
                    <a:lumMod val="50000"/>
                  </a:schemeClr>
                </a:solidFill>
                <a:latin typeface="楷体" panose="02010609060101010101" pitchFamily="49" charset="-122"/>
                <a:ea typeface="楷体" panose="02010609060101010101" pitchFamily="49" charset="-122"/>
              </a:endParaRPr>
            </a:p>
            <a:p>
              <a:pPr marL="285750" lvl="1" indent="-285750" defTabSz="889000">
                <a:lnSpc>
                  <a:spcPct val="90000"/>
                </a:lnSpc>
                <a:spcBef>
                  <a:spcPct val="0"/>
                </a:spcBef>
                <a:spcAft>
                  <a:spcPct val="15000"/>
                </a:spcAft>
                <a:buFont typeface="Arial" panose="020B0604020202020204" pitchFamily="34" charset="0"/>
                <a:buChar char="•"/>
              </a:pPr>
              <a:endParaRPr lang="en-US" altLang="zh-CN" dirty="0">
                <a:solidFill>
                  <a:schemeClr val="accent2">
                    <a:lumMod val="50000"/>
                  </a:schemeClr>
                </a:solidFill>
                <a:latin typeface="楷体" panose="02010609060101010101" pitchFamily="49" charset="-122"/>
                <a:ea typeface="楷体" panose="02010609060101010101" pitchFamily="49" charset="-122"/>
              </a:endParaRPr>
            </a:p>
            <a:p>
              <a:pPr marL="285750" lvl="1" indent="-285750" defTabSz="889000">
                <a:lnSpc>
                  <a:spcPct val="90000"/>
                </a:lnSpc>
                <a:spcBef>
                  <a:spcPct val="0"/>
                </a:spcBef>
                <a:spcAft>
                  <a:spcPct val="15000"/>
                </a:spcAft>
                <a:buFont typeface="Arial" panose="020B0604020202020204" pitchFamily="34" charset="0"/>
                <a:buChar char="•"/>
              </a:pPr>
              <a:r>
                <a:rPr lang="zh-CN" altLang="en-US" dirty="0" smtClean="0">
                  <a:solidFill>
                    <a:schemeClr val="accent2">
                      <a:lumMod val="50000"/>
                    </a:schemeClr>
                  </a:solidFill>
                  <a:latin typeface="楷体" panose="02010609060101010101" pitchFamily="49" charset="-122"/>
                  <a:ea typeface="楷体" panose="02010609060101010101" pitchFamily="49" charset="-122"/>
                </a:rPr>
                <a:t>不断增加</a:t>
              </a:r>
              <a:endParaRPr lang="en-US" altLang="zh-CN" dirty="0" smtClean="0">
                <a:solidFill>
                  <a:schemeClr val="accent2">
                    <a:lumMod val="50000"/>
                  </a:schemeClr>
                </a:solidFill>
                <a:latin typeface="楷体" panose="02010609060101010101" pitchFamily="49" charset="-122"/>
                <a:ea typeface="楷体" panose="02010609060101010101" pitchFamily="49" charset="-122"/>
              </a:endParaRPr>
            </a:p>
            <a:p>
              <a:pPr marL="228600" lvl="1" indent="-228600" algn="l" defTabSz="889000">
                <a:lnSpc>
                  <a:spcPct val="90000"/>
                </a:lnSpc>
                <a:spcBef>
                  <a:spcPct val="0"/>
                </a:spcBef>
                <a:spcAft>
                  <a:spcPct val="15000"/>
                </a:spcAft>
                <a:buChar char="••"/>
              </a:pPr>
              <a:endParaRPr lang="en-US" altLang="zh-CN" dirty="0" smtClean="0">
                <a:solidFill>
                  <a:schemeClr val="accent4">
                    <a:lumMod val="50000"/>
                  </a:schemeClr>
                </a:solidFill>
                <a:latin typeface="楷体" panose="02010609060101010101" pitchFamily="49" charset="-122"/>
                <a:ea typeface="楷体" panose="02010609060101010101" pitchFamily="49" charset="-122"/>
              </a:endParaRPr>
            </a:p>
            <a:p>
              <a:pPr marL="228600" lvl="1" indent="-228600" algn="l" defTabSz="889000">
                <a:lnSpc>
                  <a:spcPct val="90000"/>
                </a:lnSpc>
                <a:spcBef>
                  <a:spcPct val="0"/>
                </a:spcBef>
                <a:spcAft>
                  <a:spcPct val="15000"/>
                </a:spcAft>
                <a:buChar char="••"/>
              </a:pPr>
              <a:endParaRPr lang="en-US" altLang="zh-CN" kern="1200" dirty="0">
                <a:solidFill>
                  <a:schemeClr val="accent4">
                    <a:lumMod val="50000"/>
                  </a:schemeClr>
                </a:solidFill>
                <a:latin typeface="楷体" panose="02010609060101010101" pitchFamily="49" charset="-122"/>
                <a:ea typeface="楷体" panose="02010609060101010101" pitchFamily="49" charset="-122"/>
              </a:endParaRPr>
            </a:p>
          </p:txBody>
        </p:sp>
      </p:grpSp>
      <p:sp>
        <p:nvSpPr>
          <p:cNvPr id="19" name="矩形 18"/>
          <p:cNvSpPr/>
          <p:nvPr/>
        </p:nvSpPr>
        <p:spPr>
          <a:xfrm>
            <a:off x="7164288" y="2382416"/>
            <a:ext cx="1728017" cy="577212"/>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楷体" panose="02010609060101010101" pitchFamily="49" charset="-122"/>
                <a:ea typeface="楷体" panose="02010609060101010101" pitchFamily="49" charset="-122"/>
              </a:rPr>
              <a:t>投资人</a:t>
            </a:r>
            <a:endParaRPr lang="zh-CN" altLang="en-US" sz="2000" b="1" dirty="0">
              <a:solidFill>
                <a:schemeClr val="tx1"/>
              </a:solidFill>
              <a:latin typeface="楷体" panose="02010609060101010101" pitchFamily="49" charset="-122"/>
              <a:ea typeface="楷体" panose="02010609060101010101" pitchFamily="49" charset="-122"/>
            </a:endParaRPr>
          </a:p>
        </p:txBody>
      </p:sp>
      <p:grpSp>
        <p:nvGrpSpPr>
          <p:cNvPr id="20" name="组合 19"/>
          <p:cNvGrpSpPr/>
          <p:nvPr/>
        </p:nvGrpSpPr>
        <p:grpSpPr>
          <a:xfrm>
            <a:off x="7164288" y="2979823"/>
            <a:ext cx="1798616" cy="3617529"/>
            <a:chOff x="7258738" y="185100"/>
            <a:chExt cx="2023648" cy="3744416"/>
          </a:xfrm>
        </p:grpSpPr>
        <p:sp>
          <p:nvSpPr>
            <p:cNvPr id="21" name="矩形 20"/>
            <p:cNvSpPr/>
            <p:nvPr/>
          </p:nvSpPr>
          <p:spPr>
            <a:xfrm>
              <a:off x="7258738" y="185100"/>
              <a:ext cx="1942632" cy="3744416"/>
            </a:xfrm>
            <a:prstGeom prst="rect">
              <a:avLst/>
            </a:prstGeom>
            <a:solidFill>
              <a:schemeClr val="accent4">
                <a:lumMod val="20000"/>
                <a:lumOff val="80000"/>
                <a:alpha val="90000"/>
              </a:schemeClr>
            </a:solidFill>
            <a:ln>
              <a:solidFill>
                <a:schemeClr val="accent4">
                  <a:lumMod val="20000"/>
                  <a:lumOff val="80000"/>
                </a:schemeClr>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矩形 21"/>
            <p:cNvSpPr/>
            <p:nvPr/>
          </p:nvSpPr>
          <p:spPr>
            <a:xfrm>
              <a:off x="7339754" y="185100"/>
              <a:ext cx="1942632" cy="374441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dirty="0">
                  <a:solidFill>
                    <a:schemeClr val="accent2">
                      <a:lumMod val="50000"/>
                    </a:schemeClr>
                  </a:solidFill>
                  <a:latin typeface="楷体" panose="02010609060101010101" pitchFamily="49" charset="-122"/>
                  <a:ea typeface="楷体" panose="02010609060101010101" pitchFamily="49" charset="-122"/>
                </a:rPr>
                <a:t>超过</a:t>
              </a:r>
              <a:r>
                <a:rPr lang="en-US" altLang="zh-CN" kern="1200" dirty="0" smtClean="0">
                  <a:solidFill>
                    <a:schemeClr val="accent2">
                      <a:lumMod val="50000"/>
                    </a:schemeClr>
                  </a:solidFill>
                  <a:latin typeface="楷体" panose="02010609060101010101" pitchFamily="49" charset="-122"/>
                  <a:ea typeface="楷体" panose="02010609060101010101" pitchFamily="49" charset="-122"/>
                </a:rPr>
                <a:t>300</a:t>
              </a: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家客户，有多家是国内国际知名航运及大宗商品行业实体</a:t>
              </a: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企业</a:t>
              </a:r>
              <a:endParaRPr lang="en-US" altLang="zh-CN" kern="1200" dirty="0" smtClean="0">
                <a:solidFill>
                  <a:schemeClr val="accent2">
                    <a:lumMod val="50000"/>
                  </a:schemeClr>
                </a:solidFill>
                <a:latin typeface="楷体" panose="02010609060101010101" pitchFamily="49" charset="-122"/>
                <a:ea typeface="楷体" panose="02010609060101010101" pitchFamily="49" charset="-122"/>
              </a:endParaRPr>
            </a:p>
            <a:p>
              <a:pPr marL="228600" lvl="1" indent="-228600" algn="l" defTabSz="889000">
                <a:lnSpc>
                  <a:spcPct val="90000"/>
                </a:lnSpc>
                <a:spcBef>
                  <a:spcPct val="0"/>
                </a:spcBef>
                <a:spcAft>
                  <a:spcPct val="15000"/>
                </a:spcAft>
                <a:buChar char="••"/>
              </a:pPr>
              <a:endParaRPr lang="en-US" altLang="zh-CN" dirty="0">
                <a:solidFill>
                  <a:schemeClr val="accent2">
                    <a:lumMod val="50000"/>
                  </a:schemeClr>
                </a:solidFill>
                <a:latin typeface="楷体" panose="02010609060101010101" pitchFamily="49" charset="-122"/>
                <a:ea typeface="楷体" panose="02010609060101010101" pitchFamily="49" charset="-122"/>
              </a:endParaRPr>
            </a:p>
            <a:p>
              <a:pPr marL="228600" lvl="1" indent="-228600" algn="l" defTabSz="889000">
                <a:lnSpc>
                  <a:spcPct val="90000"/>
                </a:lnSpc>
                <a:spcBef>
                  <a:spcPct val="0"/>
                </a:spcBef>
                <a:spcAft>
                  <a:spcPct val="15000"/>
                </a:spcAft>
                <a:buChar char="••"/>
              </a:pP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不断增加</a:t>
              </a:r>
              <a:endParaRPr lang="en-US" altLang="zh-CN" kern="1200" dirty="0" smtClean="0">
                <a:solidFill>
                  <a:schemeClr val="accent2">
                    <a:lumMod val="50000"/>
                  </a:schemeClr>
                </a:solidFill>
                <a:latin typeface="楷体" panose="02010609060101010101" pitchFamily="49" charset="-122"/>
                <a:ea typeface="楷体" panose="02010609060101010101" pitchFamily="49" charset="-122"/>
              </a:endParaRPr>
            </a:p>
          </p:txBody>
        </p:sp>
      </p:grpSp>
      <p:sp>
        <p:nvSpPr>
          <p:cNvPr id="5" name="文本框 4"/>
          <p:cNvSpPr txBox="1"/>
          <p:nvPr/>
        </p:nvSpPr>
        <p:spPr>
          <a:xfrm>
            <a:off x="323528" y="1772816"/>
            <a:ext cx="2952328" cy="461665"/>
          </a:xfrm>
          <a:prstGeom prst="rect">
            <a:avLst/>
          </a:prstGeom>
          <a:noFill/>
        </p:spPr>
        <p:txBody>
          <a:bodyPr wrap="square" rtlCol="0">
            <a:spAutoFit/>
          </a:bodyPr>
          <a:lstStyle/>
          <a:p>
            <a:r>
              <a:rPr lang="zh-CN" altLang="en-US" sz="2400" dirty="0">
                <a:ln w="0"/>
                <a:effectLst>
                  <a:outerShdw blurRad="38100" dist="19050" dir="2700000" algn="tl" rotWithShape="0">
                    <a:schemeClr val="dk1">
                      <a:alpha val="40000"/>
                    </a:schemeClr>
                  </a:outerShdw>
                </a:effectLst>
                <a:latin typeface="+mn-ea"/>
              </a:rPr>
              <a:t>主要</a:t>
            </a:r>
            <a:r>
              <a:rPr lang="zh-CN" altLang="en-US" sz="2400" dirty="0" smtClean="0">
                <a:ln w="0"/>
                <a:effectLst>
                  <a:outerShdw blurRad="38100" dist="19050" dir="2700000" algn="tl" rotWithShape="0">
                    <a:schemeClr val="dk1">
                      <a:alpha val="40000"/>
                    </a:schemeClr>
                  </a:outerShdw>
                </a:effectLst>
                <a:latin typeface="+mn-ea"/>
              </a:rPr>
              <a:t>市场参与主体：</a:t>
            </a:r>
            <a:endParaRPr lang="zh-CN" altLang="en-US" sz="2400" dirty="0">
              <a:ln w="0"/>
              <a:effectLst>
                <a:outerShdw blurRad="38100" dist="19050" dir="2700000" algn="tl" rotWithShape="0">
                  <a:schemeClr val="dk1">
                    <a:alpha val="40000"/>
                  </a:schemeClr>
                </a:outerShdw>
              </a:effectLst>
              <a:latin typeface="+mn-ea"/>
            </a:endParaRPr>
          </a:p>
        </p:txBody>
      </p:sp>
      <p:sp>
        <p:nvSpPr>
          <p:cNvPr id="23" name="文本框 22"/>
          <p:cNvSpPr txBox="1"/>
          <p:nvPr/>
        </p:nvSpPr>
        <p:spPr>
          <a:xfrm>
            <a:off x="3059832" y="1772816"/>
            <a:ext cx="2592288" cy="523220"/>
          </a:xfrm>
          <a:prstGeom prst="rect">
            <a:avLst/>
          </a:prstGeom>
          <a:noFill/>
        </p:spPr>
        <p:txBody>
          <a:bodyPr wrap="square" rtlCol="0">
            <a:spAutoFit/>
          </a:bodyPr>
          <a:lstStyle/>
          <a:p>
            <a:r>
              <a:rPr lang="zh-CN" altLang="en-US" sz="2800" b="1" dirty="0" smtClean="0">
                <a:ln w="0"/>
                <a:gradFill>
                  <a:gsLst>
                    <a:gs pos="0">
                      <a:schemeClr val="accent1">
                        <a:lumMod val="50000"/>
                      </a:schemeClr>
                    </a:gs>
                    <a:gs pos="50000">
                      <a:schemeClr val="accent1">
                        <a:lumMod val="75000"/>
                      </a:schemeClr>
                    </a:gs>
                    <a:gs pos="100000">
                      <a:schemeClr val="accent5">
                        <a:lumMod val="60000"/>
                        <a:lumOff val="40000"/>
                      </a:schemeClr>
                    </a:gs>
                  </a:gsLst>
                  <a:lin ang="5400000"/>
                </a:gradFill>
                <a:effectLst>
                  <a:reflection blurRad="6350" stA="53000" endA="300" endPos="35500" dir="5400000" sy="-90000" algn="bl" rotWithShape="0"/>
                </a:effectLst>
              </a:rPr>
              <a:t>机构投资者</a:t>
            </a:r>
            <a:endParaRPr lang="zh-CN" altLang="en-US" sz="2800" b="1" dirty="0">
              <a:ln w="0"/>
              <a:gradFill>
                <a:gsLst>
                  <a:gs pos="0">
                    <a:schemeClr val="accent1">
                      <a:lumMod val="50000"/>
                    </a:schemeClr>
                  </a:gs>
                  <a:gs pos="50000">
                    <a:schemeClr val="accent1">
                      <a:lumMod val="75000"/>
                    </a:schemeClr>
                  </a:gs>
                  <a:gs pos="100000">
                    <a:schemeClr val="accent5">
                      <a:lumMod val="60000"/>
                      <a:lumOff val="40000"/>
                    </a:schemeClr>
                  </a:gs>
                </a:gsLst>
                <a:lin ang="5400000"/>
              </a:gradFill>
              <a:effectLst>
                <a:reflection blurRad="6350" stA="53000" endA="300" endPos="35500" dir="5400000" sy="-90000" algn="bl" rotWithShape="0"/>
              </a:effectLst>
            </a:endParaRPr>
          </a:p>
        </p:txBody>
      </p:sp>
      <p:grpSp>
        <p:nvGrpSpPr>
          <p:cNvPr id="25" name="组合 24"/>
          <p:cNvGrpSpPr/>
          <p:nvPr/>
        </p:nvGrpSpPr>
        <p:grpSpPr>
          <a:xfrm>
            <a:off x="5508104" y="2959628"/>
            <a:ext cx="1512168" cy="3637723"/>
            <a:chOff x="5382551" y="185100"/>
            <a:chExt cx="1886334" cy="3744416"/>
          </a:xfrm>
        </p:grpSpPr>
        <p:sp>
          <p:nvSpPr>
            <p:cNvPr id="26" name="矩形 25"/>
            <p:cNvSpPr/>
            <p:nvPr/>
          </p:nvSpPr>
          <p:spPr>
            <a:xfrm>
              <a:off x="5382551" y="185100"/>
              <a:ext cx="1886334" cy="3744416"/>
            </a:xfrm>
            <a:prstGeom prst="rect">
              <a:avLst/>
            </a:prstGeom>
            <a:solidFill>
              <a:schemeClr val="accent4">
                <a:lumMod val="20000"/>
                <a:lumOff val="80000"/>
                <a:alpha val="90000"/>
              </a:schemeClr>
            </a:solidFill>
            <a:ln>
              <a:solidFill>
                <a:schemeClr val="accent4">
                  <a:lumMod val="20000"/>
                  <a:lumOff val="80000"/>
                </a:schemeClr>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7" name="矩形 26"/>
            <p:cNvSpPr/>
            <p:nvPr/>
          </p:nvSpPr>
          <p:spPr>
            <a:xfrm>
              <a:off x="5382551" y="185100"/>
              <a:ext cx="1886334" cy="374441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85750" lvl="1" indent="-285750" defTabSz="889000">
                <a:lnSpc>
                  <a:spcPct val="90000"/>
                </a:lnSpc>
                <a:spcBef>
                  <a:spcPct val="0"/>
                </a:spcBef>
                <a:spcAft>
                  <a:spcPct val="15000"/>
                </a:spcAft>
                <a:buFont typeface="Arial" panose="020B0604020202020204" pitchFamily="34" charset="0"/>
                <a:buChar char="•"/>
              </a:pPr>
              <a:r>
                <a:rPr lang="zh-CN" altLang="en-US" dirty="0" smtClean="0">
                  <a:solidFill>
                    <a:schemeClr val="accent2">
                      <a:lumMod val="50000"/>
                    </a:schemeClr>
                  </a:solidFill>
                  <a:latin typeface="楷体" panose="02010609060101010101" pitchFamily="49" charset="-122"/>
                  <a:ea typeface="楷体" panose="02010609060101010101" pitchFamily="49" charset="-122"/>
                </a:rPr>
                <a:t>华泰</a:t>
              </a:r>
              <a:r>
                <a:rPr lang="zh-CN" altLang="en-US" dirty="0" smtClean="0">
                  <a:solidFill>
                    <a:schemeClr val="accent2">
                      <a:lumMod val="50000"/>
                    </a:schemeClr>
                  </a:solidFill>
                  <a:latin typeface="楷体" panose="02010609060101010101" pitchFamily="49" charset="-122"/>
                  <a:ea typeface="楷体" panose="02010609060101010101" pitchFamily="49" charset="-122"/>
                </a:rPr>
                <a:t>长城</a:t>
              </a:r>
              <a:endParaRPr lang="en-US" altLang="zh-CN" dirty="0" smtClean="0">
                <a:solidFill>
                  <a:schemeClr val="accent2">
                    <a:lumMod val="50000"/>
                  </a:schemeClr>
                </a:solidFill>
                <a:latin typeface="楷体" panose="02010609060101010101" pitchFamily="49" charset="-122"/>
                <a:ea typeface="楷体" panose="02010609060101010101" pitchFamily="49" charset="-122"/>
              </a:endParaRPr>
            </a:p>
            <a:p>
              <a:pPr marL="285750" lvl="1" indent="-285750" defTabSz="889000">
                <a:lnSpc>
                  <a:spcPct val="90000"/>
                </a:lnSpc>
                <a:spcBef>
                  <a:spcPct val="0"/>
                </a:spcBef>
                <a:spcAft>
                  <a:spcPct val="15000"/>
                </a:spcAft>
                <a:buFont typeface="Arial" panose="020B0604020202020204" pitchFamily="34" charset="0"/>
                <a:buChar char="•"/>
              </a:pP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索索投资</a:t>
              </a:r>
              <a:endParaRPr lang="en-US" altLang="zh-CN" kern="1200" dirty="0" smtClean="0">
                <a:solidFill>
                  <a:schemeClr val="accent2">
                    <a:lumMod val="50000"/>
                  </a:schemeClr>
                </a:solidFill>
                <a:latin typeface="楷体" panose="02010609060101010101" pitchFamily="49" charset="-122"/>
                <a:ea typeface="楷体" panose="02010609060101010101" pitchFamily="49" charset="-122"/>
              </a:endParaRPr>
            </a:p>
            <a:p>
              <a:pPr marL="285750" lvl="1" indent="-285750" algn="l" defTabSz="889000">
                <a:lnSpc>
                  <a:spcPct val="90000"/>
                </a:lnSpc>
                <a:spcBef>
                  <a:spcPct val="0"/>
                </a:spcBef>
                <a:spcAft>
                  <a:spcPct val="15000"/>
                </a:spcAft>
                <a:buFont typeface="Arial" panose="020B0604020202020204" pitchFamily="34" charset="0"/>
                <a:buChar char="•"/>
              </a:pP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新湖</a:t>
              </a:r>
              <a:r>
                <a:rPr lang="zh-CN" altLang="en-US" dirty="0">
                  <a:solidFill>
                    <a:schemeClr val="accent2">
                      <a:lumMod val="50000"/>
                    </a:schemeClr>
                  </a:solidFill>
                  <a:latin typeface="楷体" panose="02010609060101010101" pitchFamily="49" charset="-122"/>
                  <a:ea typeface="楷体" panose="02010609060101010101" pitchFamily="49" charset="-122"/>
                </a:rPr>
                <a:t>瑞丰</a:t>
              </a:r>
              <a:endParaRPr lang="en-US" altLang="zh-CN" kern="1200" dirty="0" smtClean="0">
                <a:solidFill>
                  <a:schemeClr val="accent2">
                    <a:lumMod val="50000"/>
                  </a:schemeClr>
                </a:solidFill>
                <a:latin typeface="楷体" panose="02010609060101010101" pitchFamily="49" charset="-122"/>
                <a:ea typeface="楷体" panose="02010609060101010101" pitchFamily="49" charset="-122"/>
              </a:endParaRPr>
            </a:p>
            <a:p>
              <a:pPr marL="285750" lvl="1" indent="-285750" algn="l" defTabSz="889000">
                <a:lnSpc>
                  <a:spcPct val="90000"/>
                </a:lnSpc>
                <a:spcBef>
                  <a:spcPct val="0"/>
                </a:spcBef>
                <a:spcAft>
                  <a:spcPct val="15000"/>
                </a:spcAft>
                <a:buFont typeface="Arial" panose="020B0604020202020204" pitchFamily="34" charset="0"/>
                <a:buChar char="•"/>
              </a:pP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誉道咨询</a:t>
              </a:r>
              <a:endParaRPr lang="en-US" altLang="zh-CN" kern="1200" dirty="0" smtClean="0">
                <a:solidFill>
                  <a:schemeClr val="accent2">
                    <a:lumMod val="50000"/>
                  </a:schemeClr>
                </a:solidFill>
                <a:latin typeface="楷体" panose="02010609060101010101" pitchFamily="49" charset="-122"/>
                <a:ea typeface="楷体" panose="02010609060101010101" pitchFamily="49" charset="-122"/>
              </a:endParaRPr>
            </a:p>
            <a:p>
              <a:pPr marL="285750" lvl="1" indent="-285750" defTabSz="889000">
                <a:lnSpc>
                  <a:spcPct val="90000"/>
                </a:lnSpc>
                <a:spcBef>
                  <a:spcPct val="0"/>
                </a:spcBef>
                <a:spcAft>
                  <a:spcPct val="15000"/>
                </a:spcAft>
                <a:buFont typeface="Arial" panose="020B0604020202020204" pitchFamily="34" charset="0"/>
                <a:buChar char="•"/>
              </a:pPr>
              <a:r>
                <a:rPr lang="zh-CN" altLang="en-US" dirty="0" smtClean="0">
                  <a:solidFill>
                    <a:schemeClr val="accent2">
                      <a:lumMod val="50000"/>
                    </a:schemeClr>
                  </a:solidFill>
                  <a:latin typeface="楷体" panose="02010609060101010101" pitchFamily="49" charset="-122"/>
                  <a:ea typeface="楷体" panose="02010609060101010101" pitchFamily="49" charset="-122"/>
                </a:rPr>
                <a:t>上海</a:t>
              </a:r>
              <a:r>
                <a:rPr lang="zh-CN" altLang="en-US" dirty="0">
                  <a:solidFill>
                    <a:schemeClr val="accent2">
                      <a:lumMod val="50000"/>
                    </a:schemeClr>
                  </a:solidFill>
                  <a:latin typeface="楷体" panose="02010609060101010101" pitchFamily="49" charset="-122"/>
                  <a:ea typeface="楷体" panose="02010609060101010101" pitchFamily="49" charset="-122"/>
                </a:rPr>
                <a:t>镒力</a:t>
              </a:r>
              <a:endParaRPr lang="en-US" altLang="zh-CN" dirty="0">
                <a:solidFill>
                  <a:schemeClr val="accent2">
                    <a:lumMod val="50000"/>
                  </a:schemeClr>
                </a:solidFill>
                <a:latin typeface="楷体" panose="02010609060101010101" pitchFamily="49" charset="-122"/>
                <a:ea typeface="楷体" panose="02010609060101010101" pitchFamily="49" charset="-122"/>
              </a:endParaRPr>
            </a:p>
            <a:p>
              <a:pPr marL="285750" lvl="1" indent="-285750" algn="l" defTabSz="889000">
                <a:lnSpc>
                  <a:spcPct val="90000"/>
                </a:lnSpc>
                <a:spcBef>
                  <a:spcPct val="0"/>
                </a:spcBef>
                <a:spcAft>
                  <a:spcPct val="15000"/>
                </a:spcAft>
                <a:buFont typeface="Arial" panose="020B0604020202020204" pitchFamily="34" charset="0"/>
                <a:buChar char="•"/>
              </a:pPr>
              <a:r>
                <a:rPr lang="zh-CN" altLang="en-US" kern="1200" dirty="0" smtClean="0">
                  <a:solidFill>
                    <a:schemeClr val="accent2">
                      <a:lumMod val="50000"/>
                    </a:schemeClr>
                  </a:solidFill>
                  <a:latin typeface="楷体" panose="02010609060101010101" pitchFamily="49" charset="-122"/>
                  <a:ea typeface="楷体" panose="02010609060101010101" pitchFamily="49" charset="-122"/>
                </a:rPr>
                <a:t>上海易通</a:t>
              </a:r>
              <a:endParaRPr lang="en-US" altLang="zh-CN" kern="1200" dirty="0" smtClean="0">
                <a:solidFill>
                  <a:schemeClr val="accent2">
                    <a:lumMod val="50000"/>
                  </a:schemeClr>
                </a:solidFill>
                <a:latin typeface="楷体" panose="02010609060101010101" pitchFamily="49" charset="-122"/>
                <a:ea typeface="楷体" panose="02010609060101010101" pitchFamily="49" charset="-122"/>
              </a:endParaRPr>
            </a:p>
            <a:p>
              <a:pPr marL="285750" lvl="1" indent="-285750" algn="l" defTabSz="889000">
                <a:lnSpc>
                  <a:spcPct val="90000"/>
                </a:lnSpc>
                <a:spcBef>
                  <a:spcPct val="0"/>
                </a:spcBef>
                <a:spcAft>
                  <a:spcPct val="15000"/>
                </a:spcAft>
                <a:buFont typeface="Arial" panose="020B0604020202020204" pitchFamily="34" charset="0"/>
                <a:buChar char="•"/>
              </a:pPr>
              <a:r>
                <a:rPr lang="zh-CN" altLang="en-US" dirty="0">
                  <a:solidFill>
                    <a:schemeClr val="accent2">
                      <a:lumMod val="50000"/>
                    </a:schemeClr>
                  </a:solidFill>
                  <a:latin typeface="楷体" panose="02010609060101010101" pitchFamily="49" charset="-122"/>
                  <a:ea typeface="楷体" panose="02010609060101010101" pitchFamily="49" charset="-122"/>
                </a:rPr>
                <a:t>上</a:t>
              </a:r>
              <a:r>
                <a:rPr lang="zh-CN" altLang="en-US" dirty="0" smtClean="0">
                  <a:solidFill>
                    <a:schemeClr val="accent2">
                      <a:lumMod val="50000"/>
                    </a:schemeClr>
                  </a:solidFill>
                  <a:latin typeface="楷体" panose="02010609060101010101" pitchFamily="49" charset="-122"/>
                  <a:ea typeface="楷体" panose="02010609060101010101" pitchFamily="49" charset="-122"/>
                </a:rPr>
                <a:t>期资本</a:t>
              </a:r>
              <a:endParaRPr lang="en-US" altLang="zh-CN" kern="1200" dirty="0" smtClean="0">
                <a:solidFill>
                  <a:schemeClr val="accent2">
                    <a:lumMod val="50000"/>
                  </a:schemeClr>
                </a:solidFill>
                <a:latin typeface="楷体" panose="02010609060101010101" pitchFamily="49" charset="-122"/>
                <a:ea typeface="楷体" panose="02010609060101010101" pitchFamily="49" charset="-122"/>
              </a:endParaRPr>
            </a:p>
            <a:p>
              <a:pPr marL="228600" lvl="1" indent="-228600" algn="l" defTabSz="889000">
                <a:lnSpc>
                  <a:spcPct val="90000"/>
                </a:lnSpc>
                <a:spcBef>
                  <a:spcPct val="0"/>
                </a:spcBef>
                <a:spcAft>
                  <a:spcPct val="15000"/>
                </a:spcAft>
                <a:buChar char="••"/>
              </a:pPr>
              <a:endParaRPr lang="en-US" altLang="zh-CN" dirty="0">
                <a:solidFill>
                  <a:schemeClr val="accent2">
                    <a:lumMod val="50000"/>
                  </a:schemeClr>
                </a:solidFill>
                <a:latin typeface="楷体" panose="02010609060101010101" pitchFamily="49" charset="-122"/>
                <a:ea typeface="楷体" panose="02010609060101010101" pitchFamily="49" charset="-122"/>
              </a:endParaRPr>
            </a:p>
          </p:txBody>
        </p:sp>
      </p:grpSp>
    </p:spTree>
    <p:extLst>
      <p:ext uri="{BB962C8B-B14F-4D97-AF65-F5344CB8AC3E}">
        <p14:creationId xmlns:p14="http://schemas.microsoft.com/office/powerpoint/2010/main" val="2390241676"/>
      </p:ext>
    </p:extLst>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1"/>
          </p:nvPr>
        </p:nvSpPr>
        <p:spPr/>
        <p:txBody>
          <a:bodyPr/>
          <a:lstStyle/>
          <a:p>
            <a:pPr>
              <a:defRPr/>
            </a:pPr>
            <a:fld id="{E6026E9C-2C3E-404E-9F6C-C3709960F14B}" type="slidenum">
              <a:rPr lang="en-US" smtClean="0"/>
              <a:pPr>
                <a:defRPr/>
              </a:pPr>
              <a:t>19</a:t>
            </a:fld>
            <a:endParaRPr lang="en-US" dirty="0"/>
          </a:p>
        </p:txBody>
      </p:sp>
      <p:sp>
        <p:nvSpPr>
          <p:cNvPr id="4" name="矩形 3"/>
          <p:cNvSpPr/>
          <p:nvPr/>
        </p:nvSpPr>
        <p:spPr>
          <a:xfrm>
            <a:off x="1115616" y="1224272"/>
            <a:ext cx="6984776" cy="4001095"/>
          </a:xfrm>
          <a:prstGeom prst="rect">
            <a:avLst/>
          </a:prstGeom>
        </p:spPr>
        <p:txBody>
          <a:bodyPr wrap="square">
            <a:spAutoFit/>
          </a:bodyPr>
          <a:lstStyle/>
          <a:p>
            <a:pPr algn="ctr"/>
            <a:r>
              <a:rPr lang="zh-CN" altLang="en-US" sz="3200" b="1" dirty="0" smtClean="0">
                <a:solidFill>
                  <a:schemeClr val="accent4">
                    <a:lumMod val="50000"/>
                  </a:schemeClr>
                </a:solidFill>
                <a:latin typeface="+mj-ea"/>
                <a:ea typeface="+mj-ea"/>
              </a:rPr>
              <a:t>市场参与者的功能和定义</a:t>
            </a:r>
            <a:endParaRPr lang="en-US" altLang="zh-CN" sz="3200" b="1" dirty="0" smtClean="0">
              <a:solidFill>
                <a:schemeClr val="accent4">
                  <a:lumMod val="50000"/>
                </a:schemeClr>
              </a:solidFill>
              <a:latin typeface="+mj-ea"/>
              <a:ea typeface="+mj-ea"/>
            </a:endParaRPr>
          </a:p>
          <a:p>
            <a:endParaRPr lang="en-US" altLang="zh-CN" dirty="0" smtClean="0"/>
          </a:p>
          <a:p>
            <a:r>
              <a:rPr lang="zh-CN" altLang="en-US" sz="2400" b="1" dirty="0">
                <a:solidFill>
                  <a:schemeClr val="accent2">
                    <a:lumMod val="50000"/>
                  </a:schemeClr>
                </a:solidFill>
                <a:ea typeface="SimHei" pitchFamily="49" charset="-122"/>
              </a:rPr>
              <a:t>清算</a:t>
            </a:r>
            <a:r>
              <a:rPr lang="zh-CN" altLang="en-US" sz="2400" b="1" dirty="0" smtClean="0">
                <a:solidFill>
                  <a:schemeClr val="accent2">
                    <a:lumMod val="50000"/>
                  </a:schemeClr>
                </a:solidFill>
                <a:ea typeface="SimHei" pitchFamily="49" charset="-122"/>
              </a:rPr>
              <a:t>会员：</a:t>
            </a:r>
            <a:r>
              <a:rPr lang="en-US" altLang="zh-CN" dirty="0">
                <a:solidFill>
                  <a:schemeClr val="accent2">
                    <a:lumMod val="50000"/>
                  </a:schemeClr>
                </a:solidFill>
                <a:latin typeface="+mn-ea"/>
              </a:rPr>
              <a:t>1</a:t>
            </a:r>
            <a:r>
              <a:rPr lang="zh-CN" altLang="en-US" dirty="0">
                <a:solidFill>
                  <a:schemeClr val="accent2">
                    <a:lumMod val="50000"/>
                  </a:schemeClr>
                </a:solidFill>
                <a:latin typeface="+mn-ea"/>
              </a:rPr>
              <a:t>、普通清算会员为自身交易进行清算 </a:t>
            </a:r>
            <a:r>
              <a:rPr lang="en-US" altLang="zh-CN" dirty="0">
                <a:solidFill>
                  <a:schemeClr val="accent2">
                    <a:lumMod val="50000"/>
                  </a:schemeClr>
                </a:solidFill>
                <a:latin typeface="+mn-ea"/>
              </a:rPr>
              <a:t>2</a:t>
            </a:r>
            <a:r>
              <a:rPr lang="zh-CN" altLang="en-US" dirty="0">
                <a:solidFill>
                  <a:schemeClr val="accent2">
                    <a:lumMod val="50000"/>
                  </a:schemeClr>
                </a:solidFill>
                <a:latin typeface="+mn-ea"/>
              </a:rPr>
              <a:t>、代理清算会员为客户代理清算并承担客户风险 </a:t>
            </a:r>
            <a:r>
              <a:rPr lang="en-US" altLang="zh-CN" dirty="0">
                <a:solidFill>
                  <a:schemeClr val="accent2">
                    <a:lumMod val="50000"/>
                  </a:schemeClr>
                </a:solidFill>
                <a:latin typeface="+mn-ea"/>
              </a:rPr>
              <a:t>3</a:t>
            </a:r>
            <a:r>
              <a:rPr lang="zh-CN" altLang="en-US" dirty="0">
                <a:solidFill>
                  <a:schemeClr val="accent2">
                    <a:lumMod val="50000"/>
                  </a:schemeClr>
                </a:solidFill>
                <a:latin typeface="+mn-ea"/>
              </a:rPr>
              <a:t>、综合清算会员二者</a:t>
            </a:r>
            <a:r>
              <a:rPr lang="zh-CN" altLang="en-US" dirty="0" smtClean="0">
                <a:solidFill>
                  <a:schemeClr val="accent2">
                    <a:lumMod val="50000"/>
                  </a:schemeClr>
                </a:solidFill>
                <a:latin typeface="+mn-ea"/>
              </a:rPr>
              <a:t>兼备</a:t>
            </a:r>
            <a:endParaRPr lang="en-US" altLang="zh-CN" dirty="0" smtClean="0">
              <a:solidFill>
                <a:schemeClr val="accent2">
                  <a:lumMod val="50000"/>
                </a:schemeClr>
              </a:solidFill>
              <a:latin typeface="+mn-ea"/>
            </a:endParaRPr>
          </a:p>
          <a:p>
            <a:endParaRPr lang="en-US" altLang="zh-CN" dirty="0">
              <a:solidFill>
                <a:schemeClr val="accent2">
                  <a:lumMod val="50000"/>
                </a:schemeClr>
              </a:solidFill>
              <a:latin typeface="+mn-ea"/>
            </a:endParaRPr>
          </a:p>
          <a:p>
            <a:r>
              <a:rPr lang="zh-CN" altLang="en-US" sz="2400" b="1" dirty="0">
                <a:solidFill>
                  <a:schemeClr val="accent2">
                    <a:lumMod val="50000"/>
                  </a:schemeClr>
                </a:solidFill>
                <a:ea typeface="SimHei" pitchFamily="49" charset="-122"/>
              </a:rPr>
              <a:t>流动性提供者：</a:t>
            </a:r>
            <a:r>
              <a:rPr lang="en-US" altLang="zh-CN" dirty="0">
                <a:solidFill>
                  <a:schemeClr val="accent2">
                    <a:lumMod val="50000"/>
                  </a:schemeClr>
                </a:solidFill>
                <a:latin typeface="+mn-ea"/>
              </a:rPr>
              <a:t>1</a:t>
            </a:r>
            <a:r>
              <a:rPr lang="zh-CN" altLang="en-US" dirty="0">
                <a:solidFill>
                  <a:schemeClr val="accent2">
                    <a:lumMod val="50000"/>
                  </a:schemeClr>
                </a:solidFill>
                <a:latin typeface="+mn-ea"/>
              </a:rPr>
              <a:t>、大型金融机构 </a:t>
            </a:r>
            <a:r>
              <a:rPr lang="en-US" altLang="zh-CN" dirty="0">
                <a:solidFill>
                  <a:schemeClr val="accent2">
                    <a:lumMod val="50000"/>
                  </a:schemeClr>
                </a:solidFill>
                <a:latin typeface="+mn-ea"/>
              </a:rPr>
              <a:t>2</a:t>
            </a:r>
            <a:r>
              <a:rPr lang="zh-CN" altLang="en-US" dirty="0">
                <a:solidFill>
                  <a:schemeClr val="accent2">
                    <a:lumMod val="50000"/>
                  </a:schemeClr>
                </a:solidFill>
                <a:latin typeface="+mn-ea"/>
              </a:rPr>
              <a:t>、实体企业。向市场提供双边报价，保障市场流动性</a:t>
            </a:r>
          </a:p>
          <a:p>
            <a:endParaRPr lang="en-US" altLang="zh-CN" dirty="0">
              <a:solidFill>
                <a:schemeClr val="accent2">
                  <a:lumMod val="50000"/>
                </a:schemeClr>
              </a:solidFill>
            </a:endParaRPr>
          </a:p>
          <a:p>
            <a:r>
              <a:rPr lang="zh-CN" altLang="en-US" sz="2400" b="1" dirty="0">
                <a:solidFill>
                  <a:schemeClr val="accent2">
                    <a:lumMod val="50000"/>
                  </a:schemeClr>
                </a:solidFill>
                <a:ea typeface="SimHei" pitchFamily="49" charset="-122"/>
              </a:rPr>
              <a:t>经纪公司： </a:t>
            </a:r>
            <a:r>
              <a:rPr lang="en-US" altLang="zh-CN" dirty="0">
                <a:solidFill>
                  <a:schemeClr val="accent2">
                    <a:lumMod val="50000"/>
                  </a:schemeClr>
                </a:solidFill>
                <a:latin typeface="+mn-ea"/>
              </a:rPr>
              <a:t>1</a:t>
            </a:r>
            <a:r>
              <a:rPr lang="zh-CN" altLang="en-US" dirty="0" smtClean="0">
                <a:solidFill>
                  <a:schemeClr val="accent2">
                    <a:lumMod val="50000"/>
                  </a:schemeClr>
                </a:solidFill>
                <a:latin typeface="+mn-ea"/>
              </a:rPr>
              <a:t>、帮助达成交易 </a:t>
            </a:r>
            <a:r>
              <a:rPr lang="en-US" altLang="zh-CN" dirty="0">
                <a:solidFill>
                  <a:schemeClr val="accent2">
                    <a:lumMod val="50000"/>
                  </a:schemeClr>
                </a:solidFill>
                <a:latin typeface="+mn-ea"/>
              </a:rPr>
              <a:t>2</a:t>
            </a:r>
            <a:r>
              <a:rPr lang="zh-CN" altLang="en-US" dirty="0">
                <a:solidFill>
                  <a:schemeClr val="accent2">
                    <a:lumMod val="50000"/>
                  </a:schemeClr>
                </a:solidFill>
                <a:latin typeface="+mn-ea"/>
              </a:rPr>
              <a:t>、登记</a:t>
            </a:r>
            <a:r>
              <a:rPr lang="zh-CN" altLang="en-US" dirty="0" smtClean="0">
                <a:solidFill>
                  <a:schemeClr val="accent2">
                    <a:lumMod val="50000"/>
                  </a:schemeClr>
                </a:solidFill>
                <a:latin typeface="+mn-ea"/>
              </a:rPr>
              <a:t>确认 </a:t>
            </a:r>
            <a:r>
              <a:rPr lang="en-US" altLang="zh-CN" dirty="0" smtClean="0">
                <a:solidFill>
                  <a:schemeClr val="accent2">
                    <a:lumMod val="50000"/>
                  </a:schemeClr>
                </a:solidFill>
                <a:latin typeface="+mn-ea"/>
              </a:rPr>
              <a:t>3</a:t>
            </a:r>
            <a:r>
              <a:rPr lang="zh-CN" altLang="en-US" dirty="0" smtClean="0">
                <a:solidFill>
                  <a:schemeClr val="accent2">
                    <a:lumMod val="50000"/>
                  </a:schemeClr>
                </a:solidFill>
                <a:latin typeface="+mn-ea"/>
              </a:rPr>
              <a:t>、其他服务</a:t>
            </a:r>
            <a:endParaRPr lang="en-US" altLang="zh-CN" dirty="0">
              <a:solidFill>
                <a:schemeClr val="accent2">
                  <a:lumMod val="50000"/>
                </a:schemeClr>
              </a:solidFill>
              <a:latin typeface="+mn-ea"/>
            </a:endParaRPr>
          </a:p>
          <a:p>
            <a:endParaRPr lang="en-US" altLang="zh-CN" dirty="0">
              <a:solidFill>
                <a:schemeClr val="accent2">
                  <a:lumMod val="50000"/>
                </a:schemeClr>
              </a:solidFill>
              <a:ea typeface="SimHei" pitchFamily="49" charset="-122"/>
            </a:endParaRPr>
          </a:p>
          <a:p>
            <a:r>
              <a:rPr lang="zh-CN" altLang="en-US" sz="2400" b="1" dirty="0" smtClean="0">
                <a:solidFill>
                  <a:schemeClr val="accent2">
                    <a:lumMod val="50000"/>
                  </a:schemeClr>
                </a:solidFill>
                <a:ea typeface="SimHei" pitchFamily="49" charset="-122"/>
              </a:rPr>
              <a:t>投资人：</a:t>
            </a:r>
            <a:r>
              <a:rPr lang="en-US" altLang="zh-CN" dirty="0">
                <a:solidFill>
                  <a:schemeClr val="accent2">
                    <a:lumMod val="50000"/>
                  </a:schemeClr>
                </a:solidFill>
                <a:latin typeface="+mn-ea"/>
              </a:rPr>
              <a:t>1</a:t>
            </a:r>
            <a:r>
              <a:rPr lang="zh-CN" altLang="en-US" dirty="0">
                <a:solidFill>
                  <a:schemeClr val="accent2">
                    <a:lumMod val="50000"/>
                  </a:schemeClr>
                </a:solidFill>
                <a:latin typeface="+mn-ea"/>
              </a:rPr>
              <a:t>、一般企业客户 </a:t>
            </a:r>
            <a:r>
              <a:rPr lang="en-US" altLang="zh-CN" dirty="0">
                <a:solidFill>
                  <a:schemeClr val="accent2">
                    <a:lumMod val="50000"/>
                  </a:schemeClr>
                </a:solidFill>
                <a:latin typeface="+mn-ea"/>
              </a:rPr>
              <a:t>2</a:t>
            </a:r>
            <a:r>
              <a:rPr lang="zh-CN" altLang="en-US" dirty="0">
                <a:solidFill>
                  <a:schemeClr val="accent2">
                    <a:lumMod val="50000"/>
                  </a:schemeClr>
                </a:solidFill>
                <a:latin typeface="+mn-ea"/>
              </a:rPr>
              <a:t>、普通清算会员。二者均</a:t>
            </a:r>
            <a:r>
              <a:rPr lang="zh-CN" altLang="en-US" dirty="0" smtClean="0">
                <a:solidFill>
                  <a:schemeClr val="accent2">
                    <a:lumMod val="50000"/>
                  </a:schemeClr>
                </a:solidFill>
                <a:latin typeface="+mn-ea"/>
              </a:rPr>
              <a:t>需</a:t>
            </a:r>
            <a:r>
              <a:rPr lang="zh-CN" altLang="en-US" dirty="0">
                <a:solidFill>
                  <a:schemeClr val="accent2">
                    <a:lumMod val="50000"/>
                  </a:schemeClr>
                </a:solidFill>
                <a:latin typeface="+mn-ea"/>
              </a:rPr>
              <a:t>由</a:t>
            </a:r>
            <a:r>
              <a:rPr lang="zh-CN" altLang="en-US" dirty="0" smtClean="0">
                <a:solidFill>
                  <a:schemeClr val="accent2">
                    <a:lumMod val="50000"/>
                  </a:schemeClr>
                </a:solidFill>
                <a:latin typeface="+mn-ea"/>
              </a:rPr>
              <a:t>经纪公司帮助达成交易和</a:t>
            </a:r>
            <a:r>
              <a:rPr lang="zh-CN" altLang="en-US" dirty="0">
                <a:solidFill>
                  <a:schemeClr val="accent2">
                    <a:lumMod val="50000"/>
                  </a:schemeClr>
                </a:solidFill>
                <a:latin typeface="+mn-ea"/>
              </a:rPr>
              <a:t>进行系统登记确认</a:t>
            </a:r>
          </a:p>
        </p:txBody>
      </p:sp>
      <p:sp>
        <p:nvSpPr>
          <p:cNvPr id="5" name="Title 2"/>
          <p:cNvSpPr txBox="1">
            <a:spLocks/>
          </p:cNvSpPr>
          <p:nvPr/>
        </p:nvSpPr>
        <p:spPr>
          <a:xfrm>
            <a:off x="704792" y="655175"/>
            <a:ext cx="8226669" cy="113819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zh-CN" altLang="en-US" sz="1050" dirty="0"/>
          </a:p>
        </p:txBody>
      </p:sp>
      <p:sp>
        <p:nvSpPr>
          <p:cNvPr id="6" name="矩形 5"/>
          <p:cNvSpPr/>
          <p:nvPr/>
        </p:nvSpPr>
        <p:spPr>
          <a:xfrm>
            <a:off x="211174" y="6623410"/>
            <a:ext cx="1584176" cy="98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513652860"/>
      </p:ext>
    </p:extLst>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18001" y="1141874"/>
            <a:ext cx="3186247" cy="630942"/>
          </a:xfrm>
          <a:prstGeom prst="rect">
            <a:avLst/>
          </a:prstGeom>
          <a:noFill/>
        </p:spPr>
        <p:txBody>
          <a:bodyPr wrap="square" rtlCol="0">
            <a:spAutoFit/>
          </a:bodyPr>
          <a:lstStyle/>
          <a:p>
            <a:r>
              <a:rPr lang="zh-CN" altLang="en-US" sz="3500" b="1" dirty="0">
                <a:solidFill>
                  <a:schemeClr val="accent4">
                    <a:lumMod val="50000"/>
                  </a:schemeClr>
                </a:solidFill>
                <a:latin typeface="+mj-ea"/>
                <a:ea typeface="+mj-ea"/>
              </a:rPr>
              <a:t>内容提要</a:t>
            </a:r>
          </a:p>
        </p:txBody>
      </p:sp>
      <p:sp>
        <p:nvSpPr>
          <p:cNvPr id="4" name="TextBox 3"/>
          <p:cNvSpPr txBox="1"/>
          <p:nvPr/>
        </p:nvSpPr>
        <p:spPr>
          <a:xfrm>
            <a:off x="2519264" y="2132856"/>
            <a:ext cx="6624736" cy="3108543"/>
          </a:xfrm>
          <a:prstGeom prst="rect">
            <a:avLst/>
          </a:prstGeom>
          <a:noFill/>
        </p:spPr>
        <p:txBody>
          <a:bodyPr wrap="square" rtlCol="0">
            <a:spAutoFit/>
          </a:bodyPr>
          <a:lstStyle/>
          <a:p>
            <a:pPr marL="457200" indent="-457200">
              <a:buClr>
                <a:schemeClr val="accent2">
                  <a:lumMod val="50000"/>
                </a:schemeClr>
              </a:buClr>
              <a:buSzPct val="70000"/>
              <a:buBlip>
                <a:blip r:embed="rId2"/>
              </a:buBlip>
            </a:pPr>
            <a:r>
              <a:rPr lang="zh-CN" altLang="en-US" sz="2800" dirty="0">
                <a:solidFill>
                  <a:schemeClr val="accent4">
                    <a:lumMod val="50000"/>
                  </a:schemeClr>
                </a:solidFill>
                <a:latin typeface="楷体" panose="02010609060101010101" pitchFamily="49" charset="-122"/>
                <a:ea typeface="楷体" panose="02010609060101010101" pitchFamily="49" charset="-122"/>
              </a:rPr>
              <a:t>上海清算</a:t>
            </a:r>
            <a:r>
              <a:rPr lang="zh-CN" altLang="en-US" sz="2800" dirty="0" smtClean="0">
                <a:solidFill>
                  <a:schemeClr val="accent4">
                    <a:lumMod val="50000"/>
                  </a:schemeClr>
                </a:solidFill>
                <a:latin typeface="楷体" panose="02010609060101010101" pitchFamily="49" charset="-122"/>
                <a:ea typeface="楷体" panose="02010609060101010101" pitchFamily="49" charset="-122"/>
              </a:rPr>
              <a:t>所</a:t>
            </a:r>
            <a:r>
              <a:rPr lang="zh-CN" altLang="en-US" sz="2800" dirty="0">
                <a:solidFill>
                  <a:schemeClr val="accent4">
                    <a:lumMod val="50000"/>
                  </a:schemeClr>
                </a:solidFill>
                <a:latin typeface="楷体" panose="02010609060101010101" pitchFamily="49" charset="-122"/>
                <a:ea typeface="楷体" panose="02010609060101010101" pitchFamily="49" charset="-122"/>
              </a:rPr>
              <a:t>业务</a:t>
            </a:r>
            <a:r>
              <a:rPr lang="zh-CN" altLang="en-US" sz="2800" dirty="0" smtClean="0">
                <a:solidFill>
                  <a:schemeClr val="accent4">
                    <a:lumMod val="50000"/>
                  </a:schemeClr>
                </a:solidFill>
                <a:latin typeface="楷体" panose="02010609060101010101" pitchFamily="49" charset="-122"/>
                <a:ea typeface="楷体" panose="02010609060101010101" pitchFamily="49" charset="-122"/>
              </a:rPr>
              <a:t>简介</a:t>
            </a:r>
            <a:endParaRPr lang="en-US" altLang="zh-CN" sz="2800" dirty="0" smtClean="0">
              <a:solidFill>
                <a:schemeClr val="accent4">
                  <a:lumMod val="50000"/>
                </a:schemeClr>
              </a:solidFill>
              <a:latin typeface="楷体" panose="02010609060101010101" pitchFamily="49" charset="-122"/>
              <a:ea typeface="楷体" panose="02010609060101010101" pitchFamily="49" charset="-122"/>
            </a:endParaRPr>
          </a:p>
          <a:p>
            <a:pPr>
              <a:buClr>
                <a:schemeClr val="accent2">
                  <a:lumMod val="50000"/>
                </a:schemeClr>
              </a:buClr>
              <a:buSzPct val="70000"/>
            </a:pPr>
            <a:endParaRPr lang="en-US" altLang="zh-CN" sz="2800" dirty="0">
              <a:solidFill>
                <a:schemeClr val="accent4">
                  <a:lumMod val="50000"/>
                </a:schemeClr>
              </a:solidFill>
              <a:latin typeface="楷体" panose="02010609060101010101" pitchFamily="49" charset="-122"/>
              <a:ea typeface="楷体" panose="02010609060101010101" pitchFamily="49" charset="-122"/>
            </a:endParaRPr>
          </a:p>
          <a:p>
            <a:pPr marL="457200" indent="-457200">
              <a:buClr>
                <a:schemeClr val="accent2">
                  <a:lumMod val="50000"/>
                </a:schemeClr>
              </a:buClr>
              <a:buSzPct val="70000"/>
              <a:buBlip>
                <a:blip r:embed="rId2"/>
              </a:buBlip>
            </a:pPr>
            <a:r>
              <a:rPr lang="zh-CN" altLang="en-US" sz="2800" dirty="0" smtClean="0">
                <a:solidFill>
                  <a:schemeClr val="accent4">
                    <a:lumMod val="50000"/>
                  </a:schemeClr>
                </a:solidFill>
                <a:latin typeface="楷体" panose="02010609060101010101" pitchFamily="49" charset="-122"/>
                <a:ea typeface="楷体" panose="02010609060101010101" pitchFamily="49" charset="-122"/>
              </a:rPr>
              <a:t>航运金融衍生品业务介绍</a:t>
            </a:r>
            <a:endParaRPr lang="en-US" altLang="zh-CN" sz="2800" dirty="0">
              <a:solidFill>
                <a:schemeClr val="accent4">
                  <a:lumMod val="50000"/>
                </a:schemeClr>
              </a:solidFill>
              <a:latin typeface="楷体" panose="02010609060101010101" pitchFamily="49" charset="-122"/>
              <a:ea typeface="楷体" panose="02010609060101010101" pitchFamily="49" charset="-122"/>
            </a:endParaRPr>
          </a:p>
          <a:p>
            <a:pPr>
              <a:buClr>
                <a:schemeClr val="accent2">
                  <a:lumMod val="50000"/>
                </a:schemeClr>
              </a:buClr>
              <a:buSzPct val="70000"/>
            </a:pPr>
            <a:endParaRPr lang="en-US" altLang="zh-CN" sz="2800" dirty="0">
              <a:solidFill>
                <a:schemeClr val="accent4">
                  <a:lumMod val="50000"/>
                </a:schemeClr>
              </a:solidFill>
              <a:latin typeface="楷体" panose="02010609060101010101" pitchFamily="49" charset="-122"/>
              <a:ea typeface="楷体" panose="02010609060101010101" pitchFamily="49" charset="-122"/>
            </a:endParaRPr>
          </a:p>
          <a:p>
            <a:pPr marL="457200" indent="-457200">
              <a:buClr>
                <a:schemeClr val="accent2">
                  <a:lumMod val="50000"/>
                </a:schemeClr>
              </a:buClr>
              <a:buSzPct val="70000"/>
              <a:buBlip>
                <a:blip r:embed="rId2"/>
              </a:buBlip>
            </a:pPr>
            <a:r>
              <a:rPr lang="zh-CN" altLang="en-US" sz="2800" dirty="0" smtClean="0">
                <a:solidFill>
                  <a:schemeClr val="accent4">
                    <a:lumMod val="50000"/>
                  </a:schemeClr>
                </a:solidFill>
                <a:latin typeface="楷体" panose="02010609060101010101" pitchFamily="49" charset="-122"/>
                <a:ea typeface="楷体" panose="02010609060101010101" pitchFamily="49" charset="-122"/>
              </a:rPr>
              <a:t>各市场参与成员职能</a:t>
            </a:r>
            <a:endParaRPr lang="en-US" altLang="zh-CN" sz="2800" dirty="0" smtClean="0">
              <a:solidFill>
                <a:schemeClr val="accent4">
                  <a:lumMod val="50000"/>
                </a:schemeClr>
              </a:solidFill>
              <a:latin typeface="楷体" panose="02010609060101010101" pitchFamily="49" charset="-122"/>
              <a:ea typeface="楷体" panose="02010609060101010101" pitchFamily="49" charset="-122"/>
            </a:endParaRPr>
          </a:p>
          <a:p>
            <a:pPr marL="457200" indent="-457200">
              <a:buClr>
                <a:schemeClr val="accent2">
                  <a:lumMod val="50000"/>
                </a:schemeClr>
              </a:buClr>
              <a:buSzPct val="70000"/>
              <a:buBlip>
                <a:blip r:embed="rId2"/>
              </a:buBlip>
            </a:pPr>
            <a:endParaRPr lang="en-US" altLang="zh-CN" sz="2800" dirty="0">
              <a:solidFill>
                <a:schemeClr val="accent4">
                  <a:lumMod val="50000"/>
                </a:schemeClr>
              </a:solidFill>
              <a:latin typeface="楷体" panose="02010609060101010101" pitchFamily="49" charset="-122"/>
              <a:ea typeface="楷体" panose="02010609060101010101" pitchFamily="49" charset="-122"/>
            </a:endParaRPr>
          </a:p>
          <a:p>
            <a:pPr marL="457200" indent="-457200">
              <a:buClr>
                <a:schemeClr val="accent2">
                  <a:lumMod val="50000"/>
                </a:schemeClr>
              </a:buClr>
              <a:buSzPct val="70000"/>
              <a:buBlip>
                <a:blip r:embed="rId2"/>
              </a:buBlip>
            </a:pPr>
            <a:r>
              <a:rPr lang="zh-CN" altLang="en-US" sz="2800" dirty="0" smtClean="0">
                <a:solidFill>
                  <a:schemeClr val="accent4">
                    <a:lumMod val="50000"/>
                  </a:schemeClr>
                </a:solidFill>
                <a:latin typeface="楷体" panose="02010609060101010101" pitchFamily="49" charset="-122"/>
                <a:ea typeface="楷体" panose="02010609060101010101" pitchFamily="49" charset="-122"/>
              </a:rPr>
              <a:t>航运金融衍生品业务优势</a:t>
            </a:r>
            <a:endParaRPr lang="en-US" altLang="zh-CN" sz="2800" dirty="0">
              <a:solidFill>
                <a:schemeClr val="accent4">
                  <a:lumMod val="50000"/>
                </a:schemeClr>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623132193"/>
      </p:ext>
    </p:extLst>
  </p:cSld>
  <p:clrMapOvr>
    <a:masterClrMapping/>
  </p:clrMapOvr>
  <p:transition spd="med">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9592" y="4581128"/>
            <a:ext cx="7848872" cy="1152128"/>
          </a:xfrm>
        </p:spPr>
        <p:txBody>
          <a:bodyPr>
            <a:normAutofit fontScale="90000"/>
          </a:bodyPr>
          <a:lstStyle/>
          <a:p>
            <a:pPr algn="r"/>
            <a:r>
              <a:rPr lang="en-US" altLang="zh-CN" b="1" dirty="0">
                <a:solidFill>
                  <a:schemeClr val="accent2">
                    <a:lumMod val="50000"/>
                  </a:schemeClr>
                </a:solidFill>
                <a:latin typeface="仿宋" panose="02010609060101010101" pitchFamily="49" charset="-122"/>
                <a:ea typeface="仿宋" panose="02010609060101010101" pitchFamily="49" charset="-122"/>
              </a:rPr>
              <a:t/>
            </a:r>
            <a:br>
              <a:rPr lang="en-US" altLang="zh-CN" b="1" dirty="0">
                <a:solidFill>
                  <a:schemeClr val="accent2">
                    <a:lumMod val="50000"/>
                  </a:schemeClr>
                </a:solidFill>
                <a:latin typeface="仿宋" panose="02010609060101010101" pitchFamily="49" charset="-122"/>
                <a:ea typeface="仿宋" panose="02010609060101010101" pitchFamily="49" charset="-122"/>
              </a:rPr>
            </a:br>
            <a:r>
              <a:rPr lang="zh-CN" altLang="en-US" dirty="0">
                <a:solidFill>
                  <a:schemeClr val="accent2">
                    <a:lumMod val="50000"/>
                  </a:schemeClr>
                </a:solidFill>
                <a:latin typeface="+mj-ea"/>
              </a:rPr>
              <a:t>航运金融衍生品业务优势</a:t>
            </a:r>
          </a:p>
        </p:txBody>
      </p:sp>
      <p:cxnSp>
        <p:nvCxnSpPr>
          <p:cNvPr id="6" name="直接连接符 5"/>
          <p:cNvCxnSpPr/>
          <p:nvPr/>
        </p:nvCxnSpPr>
        <p:spPr>
          <a:xfrm>
            <a:off x="395536" y="5733256"/>
            <a:ext cx="835292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6913144"/>
      </p:ext>
    </p:extLst>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1"/>
          <p:cNvSpPr txBox="1">
            <a:spLocks/>
          </p:cNvSpPr>
          <p:nvPr/>
        </p:nvSpPr>
        <p:spPr>
          <a:xfrm>
            <a:off x="727793" y="2060848"/>
            <a:ext cx="7772400" cy="338437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400" kern="1200">
                <a:solidFill>
                  <a:schemeClr val="tx1">
                    <a:tint val="75000"/>
                  </a:schemeClr>
                </a:solidFill>
                <a:latin typeface="+mn-lt"/>
                <a:ea typeface="+mn-ea"/>
                <a:cs typeface="+mn-cs"/>
              </a:defRPr>
            </a:lvl9pPr>
          </a:lstStyle>
          <a:p>
            <a:pPr marL="342900" indent="-342900">
              <a:buBlip>
                <a:blip r:embed="rId2"/>
              </a:buBlip>
            </a:pPr>
            <a:r>
              <a:rPr lang="zh-CN" altLang="en-US" sz="2200" dirty="0">
                <a:solidFill>
                  <a:schemeClr val="accent2">
                    <a:lumMod val="50000"/>
                  </a:schemeClr>
                </a:solidFill>
              </a:rPr>
              <a:t>选用</a:t>
            </a:r>
            <a:r>
              <a:rPr lang="zh-CN" altLang="en-US" sz="2200" u="sng" dirty="0">
                <a:solidFill>
                  <a:srgbClr val="0000FF"/>
                </a:solidFill>
              </a:rPr>
              <a:t>上海航运交易所的</a:t>
            </a:r>
            <a:r>
              <a:rPr lang="zh-CN" altLang="en-US" sz="2200" dirty="0">
                <a:solidFill>
                  <a:schemeClr val="accent2">
                    <a:lumMod val="50000"/>
                  </a:schemeClr>
                </a:solidFill>
              </a:rPr>
              <a:t>指数</a:t>
            </a:r>
            <a:r>
              <a:rPr lang="zh-CN" altLang="zh-CN" sz="2200" dirty="0">
                <a:solidFill>
                  <a:schemeClr val="accent2">
                    <a:lumMod val="50000"/>
                  </a:schemeClr>
                </a:solidFill>
              </a:rPr>
              <a:t>作为最终结算价，满足参与者套期保值</a:t>
            </a:r>
            <a:r>
              <a:rPr lang="zh-CN" altLang="zh-CN" sz="2200" dirty="0" smtClean="0">
                <a:solidFill>
                  <a:schemeClr val="accent2">
                    <a:lumMod val="50000"/>
                  </a:schemeClr>
                </a:solidFill>
              </a:rPr>
              <a:t>需求</a:t>
            </a:r>
            <a:endParaRPr lang="en-US" altLang="zh-CN" sz="2200" dirty="0">
              <a:solidFill>
                <a:schemeClr val="accent2">
                  <a:lumMod val="50000"/>
                </a:schemeClr>
              </a:solidFill>
            </a:endParaRPr>
          </a:p>
          <a:p>
            <a:endParaRPr lang="en-US" altLang="zh-CN" sz="2200" dirty="0">
              <a:solidFill>
                <a:schemeClr val="accent2">
                  <a:lumMod val="50000"/>
                </a:schemeClr>
              </a:solidFill>
            </a:endParaRPr>
          </a:p>
          <a:p>
            <a:pPr marL="342900" indent="-342900">
              <a:buBlip>
                <a:blip r:embed="rId2"/>
              </a:buBlip>
            </a:pPr>
            <a:r>
              <a:rPr lang="zh-CN" altLang="en-US" sz="2200" dirty="0" smtClean="0">
                <a:solidFill>
                  <a:schemeClr val="accent2">
                    <a:lumMod val="50000"/>
                  </a:schemeClr>
                </a:solidFill>
              </a:rPr>
              <a:t>保证金交易，平仓或到期采取差额结算，无需全款兑付，减少资金占用</a:t>
            </a:r>
            <a:endParaRPr lang="en-US" altLang="zh-CN" sz="2200" dirty="0" smtClean="0">
              <a:solidFill>
                <a:schemeClr val="accent2">
                  <a:lumMod val="50000"/>
                </a:schemeClr>
              </a:solidFill>
            </a:endParaRPr>
          </a:p>
          <a:p>
            <a:pPr marL="342900" indent="-342900">
              <a:buBlip>
                <a:blip r:embed="rId2"/>
              </a:buBlip>
            </a:pPr>
            <a:endParaRPr lang="en-US" altLang="zh-CN" sz="1000" dirty="0" smtClean="0">
              <a:solidFill>
                <a:schemeClr val="accent2">
                  <a:lumMod val="50000"/>
                </a:schemeClr>
              </a:solidFill>
            </a:endParaRPr>
          </a:p>
          <a:p>
            <a:pPr marL="342900" indent="-342900">
              <a:buBlip>
                <a:blip r:embed="rId2"/>
              </a:buBlip>
            </a:pPr>
            <a:r>
              <a:rPr lang="zh-CN" altLang="en-US" sz="2200" dirty="0" smtClean="0">
                <a:solidFill>
                  <a:schemeClr val="accent2">
                    <a:lumMod val="50000"/>
                  </a:schemeClr>
                </a:solidFill>
              </a:rPr>
              <a:t>全现金交割，无繁琐实物交割手续，同时规避逼仓风险</a:t>
            </a:r>
            <a:endParaRPr lang="en-US" altLang="zh-CN" sz="2200" dirty="0" smtClean="0">
              <a:solidFill>
                <a:schemeClr val="accent2">
                  <a:lumMod val="50000"/>
                </a:schemeClr>
              </a:solidFill>
            </a:endParaRPr>
          </a:p>
          <a:p>
            <a:pPr marL="342900" indent="-342900">
              <a:buBlip>
                <a:blip r:embed="rId2"/>
              </a:buBlip>
            </a:pPr>
            <a:endParaRPr lang="en-US" altLang="zh-CN" sz="1000" dirty="0" smtClean="0">
              <a:solidFill>
                <a:schemeClr val="accent2">
                  <a:lumMod val="50000"/>
                </a:schemeClr>
              </a:solidFill>
            </a:endParaRPr>
          </a:p>
          <a:p>
            <a:pPr marL="342900" indent="-342900">
              <a:buBlip>
                <a:blip r:embed="rId2"/>
              </a:buBlip>
            </a:pPr>
            <a:endParaRPr lang="en-US" altLang="zh-CN" sz="1000" dirty="0">
              <a:solidFill>
                <a:schemeClr val="accent2">
                  <a:lumMod val="50000"/>
                </a:schemeClr>
              </a:solidFill>
            </a:endParaRPr>
          </a:p>
          <a:p>
            <a:pPr marL="342900" indent="-342900">
              <a:buBlip>
                <a:blip r:embed="rId2"/>
              </a:buBlip>
            </a:pPr>
            <a:r>
              <a:rPr lang="zh-CN" altLang="en-US" sz="2200" dirty="0" smtClean="0">
                <a:solidFill>
                  <a:schemeClr val="accent2">
                    <a:lumMod val="50000"/>
                  </a:schemeClr>
                </a:solidFill>
              </a:rPr>
              <a:t>中立的远期价格发布，发现远期价格</a:t>
            </a:r>
            <a:endParaRPr lang="en-US" altLang="zh-CN" sz="2200" dirty="0">
              <a:solidFill>
                <a:schemeClr val="accent2">
                  <a:lumMod val="50000"/>
                </a:schemeClr>
              </a:solidFill>
            </a:endParaRPr>
          </a:p>
        </p:txBody>
      </p:sp>
      <p:sp>
        <p:nvSpPr>
          <p:cNvPr id="8" name="文本框 7"/>
          <p:cNvSpPr txBox="1"/>
          <p:nvPr/>
        </p:nvSpPr>
        <p:spPr>
          <a:xfrm>
            <a:off x="755576" y="980728"/>
            <a:ext cx="7200800" cy="584775"/>
          </a:xfrm>
          <a:prstGeom prst="rect">
            <a:avLst/>
          </a:prstGeom>
          <a:noFill/>
        </p:spPr>
        <p:txBody>
          <a:bodyPr wrap="square" rtlCol="0">
            <a:spAutoFit/>
          </a:bodyPr>
          <a:lstStyle/>
          <a:p>
            <a:pPr algn="ctr"/>
            <a:r>
              <a:rPr lang="zh-CN" altLang="en-US" sz="3200" b="1" dirty="0">
                <a:solidFill>
                  <a:schemeClr val="accent4">
                    <a:lumMod val="50000"/>
                  </a:schemeClr>
                </a:solidFill>
                <a:latin typeface="+mj-ea"/>
                <a:ea typeface="+mj-ea"/>
              </a:rPr>
              <a:t>航运金融衍生品</a:t>
            </a:r>
            <a:r>
              <a:rPr lang="zh-CN" altLang="en-US" sz="3200" b="1" dirty="0" smtClean="0">
                <a:solidFill>
                  <a:schemeClr val="accent4">
                    <a:lumMod val="50000"/>
                  </a:schemeClr>
                </a:solidFill>
                <a:latin typeface="+mj-ea"/>
                <a:ea typeface="+mj-ea"/>
              </a:rPr>
              <a:t>优势（一）</a:t>
            </a:r>
            <a:endParaRPr lang="en-US" altLang="zh-CN" sz="3200" b="1" dirty="0">
              <a:solidFill>
                <a:schemeClr val="accent4">
                  <a:lumMod val="50000"/>
                </a:schemeClr>
              </a:solidFill>
              <a:latin typeface="+mj-ea"/>
              <a:ea typeface="+mj-ea"/>
            </a:endParaRPr>
          </a:p>
        </p:txBody>
      </p:sp>
    </p:spTree>
    <p:extLst>
      <p:ext uri="{BB962C8B-B14F-4D97-AF65-F5344CB8AC3E}">
        <p14:creationId xmlns:p14="http://schemas.microsoft.com/office/powerpoint/2010/main" val="4277116724"/>
      </p:ext>
    </p:extLst>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5576" y="1844824"/>
            <a:ext cx="7564961" cy="3816429"/>
          </a:xfrm>
          <a:prstGeom prst="rect">
            <a:avLst/>
          </a:prstGeom>
        </p:spPr>
        <p:txBody>
          <a:bodyPr wrap="square">
            <a:spAutoFit/>
          </a:bodyPr>
          <a:lstStyle/>
          <a:p>
            <a:pPr marL="342900" indent="-342900">
              <a:buBlip>
                <a:blip r:embed="rId2"/>
              </a:buBlip>
            </a:pPr>
            <a:r>
              <a:rPr lang="zh-CN" altLang="en-US" sz="2200" dirty="0" smtClean="0">
                <a:solidFill>
                  <a:schemeClr val="accent2">
                    <a:lumMod val="50000"/>
                  </a:schemeClr>
                </a:solidFill>
              </a:rPr>
              <a:t>由经纪公司帮助达成交易，</a:t>
            </a:r>
            <a:r>
              <a:rPr lang="zh-CN" altLang="en-US" sz="2200" dirty="0">
                <a:solidFill>
                  <a:schemeClr val="accent2">
                    <a:lumMod val="50000"/>
                  </a:schemeClr>
                </a:solidFill>
              </a:rPr>
              <a:t>为</a:t>
            </a:r>
            <a:r>
              <a:rPr lang="zh-CN" altLang="en-US" sz="2200" dirty="0" smtClean="0">
                <a:solidFill>
                  <a:schemeClr val="accent2">
                    <a:lumMod val="50000"/>
                  </a:schemeClr>
                </a:solidFill>
              </a:rPr>
              <a:t>大机构、大企业提供套期保值、冲平头寸的场所，保护并帮助交易者建立信息优势</a:t>
            </a:r>
            <a:endParaRPr lang="en-US" altLang="zh-CN" sz="2200" dirty="0" smtClean="0">
              <a:solidFill>
                <a:schemeClr val="accent2">
                  <a:lumMod val="50000"/>
                </a:schemeClr>
              </a:solidFill>
            </a:endParaRPr>
          </a:p>
          <a:p>
            <a:pPr marL="342900" indent="-342900">
              <a:buBlip>
                <a:blip r:embed="rId2"/>
              </a:buBlip>
            </a:pPr>
            <a:endParaRPr lang="en-US" altLang="zh-CN" sz="2200" dirty="0">
              <a:solidFill>
                <a:schemeClr val="accent2">
                  <a:lumMod val="50000"/>
                </a:schemeClr>
              </a:solidFill>
            </a:endParaRPr>
          </a:p>
          <a:p>
            <a:pPr marL="342900" indent="-342900">
              <a:buBlip>
                <a:blip r:embed="rId2"/>
              </a:buBlip>
            </a:pPr>
            <a:r>
              <a:rPr lang="zh-CN" altLang="en-US" sz="2200" dirty="0" smtClean="0">
                <a:solidFill>
                  <a:schemeClr val="accent2">
                    <a:lumMod val="50000"/>
                  </a:schemeClr>
                </a:solidFill>
              </a:rPr>
              <a:t>直接</a:t>
            </a:r>
            <a:r>
              <a:rPr lang="zh-CN" altLang="en-US" sz="2200" dirty="0">
                <a:solidFill>
                  <a:schemeClr val="accent2">
                    <a:lumMod val="50000"/>
                  </a:schemeClr>
                </a:solidFill>
              </a:rPr>
              <a:t>和实时性现金结算</a:t>
            </a:r>
            <a:r>
              <a:rPr lang="zh-CN" altLang="en-US" sz="2200" dirty="0" smtClean="0">
                <a:solidFill>
                  <a:schemeClr val="accent2">
                    <a:lumMod val="50000"/>
                  </a:schemeClr>
                </a:solidFill>
              </a:rPr>
              <a:t>，保证金第</a:t>
            </a:r>
            <a:r>
              <a:rPr lang="zh-CN" altLang="en-US" sz="2200" dirty="0">
                <a:solidFill>
                  <a:schemeClr val="accent2">
                    <a:lumMod val="50000"/>
                  </a:schemeClr>
                </a:solidFill>
              </a:rPr>
              <a:t>一时间获得</a:t>
            </a:r>
            <a:r>
              <a:rPr lang="zh-CN" altLang="en-US" sz="2200" dirty="0" smtClean="0">
                <a:solidFill>
                  <a:schemeClr val="accent2">
                    <a:lumMod val="50000"/>
                  </a:schemeClr>
                </a:solidFill>
              </a:rPr>
              <a:t>确认，流动性强</a:t>
            </a:r>
            <a:endParaRPr lang="en-US" altLang="zh-CN" sz="2200" dirty="0" smtClean="0">
              <a:solidFill>
                <a:schemeClr val="accent2">
                  <a:lumMod val="50000"/>
                </a:schemeClr>
              </a:solidFill>
            </a:endParaRPr>
          </a:p>
          <a:p>
            <a:pPr marL="342900" indent="-342900">
              <a:buBlip>
                <a:blip r:embed="rId2"/>
              </a:buBlip>
            </a:pPr>
            <a:endParaRPr lang="en-US" altLang="zh-CN" sz="2200" dirty="0">
              <a:solidFill>
                <a:schemeClr val="accent2">
                  <a:lumMod val="50000"/>
                </a:schemeClr>
              </a:solidFill>
            </a:endParaRPr>
          </a:p>
          <a:p>
            <a:pPr marL="342900" indent="-342900">
              <a:buBlip>
                <a:blip r:embed="rId2"/>
              </a:buBlip>
            </a:pPr>
            <a:r>
              <a:rPr lang="zh-CN" altLang="en-US" sz="2200" dirty="0" smtClean="0">
                <a:solidFill>
                  <a:schemeClr val="accent2">
                    <a:lumMod val="50000"/>
                  </a:schemeClr>
                </a:solidFill>
              </a:rPr>
              <a:t>上海</a:t>
            </a:r>
            <a:r>
              <a:rPr lang="zh-CN" altLang="en-US" sz="2200" dirty="0">
                <a:solidFill>
                  <a:schemeClr val="accent2">
                    <a:lumMod val="50000"/>
                  </a:schemeClr>
                </a:solidFill>
              </a:rPr>
              <a:t>清算</a:t>
            </a:r>
            <a:r>
              <a:rPr lang="zh-CN" altLang="en-US" sz="2200" dirty="0" smtClean="0">
                <a:solidFill>
                  <a:schemeClr val="accent2">
                    <a:lumMod val="50000"/>
                  </a:schemeClr>
                </a:solidFill>
              </a:rPr>
              <a:t>所和清算会员提供</a:t>
            </a:r>
            <a:r>
              <a:rPr lang="zh-CN" altLang="en-US" sz="2200" dirty="0">
                <a:solidFill>
                  <a:schemeClr val="accent2">
                    <a:lumMod val="50000"/>
                  </a:schemeClr>
                </a:solidFill>
              </a:rPr>
              <a:t>的中央对手清算，确保对家违约的风险完全</a:t>
            </a:r>
            <a:r>
              <a:rPr lang="zh-CN" altLang="en-US" sz="2200" dirty="0" smtClean="0">
                <a:solidFill>
                  <a:schemeClr val="accent2">
                    <a:lumMod val="50000"/>
                  </a:schemeClr>
                </a:solidFill>
              </a:rPr>
              <a:t>消除</a:t>
            </a:r>
            <a:endParaRPr lang="en-US" altLang="zh-CN" sz="2200" dirty="0" smtClean="0">
              <a:solidFill>
                <a:schemeClr val="accent2">
                  <a:lumMod val="50000"/>
                </a:schemeClr>
              </a:solidFill>
            </a:endParaRPr>
          </a:p>
          <a:p>
            <a:pPr marL="342900" indent="-342900">
              <a:buBlip>
                <a:blip r:embed="rId2"/>
              </a:buBlip>
            </a:pPr>
            <a:endParaRPr lang="en-US" altLang="zh-CN" sz="2200" dirty="0">
              <a:solidFill>
                <a:schemeClr val="accent2">
                  <a:lumMod val="50000"/>
                </a:schemeClr>
              </a:solidFill>
            </a:endParaRPr>
          </a:p>
          <a:p>
            <a:pPr marL="342900" indent="-342900">
              <a:buBlip>
                <a:blip r:embed="rId2"/>
              </a:buBlip>
            </a:pPr>
            <a:r>
              <a:rPr lang="zh-CN" altLang="zh-CN" sz="2200" dirty="0" smtClean="0">
                <a:solidFill>
                  <a:schemeClr val="accent2">
                    <a:lumMod val="50000"/>
                  </a:schemeClr>
                </a:solidFill>
              </a:rPr>
              <a:t>中国</a:t>
            </a:r>
            <a:r>
              <a:rPr lang="zh-CN" altLang="zh-CN" sz="2200" dirty="0">
                <a:solidFill>
                  <a:schemeClr val="accent2">
                    <a:lumMod val="50000"/>
                  </a:schemeClr>
                </a:solidFill>
              </a:rPr>
              <a:t>沿海煤炭远期运费</a:t>
            </a:r>
            <a:r>
              <a:rPr lang="zh-CN" altLang="zh-CN" sz="2200" dirty="0" smtClean="0">
                <a:solidFill>
                  <a:schemeClr val="accent2">
                    <a:lumMod val="50000"/>
                  </a:schemeClr>
                </a:solidFill>
              </a:rPr>
              <a:t>协议可与人民币</a:t>
            </a:r>
            <a:r>
              <a:rPr lang="zh-CN" altLang="zh-CN" sz="2200" dirty="0">
                <a:solidFill>
                  <a:schemeClr val="accent2">
                    <a:lumMod val="50000"/>
                  </a:schemeClr>
                </a:solidFill>
              </a:rPr>
              <a:t>动力煤掉</a:t>
            </a:r>
            <a:r>
              <a:rPr lang="zh-CN" altLang="zh-CN" sz="2200" dirty="0" smtClean="0">
                <a:solidFill>
                  <a:schemeClr val="accent2">
                    <a:lumMod val="50000"/>
                  </a:schemeClr>
                </a:solidFill>
              </a:rPr>
              <a:t>期组合</a:t>
            </a:r>
            <a:r>
              <a:rPr lang="zh-CN" altLang="zh-CN" sz="2200" dirty="0">
                <a:solidFill>
                  <a:schemeClr val="accent2">
                    <a:lumMod val="50000"/>
                  </a:schemeClr>
                </a:solidFill>
              </a:rPr>
              <a:t>实现货物和运费全面套期</a:t>
            </a:r>
            <a:r>
              <a:rPr lang="zh-CN" altLang="zh-CN" sz="2200" dirty="0" smtClean="0">
                <a:solidFill>
                  <a:schemeClr val="accent2">
                    <a:lumMod val="50000"/>
                  </a:schemeClr>
                </a:solidFill>
              </a:rPr>
              <a:t>保值</a:t>
            </a:r>
            <a:endParaRPr lang="en-US" altLang="zh-CN" sz="2200" dirty="0" smtClean="0">
              <a:solidFill>
                <a:schemeClr val="accent2">
                  <a:lumMod val="50000"/>
                </a:schemeClr>
              </a:solidFill>
            </a:endParaRPr>
          </a:p>
        </p:txBody>
      </p:sp>
      <p:sp>
        <p:nvSpPr>
          <p:cNvPr id="4" name="文本框 3"/>
          <p:cNvSpPr txBox="1"/>
          <p:nvPr/>
        </p:nvSpPr>
        <p:spPr>
          <a:xfrm>
            <a:off x="755576" y="980728"/>
            <a:ext cx="7200800" cy="584775"/>
          </a:xfrm>
          <a:prstGeom prst="rect">
            <a:avLst/>
          </a:prstGeom>
          <a:noFill/>
        </p:spPr>
        <p:txBody>
          <a:bodyPr wrap="square" rtlCol="0">
            <a:spAutoFit/>
          </a:bodyPr>
          <a:lstStyle/>
          <a:p>
            <a:pPr algn="ctr"/>
            <a:r>
              <a:rPr lang="zh-CN" altLang="en-US" sz="3200" b="1" dirty="0">
                <a:solidFill>
                  <a:schemeClr val="accent4">
                    <a:lumMod val="50000"/>
                  </a:schemeClr>
                </a:solidFill>
                <a:latin typeface="+mj-ea"/>
                <a:ea typeface="+mj-ea"/>
              </a:rPr>
              <a:t>航运金融衍生品</a:t>
            </a:r>
            <a:r>
              <a:rPr lang="zh-CN" altLang="en-US" sz="3200" b="1" dirty="0" smtClean="0">
                <a:solidFill>
                  <a:schemeClr val="accent4">
                    <a:lumMod val="50000"/>
                  </a:schemeClr>
                </a:solidFill>
                <a:latin typeface="+mj-ea"/>
                <a:ea typeface="+mj-ea"/>
              </a:rPr>
              <a:t>优势（二）</a:t>
            </a:r>
            <a:endParaRPr lang="en-US" altLang="zh-CN" sz="3200" b="1" dirty="0">
              <a:solidFill>
                <a:schemeClr val="accent4">
                  <a:lumMod val="50000"/>
                </a:schemeClr>
              </a:solidFill>
              <a:latin typeface="+mj-ea"/>
              <a:ea typeface="+mj-ea"/>
            </a:endParaRPr>
          </a:p>
        </p:txBody>
      </p:sp>
    </p:spTree>
    <p:extLst>
      <p:ext uri="{BB962C8B-B14F-4D97-AF65-F5344CB8AC3E}">
        <p14:creationId xmlns:p14="http://schemas.microsoft.com/office/powerpoint/2010/main" val="475182181"/>
      </p:ext>
    </p:extLst>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3"/>
          <p:cNvPicPr>
            <a:picLocks noChangeAspect="1" noChangeArrowheads="1"/>
          </p:cNvPicPr>
          <p:nvPr/>
        </p:nvPicPr>
        <p:blipFill>
          <a:blip r:embed="rId2" cstate="print"/>
          <a:srcRect/>
          <a:stretch>
            <a:fillRect/>
          </a:stretch>
        </p:blipFill>
        <p:spPr bwMode="auto">
          <a:xfrm>
            <a:off x="12700" y="3630613"/>
            <a:ext cx="9131300" cy="3227387"/>
          </a:xfrm>
          <a:prstGeom prst="rect">
            <a:avLst/>
          </a:prstGeom>
          <a:noFill/>
          <a:ln w="9525">
            <a:noFill/>
            <a:miter lim="800000"/>
            <a:headEnd/>
            <a:tailEnd/>
          </a:ln>
          <a:effectLst>
            <a:prstShdw prst="shdw18" dist="17961" dir="13500000">
              <a:schemeClr val="accent1">
                <a:gamma/>
                <a:shade val="60000"/>
                <a:invGamma/>
              </a:schemeClr>
            </a:prstShdw>
          </a:effectLst>
          <a:scene3d>
            <a:camera prst="obliqueBottomRight"/>
            <a:lightRig rig="threePt" dir="t"/>
          </a:scene3d>
        </p:spPr>
      </p:pic>
      <p:sp>
        <p:nvSpPr>
          <p:cNvPr id="8" name="矩形 7"/>
          <p:cNvSpPr/>
          <p:nvPr/>
        </p:nvSpPr>
        <p:spPr>
          <a:xfrm>
            <a:off x="1331640" y="1124744"/>
            <a:ext cx="4088216" cy="1200329"/>
          </a:xfrm>
          <a:prstGeom prst="rect">
            <a:avLst/>
          </a:prstGeom>
          <a:noFill/>
          <a:effectLst>
            <a:softEdge rad="12700"/>
          </a:effectLst>
        </p:spPr>
        <p:txBody>
          <a:bodyPr>
            <a:spAutoFit/>
          </a:bodyPr>
          <a:lstStyle/>
          <a:p>
            <a:pPr algn="ctr">
              <a:defRPr/>
            </a:pPr>
            <a:r>
              <a:rPr lang="zh-CN" altLang="en-US" sz="7200" b="1" cap="all" dirty="0">
                <a:ln w="9000" cmpd="sng">
                  <a:solidFill>
                    <a:schemeClr val="accent1">
                      <a:lumMod val="50000"/>
                    </a:schemeClr>
                  </a:solidFill>
                  <a:prstDash val="solid"/>
                </a:ln>
                <a:solidFill>
                  <a:schemeClr val="accent1">
                    <a:lumMod val="50000"/>
                  </a:schemeClr>
                </a:solidFill>
                <a:effectLst>
                  <a:reflection blurRad="12700" stA="28000" endPos="45000" dist="1000" dir="5400000" sy="-100000" algn="bl" rotWithShape="0"/>
                </a:effectLst>
                <a:latin typeface="华文行楷" pitchFamily="2" charset="-122"/>
                <a:ea typeface="华文行楷" pitchFamily="2" charset="-122"/>
              </a:rPr>
              <a:t>谢谢！</a:t>
            </a:r>
          </a:p>
        </p:txBody>
      </p:sp>
      <p:pic>
        <p:nvPicPr>
          <p:cNvPr id="10" name="图片 9"/>
          <p:cNvPicPr>
            <a:picLocks noChangeAspect="1"/>
          </p:cNvPicPr>
          <p:nvPr/>
        </p:nvPicPr>
        <p:blipFill>
          <a:blip r:embed="rId3"/>
          <a:stretch>
            <a:fillRect/>
          </a:stretch>
        </p:blipFill>
        <p:spPr>
          <a:xfrm>
            <a:off x="6782669" y="3629138"/>
            <a:ext cx="2361331" cy="2296868"/>
          </a:xfrm>
          <a:prstGeom prst="rect">
            <a:avLst/>
          </a:prstGeom>
        </p:spPr>
      </p:pic>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9592" y="4581128"/>
            <a:ext cx="7848872" cy="1152128"/>
          </a:xfrm>
        </p:spPr>
        <p:txBody>
          <a:bodyPr>
            <a:noAutofit/>
          </a:bodyPr>
          <a:lstStyle/>
          <a:p>
            <a:pPr algn="r"/>
            <a:r>
              <a:rPr lang="en-US" altLang="zh-CN" b="1" dirty="0">
                <a:solidFill>
                  <a:schemeClr val="accent2">
                    <a:lumMod val="50000"/>
                  </a:schemeClr>
                </a:solidFill>
                <a:latin typeface="仿宋" panose="02010609060101010101" pitchFamily="49" charset="-122"/>
                <a:ea typeface="仿宋" panose="02010609060101010101" pitchFamily="49" charset="-122"/>
              </a:rPr>
              <a:t/>
            </a:r>
            <a:br>
              <a:rPr lang="en-US" altLang="zh-CN" b="1" dirty="0">
                <a:solidFill>
                  <a:schemeClr val="accent2">
                    <a:lumMod val="50000"/>
                  </a:schemeClr>
                </a:solidFill>
                <a:latin typeface="仿宋" panose="02010609060101010101" pitchFamily="49" charset="-122"/>
                <a:ea typeface="仿宋" panose="02010609060101010101" pitchFamily="49" charset="-122"/>
              </a:rPr>
            </a:br>
            <a:r>
              <a:rPr lang="zh-CN" altLang="en-US" dirty="0" smtClean="0">
                <a:solidFill>
                  <a:schemeClr val="accent2">
                    <a:lumMod val="50000"/>
                  </a:schemeClr>
                </a:solidFill>
                <a:latin typeface="+mj-ea"/>
              </a:rPr>
              <a:t>上海清算所</a:t>
            </a:r>
            <a:r>
              <a:rPr lang="zh-CN" altLang="en-US" dirty="0">
                <a:solidFill>
                  <a:schemeClr val="accent2">
                    <a:lumMod val="50000"/>
                  </a:schemeClr>
                </a:solidFill>
                <a:latin typeface="+mj-ea"/>
              </a:rPr>
              <a:t>业务</a:t>
            </a:r>
            <a:r>
              <a:rPr lang="zh-CN" altLang="en-US" dirty="0" smtClean="0">
                <a:solidFill>
                  <a:schemeClr val="accent2">
                    <a:lumMod val="50000"/>
                  </a:schemeClr>
                </a:solidFill>
                <a:latin typeface="+mj-ea"/>
              </a:rPr>
              <a:t>简介</a:t>
            </a:r>
            <a:endParaRPr lang="zh-CN" altLang="en-US" dirty="0">
              <a:solidFill>
                <a:schemeClr val="accent2">
                  <a:lumMod val="50000"/>
                </a:schemeClr>
              </a:solidFill>
              <a:latin typeface="+mj-ea"/>
            </a:endParaRPr>
          </a:p>
        </p:txBody>
      </p:sp>
      <p:cxnSp>
        <p:nvCxnSpPr>
          <p:cNvPr id="6" name="直接连接符 5"/>
          <p:cNvCxnSpPr/>
          <p:nvPr/>
        </p:nvCxnSpPr>
        <p:spPr>
          <a:xfrm>
            <a:off x="395536" y="5733256"/>
            <a:ext cx="835292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6367001"/>
      </p:ext>
    </p:extLst>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323528" y="1200043"/>
            <a:ext cx="8466012" cy="2062103"/>
          </a:xfrm>
          <a:prstGeom prst="rect">
            <a:avLst/>
          </a:prstGeom>
          <a:noFill/>
        </p:spPr>
        <p:txBody>
          <a:bodyPr wrap="square">
            <a:spAutoFit/>
          </a:bodyPr>
          <a:lstStyle/>
          <a:p>
            <a:pPr fontAlgn="auto">
              <a:spcBef>
                <a:spcPts val="0"/>
              </a:spcBef>
              <a:spcAft>
                <a:spcPts val="0"/>
              </a:spcAft>
              <a:defRPr/>
            </a:pPr>
            <a:endParaRPr lang="en-US" altLang="zh-CN" sz="2000" b="1" dirty="0">
              <a:latin typeface="+mn-ea"/>
            </a:endParaRPr>
          </a:p>
          <a:p>
            <a:pPr marL="285750" indent="-285750" fontAlgn="auto">
              <a:spcBef>
                <a:spcPts val="0"/>
              </a:spcBef>
              <a:spcAft>
                <a:spcPts val="0"/>
              </a:spcAft>
              <a:buFont typeface="Wingdings" panose="05000000000000000000" pitchFamily="2" charset="2"/>
              <a:buChar char="Ø"/>
              <a:defRPr/>
            </a:pPr>
            <a:r>
              <a:rPr lang="en-US" altLang="zh-CN" sz="2000" dirty="0" smtClean="0">
                <a:solidFill>
                  <a:schemeClr val="accent4">
                    <a:lumMod val="50000"/>
                  </a:schemeClr>
                </a:solidFill>
                <a:latin typeface="+mn-ea"/>
              </a:rPr>
              <a:t>09</a:t>
            </a:r>
            <a:r>
              <a:rPr lang="zh-CN" altLang="en-US" sz="2000" dirty="0" smtClean="0">
                <a:solidFill>
                  <a:schemeClr val="accent4">
                    <a:lumMod val="50000"/>
                  </a:schemeClr>
                </a:solidFill>
                <a:latin typeface="+mn-ea"/>
              </a:rPr>
              <a:t>年</a:t>
            </a:r>
            <a:r>
              <a:rPr lang="en-US" altLang="zh-CN" sz="2000" dirty="0" smtClean="0">
                <a:solidFill>
                  <a:schemeClr val="accent4">
                    <a:lumMod val="50000"/>
                  </a:schemeClr>
                </a:solidFill>
                <a:latin typeface="+mn-ea"/>
              </a:rPr>
              <a:t>11</a:t>
            </a:r>
            <a:r>
              <a:rPr lang="zh-CN" altLang="en-US" sz="2000" dirty="0" smtClean="0">
                <a:solidFill>
                  <a:schemeClr val="accent4">
                    <a:lumMod val="50000"/>
                  </a:schemeClr>
                </a:solidFill>
                <a:latin typeface="+mn-ea"/>
              </a:rPr>
              <a:t>月成立，央行应对金融危机后的重要举措，响应</a:t>
            </a:r>
            <a:r>
              <a:rPr lang="en-US" altLang="zh-CN" sz="2000" dirty="0" smtClean="0">
                <a:solidFill>
                  <a:schemeClr val="accent4">
                    <a:lumMod val="50000"/>
                  </a:schemeClr>
                </a:solidFill>
                <a:latin typeface="+mn-ea"/>
              </a:rPr>
              <a:t>G20</a:t>
            </a:r>
            <a:r>
              <a:rPr lang="zh-CN" altLang="en-US" sz="2000" dirty="0" smtClean="0">
                <a:solidFill>
                  <a:schemeClr val="accent4">
                    <a:lumMod val="50000"/>
                  </a:schemeClr>
                </a:solidFill>
                <a:latin typeface="+mn-ea"/>
              </a:rPr>
              <a:t>。</a:t>
            </a:r>
            <a:endParaRPr lang="en-US" altLang="zh-CN" sz="2000" dirty="0" smtClean="0">
              <a:solidFill>
                <a:schemeClr val="accent4">
                  <a:lumMod val="50000"/>
                </a:schemeClr>
              </a:solidFill>
              <a:latin typeface="+mn-ea"/>
            </a:endParaRPr>
          </a:p>
          <a:p>
            <a:pPr marL="285750" indent="-285750" fontAlgn="auto">
              <a:spcBef>
                <a:spcPts val="0"/>
              </a:spcBef>
              <a:spcAft>
                <a:spcPts val="0"/>
              </a:spcAft>
              <a:buFont typeface="Wingdings" panose="05000000000000000000" pitchFamily="2" charset="2"/>
              <a:buChar char="Ø"/>
              <a:defRPr/>
            </a:pPr>
            <a:r>
              <a:rPr lang="zh-CN" altLang="en-US" sz="2000" dirty="0" smtClean="0">
                <a:solidFill>
                  <a:schemeClr val="accent4">
                    <a:lumMod val="50000"/>
                  </a:schemeClr>
                </a:solidFill>
                <a:latin typeface="+mn-ea"/>
              </a:rPr>
              <a:t>全称</a:t>
            </a:r>
            <a:r>
              <a:rPr lang="zh-CN" altLang="en-US" sz="2400" b="1" u="sng" dirty="0">
                <a:ln w="0"/>
                <a:solidFill>
                  <a:schemeClr val="accent1">
                    <a:lumMod val="75000"/>
                  </a:schemeClr>
                </a:solidFill>
                <a:effectLst>
                  <a:reflection blurRad="6350" stA="53000" endA="300" endPos="35500" dir="5400000" sy="-90000" algn="bl" rotWithShape="0"/>
                </a:effectLst>
                <a:latin typeface="+mn-ea"/>
              </a:rPr>
              <a:t>银行间市场清算所股份有限公司</a:t>
            </a:r>
            <a:r>
              <a:rPr lang="zh-CN" altLang="en-US" sz="2000" dirty="0">
                <a:solidFill>
                  <a:schemeClr val="accent4">
                    <a:lumMod val="50000"/>
                  </a:schemeClr>
                </a:solidFill>
                <a:latin typeface="+mn-ea"/>
              </a:rPr>
              <a:t>，是由中国人民银行批准成立的专业清算机构</a:t>
            </a:r>
            <a:r>
              <a:rPr lang="zh-CN" altLang="en-US" sz="2000" dirty="0" smtClean="0">
                <a:solidFill>
                  <a:schemeClr val="accent4">
                    <a:lumMod val="50000"/>
                  </a:schemeClr>
                </a:solidFill>
                <a:latin typeface="+mn-ea"/>
              </a:rPr>
              <a:t>。业务上受</a:t>
            </a:r>
            <a:r>
              <a:rPr lang="zh-CN" altLang="en-US" sz="2400" b="1" u="sng" dirty="0">
                <a:ln w="0"/>
                <a:solidFill>
                  <a:schemeClr val="accent1">
                    <a:lumMod val="75000"/>
                  </a:schemeClr>
                </a:solidFill>
                <a:effectLst>
                  <a:reflection blurRad="6350" stA="53000" endA="300" endPos="35500" dir="5400000" sy="-90000" algn="bl" rotWithShape="0"/>
                </a:effectLst>
                <a:latin typeface="+mn-ea"/>
              </a:rPr>
              <a:t>中国人民银行</a:t>
            </a:r>
            <a:r>
              <a:rPr lang="zh-CN" altLang="en-US" sz="2000" dirty="0" smtClean="0">
                <a:solidFill>
                  <a:schemeClr val="accent4">
                    <a:lumMod val="50000"/>
                  </a:schemeClr>
                </a:solidFill>
                <a:latin typeface="+mn-ea"/>
              </a:rPr>
              <a:t>监管，市场化运作。</a:t>
            </a:r>
            <a:endParaRPr lang="en-US" altLang="zh-CN" sz="2000" dirty="0" smtClean="0">
              <a:solidFill>
                <a:schemeClr val="accent4">
                  <a:lumMod val="50000"/>
                </a:schemeClr>
              </a:solidFill>
              <a:latin typeface="+mn-ea"/>
            </a:endParaRPr>
          </a:p>
          <a:p>
            <a:pPr marL="285750" indent="-285750" fontAlgn="auto">
              <a:spcBef>
                <a:spcPts val="0"/>
              </a:spcBef>
              <a:spcAft>
                <a:spcPts val="0"/>
              </a:spcAft>
              <a:buFont typeface="Wingdings" panose="05000000000000000000" pitchFamily="2" charset="2"/>
              <a:buChar char="Ø"/>
              <a:defRPr/>
            </a:pPr>
            <a:r>
              <a:rPr lang="zh-CN" altLang="en-US" sz="2000" b="1" dirty="0" smtClean="0">
                <a:solidFill>
                  <a:schemeClr val="accent4">
                    <a:lumMod val="50000"/>
                  </a:schemeClr>
                </a:solidFill>
                <a:latin typeface="+mn-ea"/>
              </a:rPr>
              <a:t>已</a:t>
            </a:r>
            <a:r>
              <a:rPr lang="zh-CN" altLang="en-US" sz="2000" b="1" dirty="0">
                <a:solidFill>
                  <a:schemeClr val="accent4">
                    <a:lumMod val="50000"/>
                  </a:schemeClr>
                </a:solidFill>
                <a:latin typeface="+mn-ea"/>
              </a:rPr>
              <a:t>建立场外金融市场统一的中央对手清算服务体系</a:t>
            </a:r>
          </a:p>
          <a:p>
            <a:pPr marL="285750" indent="-285750" fontAlgn="auto">
              <a:spcBef>
                <a:spcPts val="0"/>
              </a:spcBef>
              <a:spcAft>
                <a:spcPts val="0"/>
              </a:spcAft>
              <a:buFont typeface="Wingdings" panose="05000000000000000000" pitchFamily="2" charset="2"/>
              <a:buChar char="Ø"/>
              <a:defRPr/>
            </a:pPr>
            <a:r>
              <a:rPr lang="zh-CN" altLang="en-US" sz="2000" b="1" dirty="0">
                <a:solidFill>
                  <a:schemeClr val="accent4">
                    <a:lumMod val="50000"/>
                  </a:schemeClr>
                </a:solidFill>
                <a:latin typeface="+mn-ea"/>
              </a:rPr>
              <a:t>建设成为公司信用类债券全国登记托管中心</a:t>
            </a:r>
          </a:p>
        </p:txBody>
      </p:sp>
      <p:sp>
        <p:nvSpPr>
          <p:cNvPr id="20" name="文本占位符 1"/>
          <p:cNvSpPr txBox="1">
            <a:spLocks/>
          </p:cNvSpPr>
          <p:nvPr/>
        </p:nvSpPr>
        <p:spPr>
          <a:xfrm>
            <a:off x="670334" y="980728"/>
            <a:ext cx="7772400" cy="504056"/>
          </a:xfrm>
          <a:prstGeom prst="rect">
            <a:avLst/>
          </a:prstGeom>
        </p:spPr>
        <p:txBody>
          <a:bodyPr anchor="b"/>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3200" b="1" dirty="0" smtClean="0">
                <a:solidFill>
                  <a:schemeClr val="accent4">
                    <a:lumMod val="50000"/>
                  </a:schemeClr>
                </a:solidFill>
                <a:latin typeface="+mj-ea"/>
                <a:ea typeface="+mj-ea"/>
              </a:rPr>
              <a:t>上海清算所 </a:t>
            </a:r>
            <a:r>
              <a:rPr lang="en-US" altLang="zh-CN" sz="2800" b="1" dirty="0" smtClean="0">
                <a:solidFill>
                  <a:schemeClr val="accent4">
                    <a:lumMod val="50000"/>
                  </a:schemeClr>
                </a:solidFill>
                <a:latin typeface="+mj-ea"/>
                <a:ea typeface="+mj-ea"/>
              </a:rPr>
              <a:t>(Shanghai Clearing House)</a:t>
            </a:r>
            <a:endParaRPr lang="zh-CN" altLang="en-US" sz="2800" b="1" dirty="0">
              <a:solidFill>
                <a:schemeClr val="accent4">
                  <a:lumMod val="50000"/>
                </a:schemeClr>
              </a:solidFill>
              <a:latin typeface="+mj-ea"/>
              <a:ea typeface="+mj-ea"/>
            </a:endParaRPr>
          </a:p>
        </p:txBody>
      </p:sp>
      <p:grpSp>
        <p:nvGrpSpPr>
          <p:cNvPr id="37" name="组合 3"/>
          <p:cNvGrpSpPr>
            <a:grpSpLocks/>
          </p:cNvGrpSpPr>
          <p:nvPr/>
        </p:nvGrpSpPr>
        <p:grpSpPr bwMode="auto">
          <a:xfrm>
            <a:off x="467544" y="3598988"/>
            <a:ext cx="8136904" cy="2710331"/>
            <a:chOff x="903036" y="3534542"/>
            <a:chExt cx="7055531" cy="2315382"/>
          </a:xfrm>
        </p:grpSpPr>
        <p:sp>
          <p:nvSpPr>
            <p:cNvPr id="38" name="圆角矩形 37"/>
            <p:cNvSpPr/>
            <p:nvPr/>
          </p:nvSpPr>
          <p:spPr>
            <a:xfrm>
              <a:off x="2360533" y="3534543"/>
              <a:ext cx="1944216" cy="576064"/>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4">
                      <a:lumMod val="50000"/>
                    </a:schemeClr>
                  </a:solidFill>
                  <a:effectLst/>
                  <a:uLnTx/>
                  <a:uFillTx/>
                  <a:latin typeface="+mn-ea"/>
                </a:rPr>
                <a:t>中央对手清算</a:t>
              </a:r>
              <a:r>
                <a:rPr kumimoji="0" lang="en-US" altLang="zh-CN" sz="1800" b="0" i="0" u="none" strike="noStrike" kern="0" cap="none" spc="0" normalizeH="0" baseline="0" noProof="0" dirty="0">
                  <a:ln>
                    <a:noFill/>
                  </a:ln>
                  <a:solidFill>
                    <a:schemeClr val="accent4">
                      <a:lumMod val="50000"/>
                    </a:schemeClr>
                  </a:solidFill>
                  <a:effectLst/>
                  <a:uLnTx/>
                  <a:uFillTx/>
                  <a:latin typeface="+mn-ea"/>
                </a:rPr>
                <a:t/>
              </a:r>
              <a:br>
                <a:rPr kumimoji="0" lang="en-US" altLang="zh-CN" sz="1800" b="0" i="0" u="none" strike="noStrike" kern="0" cap="none" spc="0" normalizeH="0" baseline="0" noProof="0" dirty="0">
                  <a:ln>
                    <a:noFill/>
                  </a:ln>
                  <a:solidFill>
                    <a:schemeClr val="accent4">
                      <a:lumMod val="50000"/>
                    </a:schemeClr>
                  </a:solidFill>
                  <a:effectLst/>
                  <a:uLnTx/>
                  <a:uFillTx/>
                  <a:latin typeface="+mn-ea"/>
                </a:rPr>
              </a:br>
              <a:r>
                <a:rPr kumimoji="0" lang="zh-CN" altLang="en-US" sz="1800" b="0" i="0" u="none" strike="noStrike" kern="0" cap="none" spc="0" normalizeH="0" baseline="0" noProof="0" dirty="0">
                  <a:ln>
                    <a:noFill/>
                  </a:ln>
                  <a:solidFill>
                    <a:schemeClr val="accent4">
                      <a:lumMod val="50000"/>
                    </a:schemeClr>
                  </a:solidFill>
                  <a:effectLst/>
                  <a:uLnTx/>
                  <a:uFillTx/>
                  <a:latin typeface="+mn-ea"/>
                </a:rPr>
                <a:t>（</a:t>
              </a:r>
              <a:r>
                <a:rPr kumimoji="0" lang="en-US" altLang="zh-CN" sz="1800" b="0" i="0" u="none" strike="noStrike" kern="0" cap="none" spc="0" normalizeH="0" baseline="0" noProof="0" dirty="0">
                  <a:ln>
                    <a:noFill/>
                  </a:ln>
                  <a:solidFill>
                    <a:schemeClr val="accent4">
                      <a:lumMod val="50000"/>
                    </a:schemeClr>
                  </a:solidFill>
                  <a:effectLst/>
                  <a:uLnTx/>
                  <a:uFillTx/>
                  <a:latin typeface="+mn-ea"/>
                </a:rPr>
                <a:t>CCP</a:t>
              </a:r>
              <a:r>
                <a:rPr kumimoji="0" lang="zh-CN" altLang="en-US" sz="1800" b="0" i="0" u="none" strike="noStrike" kern="0" cap="none" spc="0" normalizeH="0" baseline="0" noProof="0" dirty="0">
                  <a:ln>
                    <a:noFill/>
                  </a:ln>
                  <a:solidFill>
                    <a:schemeClr val="accent4">
                      <a:lumMod val="50000"/>
                    </a:schemeClr>
                  </a:solidFill>
                  <a:effectLst/>
                  <a:uLnTx/>
                  <a:uFillTx/>
                  <a:latin typeface="+mn-ea"/>
                </a:rPr>
                <a:t>）</a:t>
              </a:r>
            </a:p>
          </p:txBody>
        </p:sp>
        <p:sp>
          <p:nvSpPr>
            <p:cNvPr id="39" name="圆角矩形 38"/>
            <p:cNvSpPr/>
            <p:nvPr/>
          </p:nvSpPr>
          <p:spPr>
            <a:xfrm>
              <a:off x="6014351" y="3534542"/>
              <a:ext cx="1944216" cy="576064"/>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4">
                      <a:lumMod val="50000"/>
                    </a:schemeClr>
                  </a:solidFill>
                  <a:effectLst/>
                  <a:uLnTx/>
                  <a:uFillTx/>
                  <a:latin typeface="+mn-ea"/>
                </a:rPr>
                <a:t>登记</a:t>
              </a:r>
              <a:r>
                <a:rPr kumimoji="0" lang="zh-CN" altLang="en-US" sz="1800" b="0" i="0" u="none" strike="noStrike" kern="0" cap="none" spc="0" normalizeH="0" baseline="0" noProof="0" dirty="0" smtClean="0">
                  <a:ln>
                    <a:noFill/>
                  </a:ln>
                  <a:solidFill>
                    <a:schemeClr val="accent4">
                      <a:lumMod val="50000"/>
                    </a:schemeClr>
                  </a:solidFill>
                  <a:effectLst/>
                  <a:uLnTx/>
                  <a:uFillTx/>
                  <a:latin typeface="+mn-ea"/>
                </a:rPr>
                <a:t>托管</a:t>
              </a:r>
              <a:r>
                <a:rPr kumimoji="0" lang="en-US" altLang="zh-CN" sz="1800" b="0" i="0" u="none" strike="noStrike" kern="0" cap="none" spc="0" normalizeH="0" baseline="0" noProof="0" dirty="0">
                  <a:ln>
                    <a:noFill/>
                  </a:ln>
                  <a:solidFill>
                    <a:schemeClr val="accent4">
                      <a:lumMod val="50000"/>
                    </a:schemeClr>
                  </a:solidFill>
                  <a:effectLst/>
                  <a:uLnTx/>
                  <a:uFillTx/>
                  <a:latin typeface="+mn-ea"/>
                </a:rPr>
                <a:t/>
              </a:r>
              <a:br>
                <a:rPr kumimoji="0" lang="en-US" altLang="zh-CN" sz="1800" b="0" i="0" u="none" strike="noStrike" kern="0" cap="none" spc="0" normalizeH="0" baseline="0" noProof="0" dirty="0">
                  <a:ln>
                    <a:noFill/>
                  </a:ln>
                  <a:solidFill>
                    <a:schemeClr val="accent4">
                      <a:lumMod val="50000"/>
                    </a:schemeClr>
                  </a:solidFill>
                  <a:effectLst/>
                  <a:uLnTx/>
                  <a:uFillTx/>
                  <a:latin typeface="+mn-ea"/>
                </a:rPr>
              </a:br>
              <a:r>
                <a:rPr kumimoji="0" lang="zh-CN" altLang="en-US" sz="1800" b="0" i="0" u="none" strike="noStrike" kern="0" cap="none" spc="0" normalizeH="0" baseline="0" noProof="0" dirty="0">
                  <a:ln>
                    <a:noFill/>
                  </a:ln>
                  <a:solidFill>
                    <a:schemeClr val="accent4">
                      <a:lumMod val="50000"/>
                    </a:schemeClr>
                  </a:solidFill>
                  <a:effectLst/>
                  <a:uLnTx/>
                  <a:uFillTx/>
                  <a:latin typeface="+mn-ea"/>
                </a:rPr>
                <a:t>（</a:t>
              </a:r>
              <a:r>
                <a:rPr kumimoji="0" lang="en-US" altLang="zh-CN" sz="1800" b="0" i="0" u="none" strike="noStrike" kern="0" cap="none" spc="0" normalizeH="0" baseline="0" noProof="0" dirty="0">
                  <a:ln>
                    <a:noFill/>
                  </a:ln>
                  <a:solidFill>
                    <a:schemeClr val="accent4">
                      <a:lumMod val="50000"/>
                    </a:schemeClr>
                  </a:solidFill>
                  <a:effectLst/>
                  <a:uLnTx/>
                  <a:uFillTx/>
                  <a:latin typeface="+mn-ea"/>
                </a:rPr>
                <a:t>CSD</a:t>
              </a:r>
              <a:r>
                <a:rPr kumimoji="0" lang="zh-CN" altLang="en-US" sz="1800" b="0" i="0" u="none" strike="noStrike" kern="0" cap="none" spc="0" normalizeH="0" baseline="0" noProof="0" dirty="0">
                  <a:ln>
                    <a:noFill/>
                  </a:ln>
                  <a:solidFill>
                    <a:schemeClr val="accent4">
                      <a:lumMod val="50000"/>
                    </a:schemeClr>
                  </a:solidFill>
                  <a:effectLst/>
                  <a:uLnTx/>
                  <a:uFillTx/>
                  <a:latin typeface="+mn-ea"/>
                </a:rPr>
                <a:t>）</a:t>
              </a:r>
            </a:p>
          </p:txBody>
        </p:sp>
        <p:sp>
          <p:nvSpPr>
            <p:cNvPr id="40" name="圆角矩形 39"/>
            <p:cNvSpPr/>
            <p:nvPr/>
          </p:nvSpPr>
          <p:spPr>
            <a:xfrm>
              <a:off x="903036" y="4835152"/>
              <a:ext cx="1432063" cy="1008419"/>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4">
                      <a:lumMod val="50000"/>
                    </a:schemeClr>
                  </a:solidFill>
                  <a:effectLst/>
                  <a:uLnTx/>
                  <a:uFillTx/>
                  <a:latin typeface="+mn-ea"/>
                </a:rPr>
                <a:t>银行间市场现货产品</a:t>
              </a:r>
            </a:p>
          </p:txBody>
        </p:sp>
        <p:sp>
          <p:nvSpPr>
            <p:cNvPr id="41" name="圆角矩形 40"/>
            <p:cNvSpPr/>
            <p:nvPr/>
          </p:nvSpPr>
          <p:spPr>
            <a:xfrm>
              <a:off x="2600237" y="4835152"/>
              <a:ext cx="1451115" cy="1008419"/>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4">
                      <a:lumMod val="50000"/>
                    </a:schemeClr>
                  </a:solidFill>
                  <a:effectLst/>
                  <a:uLnTx/>
                  <a:uFillTx/>
                  <a:latin typeface="+mn-ea"/>
                </a:rPr>
                <a:t>银行间市场金融衍生品</a:t>
              </a:r>
            </a:p>
          </p:txBody>
        </p:sp>
        <p:sp>
          <p:nvSpPr>
            <p:cNvPr id="42" name="圆角矩形 41"/>
            <p:cNvSpPr/>
            <p:nvPr/>
          </p:nvSpPr>
          <p:spPr>
            <a:xfrm>
              <a:off x="4305376" y="4835152"/>
              <a:ext cx="1490807" cy="1008419"/>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accent4">
                      <a:lumMod val="50000"/>
                    </a:schemeClr>
                  </a:solidFill>
                  <a:effectLst/>
                  <a:uLnTx/>
                  <a:uFillTx/>
                  <a:latin typeface="+mn-ea"/>
                </a:rPr>
                <a:t>场外大宗</a:t>
              </a:r>
              <a:r>
                <a:rPr kumimoji="0" lang="zh-CN" altLang="en-US" sz="1800" b="1" i="0" u="none" strike="noStrike" kern="0" cap="none" spc="0" normalizeH="0" baseline="0" noProof="0" dirty="0">
                  <a:ln>
                    <a:noFill/>
                  </a:ln>
                  <a:solidFill>
                    <a:schemeClr val="accent4">
                      <a:lumMod val="50000"/>
                    </a:schemeClr>
                  </a:solidFill>
                  <a:effectLst/>
                  <a:uLnTx/>
                  <a:uFillTx/>
                  <a:latin typeface="+mn-ea"/>
                </a:rPr>
                <a:t>商品</a:t>
              </a:r>
              <a:endParaRPr kumimoji="0" lang="en-US" altLang="zh-CN" sz="1800" b="1" i="0" u="none" strike="noStrike" kern="0" cap="none" spc="0" normalizeH="0" baseline="0" noProof="0" dirty="0">
                <a:ln>
                  <a:noFill/>
                </a:ln>
                <a:solidFill>
                  <a:schemeClr val="accent4">
                    <a:lumMod val="50000"/>
                  </a:schemeClr>
                </a:solidFill>
                <a:effectLst/>
                <a:uLnTx/>
                <a:uFillTx/>
                <a:latin typeface="+mn-ea"/>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accent4">
                      <a:lumMod val="50000"/>
                    </a:schemeClr>
                  </a:solidFill>
                  <a:effectLst/>
                  <a:uLnTx/>
                  <a:uFillTx/>
                  <a:latin typeface="+mn-ea"/>
                </a:rPr>
                <a:t>金融衍生品</a:t>
              </a:r>
            </a:p>
          </p:txBody>
        </p:sp>
        <p:cxnSp>
          <p:nvCxnSpPr>
            <p:cNvPr id="43" name="肘形连接符 42"/>
            <p:cNvCxnSpPr>
              <a:stCxn id="38" idx="2"/>
              <a:endCxn id="40" idx="0"/>
            </p:cNvCxnSpPr>
            <p:nvPr/>
          </p:nvCxnSpPr>
          <p:spPr>
            <a:xfrm rot="5400000">
              <a:off x="2113582" y="3616092"/>
              <a:ext cx="724545" cy="1713573"/>
            </a:xfrm>
            <a:prstGeom prst="bentConnector3">
              <a:avLst/>
            </a:prstGeom>
            <a:ln/>
          </p:spPr>
          <p:style>
            <a:lnRef idx="1">
              <a:schemeClr val="accent4"/>
            </a:lnRef>
            <a:fillRef idx="2">
              <a:schemeClr val="accent4"/>
            </a:fillRef>
            <a:effectRef idx="1">
              <a:schemeClr val="accent4"/>
            </a:effectRef>
            <a:fontRef idx="minor">
              <a:schemeClr val="dk1"/>
            </a:fontRef>
          </p:style>
        </p:cxnSp>
        <p:cxnSp>
          <p:nvCxnSpPr>
            <p:cNvPr id="44" name="肘形连接符 43"/>
            <p:cNvCxnSpPr>
              <a:stCxn id="38" idx="2"/>
              <a:endCxn id="41" idx="0"/>
            </p:cNvCxnSpPr>
            <p:nvPr/>
          </p:nvCxnSpPr>
          <p:spPr>
            <a:xfrm rot="5400000">
              <a:off x="2966946" y="4469456"/>
              <a:ext cx="724545" cy="6847"/>
            </a:xfrm>
            <a:prstGeom prst="bentConnector3">
              <a:avLst/>
            </a:prstGeom>
            <a:ln/>
          </p:spPr>
          <p:style>
            <a:lnRef idx="1">
              <a:schemeClr val="accent4"/>
            </a:lnRef>
            <a:fillRef idx="2">
              <a:schemeClr val="accent4"/>
            </a:fillRef>
            <a:effectRef idx="1">
              <a:schemeClr val="accent4"/>
            </a:effectRef>
            <a:fontRef idx="minor">
              <a:schemeClr val="dk1"/>
            </a:fontRef>
          </p:style>
        </p:cxnSp>
        <p:cxnSp>
          <p:nvCxnSpPr>
            <p:cNvPr id="45" name="肘形连接符 44"/>
            <p:cNvCxnSpPr>
              <a:stCxn id="38" idx="2"/>
              <a:endCxn id="42" idx="0"/>
            </p:cNvCxnSpPr>
            <p:nvPr/>
          </p:nvCxnSpPr>
          <p:spPr>
            <a:xfrm rot="16200000" flipH="1">
              <a:off x="3829438" y="3613809"/>
              <a:ext cx="724545" cy="1718139"/>
            </a:xfrm>
            <a:prstGeom prst="bentConnector3">
              <a:avLst/>
            </a:prstGeom>
            <a:ln/>
          </p:spPr>
          <p:style>
            <a:lnRef idx="1">
              <a:schemeClr val="accent4"/>
            </a:lnRef>
            <a:fillRef idx="2">
              <a:schemeClr val="accent4"/>
            </a:fillRef>
            <a:effectRef idx="1">
              <a:schemeClr val="accent4"/>
            </a:effectRef>
            <a:fontRef idx="minor">
              <a:schemeClr val="dk1"/>
            </a:fontRef>
          </p:style>
        </p:cxnSp>
        <p:sp>
          <p:nvSpPr>
            <p:cNvPr id="46" name="圆角矩形 45"/>
            <p:cNvSpPr/>
            <p:nvPr/>
          </p:nvSpPr>
          <p:spPr>
            <a:xfrm>
              <a:off x="6377264" y="4841505"/>
              <a:ext cx="1224080" cy="1008419"/>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4">
                      <a:lumMod val="50000"/>
                    </a:schemeClr>
                  </a:solidFill>
                  <a:effectLst/>
                  <a:uLnTx/>
                  <a:uFillTx/>
                  <a:latin typeface="+mn-ea"/>
                </a:rPr>
                <a:t>创新金融产品</a:t>
              </a:r>
            </a:p>
          </p:txBody>
        </p:sp>
        <p:cxnSp>
          <p:nvCxnSpPr>
            <p:cNvPr id="47" name="肘形连接符 46"/>
            <p:cNvCxnSpPr>
              <a:stCxn id="39" idx="2"/>
              <a:endCxn id="46" idx="0"/>
            </p:cNvCxnSpPr>
            <p:nvPr/>
          </p:nvCxnSpPr>
          <p:spPr>
            <a:xfrm rot="16200000" flipH="1">
              <a:off x="6622432" y="4474632"/>
              <a:ext cx="730899" cy="2845"/>
            </a:xfrm>
            <a:prstGeom prst="bentConnector3">
              <a:avLst/>
            </a:prstGeom>
            <a:ln/>
          </p:spPr>
          <p:style>
            <a:lnRef idx="1">
              <a:schemeClr val="accent4"/>
            </a:lnRef>
            <a:fillRef idx="2">
              <a:schemeClr val="accent4"/>
            </a:fillRef>
            <a:effectRef idx="1">
              <a:schemeClr val="accent4"/>
            </a:effectRef>
            <a:fontRef idx="minor">
              <a:schemeClr val="dk1"/>
            </a:fontRef>
          </p:style>
        </p:cxnSp>
        <p:cxnSp>
          <p:nvCxnSpPr>
            <p:cNvPr id="48" name="直接连接符 47"/>
            <p:cNvCxnSpPr>
              <a:stCxn id="39" idx="1"/>
              <a:endCxn id="38" idx="3"/>
            </p:cNvCxnSpPr>
            <p:nvPr/>
          </p:nvCxnSpPr>
          <p:spPr>
            <a:xfrm flipH="1">
              <a:off x="4304749" y="3822575"/>
              <a:ext cx="1709602" cy="1"/>
            </a:xfrm>
            <a:prstGeom prst="line">
              <a:avLst/>
            </a:prstGeom>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47995932"/>
      </p:ext>
    </p:extLst>
  </p:cSld>
  <p:clrMapOvr>
    <a:overrideClrMapping bg1="lt1" tx1="dk1" bg2="lt2" tx2="dk2" accent1="accent1" accent2="accent2" accent3="accent3" accent4="accent4" accent5="accent5" accent6="accent6" hlink="hlink" folHlink="folHlink"/>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908720"/>
            <a:ext cx="7560840" cy="553998"/>
          </a:xfrm>
          <a:prstGeom prst="rect">
            <a:avLst/>
          </a:prstGeom>
          <a:noFill/>
        </p:spPr>
        <p:txBody>
          <a:bodyPr wrap="square" rtlCol="0">
            <a:spAutoFit/>
          </a:bodyPr>
          <a:lstStyle/>
          <a:p>
            <a:pPr algn="ctr"/>
            <a:r>
              <a:rPr lang="zh-CN" altLang="en-US" sz="3000" b="1" dirty="0" smtClean="0">
                <a:solidFill>
                  <a:schemeClr val="tx2"/>
                </a:solidFill>
                <a:latin typeface="微软雅黑" panose="020B0503020204020204" pitchFamily="34" charset="-122"/>
                <a:ea typeface="微软雅黑" panose="020B0503020204020204" pitchFamily="34" charset="-122"/>
              </a:rPr>
              <a:t>已推出业务概况</a:t>
            </a:r>
            <a:endParaRPr lang="zh-CN" altLang="en-US" sz="3000" b="1" dirty="0">
              <a:solidFill>
                <a:schemeClr val="tx2"/>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99592" y="1713002"/>
            <a:ext cx="7488832" cy="769441"/>
          </a:xfrm>
          <a:prstGeom prst="rect">
            <a:avLst/>
          </a:prstGeom>
          <a:noFill/>
        </p:spPr>
        <p:txBody>
          <a:bodyPr wrap="square" rtlCol="0">
            <a:spAutoFit/>
          </a:bodyPr>
          <a:lstStyle/>
          <a:p>
            <a:pPr marL="285750" indent="-285750">
              <a:buBlip>
                <a:blip r:embed="rId3"/>
              </a:buBlip>
            </a:pPr>
            <a:r>
              <a:rPr lang="zh-CN" altLang="en-US" sz="2000" dirty="0" smtClean="0">
                <a:solidFill>
                  <a:schemeClr val="accent4">
                    <a:lumMod val="50000"/>
                  </a:schemeClr>
                </a:solidFill>
                <a:latin typeface="+mn-ea"/>
              </a:rPr>
              <a:t>为场外航运及大宗商品金融衍生品提供</a:t>
            </a:r>
            <a:r>
              <a:rPr lang="zh-CN" altLang="en-US" sz="2400" b="1" u="sng" dirty="0">
                <a:ln w="0"/>
                <a:solidFill>
                  <a:schemeClr val="accent1">
                    <a:lumMod val="75000"/>
                  </a:schemeClr>
                </a:solidFill>
                <a:effectLst>
                  <a:reflection blurRad="6350" stA="53000" endA="300" endPos="35500" dir="5400000" sy="-90000" algn="bl" rotWithShape="0"/>
                </a:effectLst>
                <a:latin typeface="+mn-ea"/>
              </a:rPr>
              <a:t>中央对手清算服务</a:t>
            </a:r>
            <a:endParaRPr lang="en-US" altLang="zh-CN" sz="2400" b="1" u="sng" dirty="0">
              <a:ln w="0"/>
              <a:solidFill>
                <a:schemeClr val="accent1">
                  <a:lumMod val="75000"/>
                </a:schemeClr>
              </a:solidFill>
              <a:effectLst>
                <a:reflection blurRad="6350" stA="53000" endA="300" endPos="35500" dir="5400000" sy="-90000" algn="bl" rotWithShape="0"/>
              </a:effectLst>
              <a:latin typeface="+mn-ea"/>
            </a:endParaRPr>
          </a:p>
          <a:p>
            <a:pPr marL="285750" indent="-285750">
              <a:buBlip>
                <a:blip r:embed="rId3"/>
              </a:buBlip>
            </a:pPr>
            <a:r>
              <a:rPr lang="zh-CN" altLang="en-US" sz="2000" dirty="0" smtClean="0">
                <a:solidFill>
                  <a:schemeClr val="accent4">
                    <a:lumMod val="50000"/>
                  </a:schemeClr>
                </a:solidFill>
                <a:latin typeface="+mn-ea"/>
              </a:rPr>
              <a:t>覆盖各个关系国计民生的大宗商品行业</a:t>
            </a:r>
            <a:endParaRPr lang="zh-CN" altLang="en-US" sz="2800" b="1" dirty="0">
              <a:ln w="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grpSp>
        <p:nvGrpSpPr>
          <p:cNvPr id="40" name="组合 39"/>
          <p:cNvGrpSpPr/>
          <p:nvPr/>
        </p:nvGrpSpPr>
        <p:grpSpPr>
          <a:xfrm>
            <a:off x="395536" y="2708920"/>
            <a:ext cx="8280920" cy="3627695"/>
            <a:chOff x="251520" y="2708920"/>
            <a:chExt cx="8280920" cy="3627695"/>
          </a:xfrm>
        </p:grpSpPr>
        <p:sp>
          <p:nvSpPr>
            <p:cNvPr id="5" name="虚尾箭头 4"/>
            <p:cNvSpPr/>
            <p:nvPr/>
          </p:nvSpPr>
          <p:spPr>
            <a:xfrm>
              <a:off x="251520" y="4221088"/>
              <a:ext cx="8208912" cy="576064"/>
            </a:xfrm>
            <a:prstGeom prst="stripedRightArrow">
              <a:avLst>
                <a:gd name="adj1" fmla="val 56614"/>
                <a:gd name="adj2" fmla="val 500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6" name="文本框 5"/>
            <p:cNvSpPr txBox="1"/>
            <p:nvPr/>
          </p:nvSpPr>
          <p:spPr>
            <a:xfrm>
              <a:off x="323528" y="4324454"/>
              <a:ext cx="1080120" cy="369332"/>
            </a:xfrm>
            <a:prstGeom prst="rect">
              <a:avLst/>
            </a:prstGeom>
            <a:noFill/>
          </p:spPr>
          <p:txBody>
            <a:bodyPr wrap="square" rtlCol="0">
              <a:spAutoFit/>
            </a:bodyPr>
            <a:lstStyle/>
            <a:p>
              <a:r>
                <a:rPr lang="en-US" altLang="zh-CN" dirty="0" smtClean="0"/>
                <a:t>2012.12</a:t>
              </a:r>
              <a:endParaRPr lang="zh-CN" altLang="en-US" dirty="0"/>
            </a:p>
          </p:txBody>
        </p:sp>
        <p:sp>
          <p:nvSpPr>
            <p:cNvPr id="14" name="文本框 13"/>
            <p:cNvSpPr txBox="1"/>
            <p:nvPr/>
          </p:nvSpPr>
          <p:spPr>
            <a:xfrm>
              <a:off x="1907704" y="4324454"/>
              <a:ext cx="936104" cy="369332"/>
            </a:xfrm>
            <a:prstGeom prst="rect">
              <a:avLst/>
            </a:prstGeom>
            <a:noFill/>
          </p:spPr>
          <p:txBody>
            <a:bodyPr wrap="square" rtlCol="0">
              <a:spAutoFit/>
            </a:bodyPr>
            <a:lstStyle/>
            <a:p>
              <a:r>
                <a:rPr lang="en-US" altLang="zh-CN" dirty="0" smtClean="0"/>
                <a:t>2013.04</a:t>
              </a:r>
              <a:endParaRPr lang="zh-CN" altLang="en-US" dirty="0"/>
            </a:p>
          </p:txBody>
        </p:sp>
        <p:sp>
          <p:nvSpPr>
            <p:cNvPr id="16" name="文本框 15"/>
            <p:cNvSpPr txBox="1"/>
            <p:nvPr/>
          </p:nvSpPr>
          <p:spPr>
            <a:xfrm>
              <a:off x="5220072" y="4324454"/>
              <a:ext cx="936104" cy="369332"/>
            </a:xfrm>
            <a:prstGeom prst="rect">
              <a:avLst/>
            </a:prstGeom>
            <a:noFill/>
          </p:spPr>
          <p:txBody>
            <a:bodyPr wrap="square" rtlCol="0">
              <a:spAutoFit/>
            </a:bodyPr>
            <a:lstStyle/>
            <a:p>
              <a:r>
                <a:rPr lang="en-US" altLang="zh-CN" dirty="0" smtClean="0"/>
                <a:t>2015.02</a:t>
              </a:r>
              <a:endParaRPr lang="zh-CN" altLang="en-US" dirty="0"/>
            </a:p>
          </p:txBody>
        </p:sp>
        <p:sp>
          <p:nvSpPr>
            <p:cNvPr id="17" name="文本框 16"/>
            <p:cNvSpPr txBox="1"/>
            <p:nvPr/>
          </p:nvSpPr>
          <p:spPr>
            <a:xfrm>
              <a:off x="3563888" y="4324454"/>
              <a:ext cx="1044116" cy="369332"/>
            </a:xfrm>
            <a:prstGeom prst="rect">
              <a:avLst/>
            </a:prstGeom>
            <a:noFill/>
          </p:spPr>
          <p:txBody>
            <a:bodyPr wrap="square" rtlCol="0">
              <a:spAutoFit/>
            </a:bodyPr>
            <a:lstStyle/>
            <a:p>
              <a:r>
                <a:rPr lang="en-US" altLang="zh-CN" dirty="0" smtClean="0"/>
                <a:t>2014.08</a:t>
              </a:r>
              <a:endParaRPr lang="zh-CN" altLang="en-US" dirty="0"/>
            </a:p>
          </p:txBody>
        </p:sp>
        <p:sp>
          <p:nvSpPr>
            <p:cNvPr id="18" name="文本框 17"/>
            <p:cNvSpPr txBox="1"/>
            <p:nvPr/>
          </p:nvSpPr>
          <p:spPr>
            <a:xfrm>
              <a:off x="6876256" y="4324454"/>
              <a:ext cx="936104" cy="369332"/>
            </a:xfrm>
            <a:prstGeom prst="rect">
              <a:avLst/>
            </a:prstGeom>
            <a:noFill/>
          </p:spPr>
          <p:txBody>
            <a:bodyPr wrap="square" rtlCol="0">
              <a:spAutoFit/>
            </a:bodyPr>
            <a:lstStyle/>
            <a:p>
              <a:r>
                <a:rPr lang="en-US" altLang="zh-CN" dirty="0" smtClean="0"/>
                <a:t>2015.07</a:t>
              </a:r>
              <a:endParaRPr lang="zh-CN" altLang="en-US" dirty="0"/>
            </a:p>
          </p:txBody>
        </p:sp>
        <p:cxnSp>
          <p:nvCxnSpPr>
            <p:cNvPr id="8" name="直接连接符 7"/>
            <p:cNvCxnSpPr/>
            <p:nvPr/>
          </p:nvCxnSpPr>
          <p:spPr>
            <a:xfrm>
              <a:off x="467544" y="3037602"/>
              <a:ext cx="0" cy="1327502"/>
            </a:xfrm>
            <a:prstGeom prst="line">
              <a:avLst/>
            </a:prstGeom>
            <a:ln w="15875">
              <a:solidFill>
                <a:schemeClr val="accent6">
                  <a:lumMod val="60000"/>
                  <a:lumOff val="40000"/>
                </a:schemeClr>
              </a:solidFill>
              <a:headEnd type="oval"/>
              <a:tailEnd type="none" w="lg" len="lg"/>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67544" y="2996952"/>
              <a:ext cx="1368152" cy="830997"/>
            </a:xfrm>
            <a:prstGeom prst="rect">
              <a:avLst/>
            </a:prstGeom>
            <a:noFill/>
          </p:spPr>
          <p:txBody>
            <a:bodyPr wrap="square" rtlCol="0">
              <a:spAutoFit/>
            </a:bodyPr>
            <a:lstStyle/>
            <a:p>
              <a:r>
                <a:rPr lang="zh-CN" altLang="en-US" sz="1600" dirty="0">
                  <a:solidFill>
                    <a:schemeClr val="accent2">
                      <a:lumMod val="50000"/>
                    </a:schemeClr>
                  </a:solidFill>
                </a:rPr>
                <a:t>人民币</a:t>
              </a:r>
              <a:r>
                <a:rPr lang="zh-CN" altLang="en-US" sz="1600" dirty="0" smtClean="0">
                  <a:solidFill>
                    <a:schemeClr val="accent2">
                      <a:lumMod val="50000"/>
                    </a:schemeClr>
                  </a:solidFill>
                </a:rPr>
                <a:t>远期运费协议试运行</a:t>
              </a:r>
              <a:endParaRPr lang="zh-CN" altLang="en-US" sz="1600" dirty="0">
                <a:solidFill>
                  <a:schemeClr val="accent2">
                    <a:lumMod val="50000"/>
                  </a:schemeClr>
                </a:solidFill>
              </a:endParaRPr>
            </a:p>
          </p:txBody>
        </p:sp>
        <p:cxnSp>
          <p:nvCxnSpPr>
            <p:cNvPr id="19" name="直接连接符 18"/>
            <p:cNvCxnSpPr/>
            <p:nvPr/>
          </p:nvCxnSpPr>
          <p:spPr>
            <a:xfrm>
              <a:off x="2028900" y="4653136"/>
              <a:ext cx="0" cy="1656184"/>
            </a:xfrm>
            <a:prstGeom prst="line">
              <a:avLst/>
            </a:prstGeom>
            <a:ln w="15875">
              <a:solidFill>
                <a:schemeClr val="accent6">
                  <a:lumMod val="60000"/>
                  <a:lumOff val="40000"/>
                </a:schemeClr>
              </a:solidFill>
              <a:headEnd type="none"/>
              <a:tailEnd type="oval" w="med" len="med"/>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979712" y="4985881"/>
              <a:ext cx="1823020" cy="1323439"/>
            </a:xfrm>
            <a:prstGeom prst="rect">
              <a:avLst/>
            </a:prstGeom>
            <a:noFill/>
          </p:spPr>
          <p:txBody>
            <a:bodyPr wrap="square" rtlCol="0">
              <a:spAutoFit/>
            </a:bodyPr>
            <a:lstStyle/>
            <a:p>
              <a:r>
                <a:rPr lang="zh-CN" altLang="en-US" sz="1600" dirty="0">
                  <a:solidFill>
                    <a:schemeClr val="accent2">
                      <a:lumMod val="50000"/>
                    </a:schemeClr>
                  </a:solidFill>
                </a:rPr>
                <a:t>人民币</a:t>
              </a:r>
              <a:r>
                <a:rPr lang="zh-CN" altLang="en-US" sz="1600" dirty="0" smtClean="0">
                  <a:solidFill>
                    <a:schemeClr val="accent2">
                      <a:lumMod val="50000"/>
                    </a:schemeClr>
                  </a:solidFill>
                </a:rPr>
                <a:t>远期运费协议正式上线；</a:t>
              </a:r>
              <a:endParaRPr lang="en-US" altLang="zh-CN" sz="1600" dirty="0" smtClean="0">
                <a:solidFill>
                  <a:schemeClr val="accent2">
                    <a:lumMod val="50000"/>
                  </a:schemeClr>
                </a:solidFill>
              </a:endParaRPr>
            </a:p>
            <a:p>
              <a:r>
                <a:rPr lang="zh-CN" altLang="en-US" sz="1600" dirty="0" smtClean="0">
                  <a:solidFill>
                    <a:schemeClr val="accent2">
                      <a:lumMod val="50000"/>
                    </a:schemeClr>
                  </a:solidFill>
                </a:rPr>
                <a:t>获评“</a:t>
              </a:r>
              <a:r>
                <a:rPr lang="en-US" altLang="zh-CN" sz="1600" dirty="0">
                  <a:solidFill>
                    <a:schemeClr val="accent2">
                      <a:lumMod val="50000"/>
                    </a:schemeClr>
                  </a:solidFill>
                </a:rPr>
                <a:t>2013</a:t>
              </a:r>
              <a:r>
                <a:rPr lang="zh-CN" altLang="zh-CN" sz="1600" dirty="0">
                  <a:solidFill>
                    <a:schemeClr val="accent2">
                      <a:lumMod val="50000"/>
                    </a:schemeClr>
                  </a:solidFill>
                </a:rPr>
                <a:t>年度上海金融创新成果奖二等奖</a:t>
              </a:r>
              <a:r>
                <a:rPr lang="zh-CN" altLang="en-US" sz="1600" dirty="0" smtClean="0">
                  <a:solidFill>
                    <a:schemeClr val="accent2">
                      <a:lumMod val="50000"/>
                    </a:schemeClr>
                  </a:solidFill>
                </a:rPr>
                <a:t>”</a:t>
              </a:r>
              <a:endParaRPr lang="zh-CN" altLang="en-US" sz="1600" dirty="0">
                <a:solidFill>
                  <a:schemeClr val="accent2">
                    <a:lumMod val="50000"/>
                  </a:schemeClr>
                </a:solidFill>
              </a:endParaRPr>
            </a:p>
          </p:txBody>
        </p:sp>
        <p:cxnSp>
          <p:nvCxnSpPr>
            <p:cNvPr id="27" name="直接连接符 26"/>
            <p:cNvCxnSpPr/>
            <p:nvPr/>
          </p:nvCxnSpPr>
          <p:spPr>
            <a:xfrm>
              <a:off x="3707904" y="2780928"/>
              <a:ext cx="0" cy="1584176"/>
            </a:xfrm>
            <a:prstGeom prst="line">
              <a:avLst/>
            </a:prstGeom>
            <a:ln w="15875">
              <a:solidFill>
                <a:schemeClr val="accent6">
                  <a:lumMod val="60000"/>
                  <a:lumOff val="40000"/>
                </a:schemeClr>
              </a:solidFill>
              <a:headEnd type="oval"/>
              <a:tailEnd type="none" w="lg" len="lg"/>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3707903" y="2708920"/>
              <a:ext cx="1872209" cy="1323439"/>
            </a:xfrm>
            <a:prstGeom prst="rect">
              <a:avLst/>
            </a:prstGeom>
            <a:noFill/>
          </p:spPr>
          <p:txBody>
            <a:bodyPr wrap="square" rtlCol="0">
              <a:spAutoFit/>
            </a:bodyPr>
            <a:lstStyle/>
            <a:p>
              <a:r>
                <a:rPr lang="zh-CN" altLang="en-US" sz="1600" dirty="0" smtClean="0">
                  <a:solidFill>
                    <a:schemeClr val="accent2">
                      <a:lumMod val="50000"/>
                    </a:schemeClr>
                  </a:solidFill>
                </a:rPr>
                <a:t>人民币铁矿石、动力煤掉期推出；</a:t>
              </a:r>
              <a:endParaRPr lang="en-US" altLang="zh-CN" sz="1600" dirty="0" smtClean="0">
                <a:solidFill>
                  <a:schemeClr val="accent2">
                    <a:lumMod val="50000"/>
                  </a:schemeClr>
                </a:solidFill>
              </a:endParaRPr>
            </a:p>
            <a:p>
              <a:r>
                <a:rPr lang="zh-CN" altLang="en-US" sz="1600" dirty="0" smtClean="0">
                  <a:solidFill>
                    <a:schemeClr val="accent2">
                      <a:lumMod val="50000"/>
                    </a:schemeClr>
                  </a:solidFill>
                </a:rPr>
                <a:t>动力煤掉期交易清算量已在全球同类产品中排名第一</a:t>
              </a:r>
              <a:endParaRPr lang="zh-CN" altLang="en-US" sz="1600" dirty="0">
                <a:solidFill>
                  <a:schemeClr val="accent2">
                    <a:lumMod val="50000"/>
                  </a:schemeClr>
                </a:solidFill>
              </a:endParaRPr>
            </a:p>
          </p:txBody>
        </p:sp>
        <p:cxnSp>
          <p:nvCxnSpPr>
            <p:cNvPr id="36" name="直接连接符 35"/>
            <p:cNvCxnSpPr/>
            <p:nvPr/>
          </p:nvCxnSpPr>
          <p:spPr>
            <a:xfrm>
              <a:off x="5341268" y="4653136"/>
              <a:ext cx="0" cy="1656184"/>
            </a:xfrm>
            <a:prstGeom prst="line">
              <a:avLst/>
            </a:prstGeom>
            <a:ln w="15875">
              <a:solidFill>
                <a:schemeClr val="accent6">
                  <a:lumMod val="60000"/>
                  <a:lumOff val="40000"/>
                </a:schemeClr>
              </a:solidFill>
              <a:headEnd type="none"/>
              <a:tailEnd type="oval" w="med" len="med"/>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5292080" y="5013176"/>
              <a:ext cx="1823020" cy="1323439"/>
            </a:xfrm>
            <a:prstGeom prst="rect">
              <a:avLst/>
            </a:prstGeom>
            <a:noFill/>
          </p:spPr>
          <p:txBody>
            <a:bodyPr wrap="square" rtlCol="0">
              <a:spAutoFit/>
            </a:bodyPr>
            <a:lstStyle/>
            <a:p>
              <a:r>
                <a:rPr lang="zh-CN" altLang="en-US" sz="1600" dirty="0" smtClean="0">
                  <a:solidFill>
                    <a:schemeClr val="accent2">
                      <a:lumMod val="50000"/>
                    </a:schemeClr>
                  </a:solidFill>
                </a:rPr>
                <a:t>自贸区铜溢价掉期正式上线；</a:t>
              </a:r>
              <a:endParaRPr lang="en-US" altLang="zh-CN" sz="1600" dirty="0" smtClean="0">
                <a:solidFill>
                  <a:schemeClr val="accent2">
                    <a:lumMod val="50000"/>
                  </a:schemeClr>
                </a:solidFill>
              </a:endParaRPr>
            </a:p>
            <a:p>
              <a:r>
                <a:rPr lang="zh-CN" altLang="en-US" sz="1600" dirty="0" smtClean="0">
                  <a:solidFill>
                    <a:schemeClr val="accent2">
                      <a:lumMod val="50000"/>
                    </a:schemeClr>
                  </a:solidFill>
                </a:rPr>
                <a:t>获评“</a:t>
              </a:r>
              <a:r>
                <a:rPr lang="zh-CN" altLang="zh-CN" sz="1600" dirty="0">
                  <a:solidFill>
                    <a:schemeClr val="accent2">
                      <a:lumMod val="50000"/>
                    </a:schemeClr>
                  </a:solidFill>
                </a:rPr>
                <a:t>中国（上海）自贸区金融职工优秀创新案例</a:t>
              </a:r>
              <a:r>
                <a:rPr lang="zh-CN" altLang="en-US" sz="1600" dirty="0" smtClean="0">
                  <a:solidFill>
                    <a:schemeClr val="accent2">
                      <a:lumMod val="50000"/>
                    </a:schemeClr>
                  </a:solidFill>
                </a:rPr>
                <a:t>”</a:t>
              </a:r>
              <a:endParaRPr lang="zh-CN" altLang="en-US" sz="1600" dirty="0">
                <a:solidFill>
                  <a:schemeClr val="accent2">
                    <a:lumMod val="50000"/>
                  </a:schemeClr>
                </a:solidFill>
              </a:endParaRPr>
            </a:p>
          </p:txBody>
        </p:sp>
        <p:cxnSp>
          <p:nvCxnSpPr>
            <p:cNvPr id="38" name="直接连接符 37"/>
            <p:cNvCxnSpPr/>
            <p:nvPr/>
          </p:nvCxnSpPr>
          <p:spPr>
            <a:xfrm>
              <a:off x="7020272" y="2780928"/>
              <a:ext cx="0" cy="1584176"/>
            </a:xfrm>
            <a:prstGeom prst="line">
              <a:avLst/>
            </a:prstGeom>
            <a:ln w="15875">
              <a:solidFill>
                <a:schemeClr val="accent6">
                  <a:lumMod val="60000"/>
                  <a:lumOff val="40000"/>
                </a:schemeClr>
              </a:solidFill>
              <a:headEnd type="oval"/>
              <a:tailEnd type="none" w="lg" len="lg"/>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7020271" y="2780928"/>
              <a:ext cx="1512169" cy="1077218"/>
            </a:xfrm>
            <a:prstGeom prst="rect">
              <a:avLst/>
            </a:prstGeom>
            <a:noFill/>
          </p:spPr>
          <p:txBody>
            <a:bodyPr wrap="square" rtlCol="0">
              <a:spAutoFit/>
            </a:bodyPr>
            <a:lstStyle/>
            <a:p>
              <a:r>
                <a:rPr lang="zh-CN" altLang="en-US" sz="1600" dirty="0" smtClean="0">
                  <a:solidFill>
                    <a:schemeClr val="accent2">
                      <a:lumMod val="50000"/>
                    </a:schemeClr>
                  </a:solidFill>
                </a:rPr>
                <a:t>人民币苯乙烯</a:t>
              </a:r>
              <a:r>
                <a:rPr lang="zh-CN" altLang="en-US" sz="1600" dirty="0">
                  <a:solidFill>
                    <a:schemeClr val="accent2">
                      <a:lumMod val="50000"/>
                    </a:schemeClr>
                  </a:solidFill>
                </a:rPr>
                <a:t>掉</a:t>
              </a:r>
              <a:r>
                <a:rPr lang="zh-CN" altLang="en-US" sz="1600" dirty="0" smtClean="0">
                  <a:solidFill>
                    <a:schemeClr val="accent2">
                      <a:lumMod val="50000"/>
                    </a:schemeClr>
                  </a:solidFill>
                </a:rPr>
                <a:t>期、自贸区乙二醇进口掉期推出</a:t>
              </a:r>
              <a:endParaRPr lang="zh-CN" altLang="en-US" sz="1600" dirty="0">
                <a:solidFill>
                  <a:schemeClr val="accent2">
                    <a:lumMod val="50000"/>
                  </a:schemeClr>
                </a:solidFill>
              </a:endParaRPr>
            </a:p>
          </p:txBody>
        </p:sp>
      </p:grpSp>
    </p:spTree>
    <p:extLst>
      <p:ext uri="{BB962C8B-B14F-4D97-AF65-F5344CB8AC3E}">
        <p14:creationId xmlns:p14="http://schemas.microsoft.com/office/powerpoint/2010/main" val="1037810677"/>
      </p:ext>
    </p:extLst>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p:cNvSpPr txBox="1"/>
          <p:nvPr/>
        </p:nvSpPr>
        <p:spPr>
          <a:xfrm>
            <a:off x="1403648" y="2029296"/>
            <a:ext cx="2448272" cy="369332"/>
          </a:xfrm>
          <a:prstGeom prst="rect">
            <a:avLst/>
          </a:prstGeom>
          <a:noFill/>
        </p:spPr>
        <p:txBody>
          <a:bodyPr wrap="square" rtlCol="0">
            <a:spAutoFit/>
          </a:bodyPr>
          <a:lstStyle/>
          <a:p>
            <a:endParaRPr lang="zh-CN" altLang="en-US" dirty="0"/>
          </a:p>
        </p:txBody>
      </p:sp>
      <p:graphicFrame>
        <p:nvGraphicFramePr>
          <p:cNvPr id="22" name="图示 21"/>
          <p:cNvGraphicFramePr/>
          <p:nvPr>
            <p:extLst/>
          </p:nvPr>
        </p:nvGraphicFramePr>
        <p:xfrm>
          <a:off x="251520" y="1511481"/>
          <a:ext cx="8604448" cy="50993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2"/>
          <p:cNvSpPr txBox="1"/>
          <p:nvPr/>
        </p:nvSpPr>
        <p:spPr>
          <a:xfrm>
            <a:off x="755576" y="908720"/>
            <a:ext cx="7560840" cy="584775"/>
          </a:xfrm>
          <a:prstGeom prst="rect">
            <a:avLst/>
          </a:prstGeom>
          <a:noFill/>
        </p:spPr>
        <p:txBody>
          <a:bodyPr wrap="square" rtlCol="0">
            <a:spAutoFit/>
          </a:bodyPr>
          <a:lstStyle/>
          <a:p>
            <a:pPr algn="ctr">
              <a:spcBef>
                <a:spcPct val="20000"/>
              </a:spcBef>
            </a:pPr>
            <a:r>
              <a:rPr lang="zh-CN" altLang="en-US" sz="3200" b="1" dirty="0" smtClean="0">
                <a:solidFill>
                  <a:schemeClr val="accent4">
                    <a:lumMod val="50000"/>
                  </a:schemeClr>
                </a:solidFill>
                <a:latin typeface="+mj-ea"/>
                <a:ea typeface="+mj-ea"/>
              </a:rPr>
              <a:t>航运及大宗商品金融衍生品</a:t>
            </a:r>
            <a:r>
              <a:rPr lang="en-US" altLang="zh-CN" sz="3200" b="1" dirty="0" smtClean="0">
                <a:solidFill>
                  <a:schemeClr val="accent4">
                    <a:lumMod val="50000"/>
                  </a:schemeClr>
                </a:solidFill>
                <a:latin typeface="+mj-ea"/>
                <a:ea typeface="+mj-ea"/>
              </a:rPr>
              <a:t>CCP</a:t>
            </a:r>
            <a:endParaRPr lang="zh-CN" altLang="en-US" sz="3200" b="1" dirty="0">
              <a:solidFill>
                <a:schemeClr val="accent4">
                  <a:lumMod val="50000"/>
                </a:schemeClr>
              </a:solidFill>
              <a:latin typeface="+mj-ea"/>
              <a:ea typeface="+mj-ea"/>
            </a:endParaRPr>
          </a:p>
        </p:txBody>
      </p:sp>
    </p:spTree>
    <p:extLst>
      <p:ext uri="{BB962C8B-B14F-4D97-AF65-F5344CB8AC3E}">
        <p14:creationId xmlns:p14="http://schemas.microsoft.com/office/powerpoint/2010/main" val="1912289300"/>
      </p:ext>
    </p:extLst>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p:cNvSpPr txBox="1"/>
          <p:nvPr/>
        </p:nvSpPr>
        <p:spPr>
          <a:xfrm>
            <a:off x="1403648" y="1899632"/>
            <a:ext cx="2448272" cy="369332"/>
          </a:xfrm>
          <a:prstGeom prst="rect">
            <a:avLst/>
          </a:prstGeom>
          <a:noFill/>
        </p:spPr>
        <p:txBody>
          <a:bodyPr wrap="square" rtlCol="0">
            <a:spAutoFit/>
          </a:bodyPr>
          <a:lstStyle/>
          <a:p>
            <a:endParaRPr lang="zh-CN" altLang="en-US" dirty="0"/>
          </a:p>
        </p:txBody>
      </p:sp>
      <p:sp>
        <p:nvSpPr>
          <p:cNvPr id="5" name="TextBox 2"/>
          <p:cNvSpPr txBox="1"/>
          <p:nvPr/>
        </p:nvSpPr>
        <p:spPr>
          <a:xfrm>
            <a:off x="755576" y="908720"/>
            <a:ext cx="7560840" cy="584775"/>
          </a:xfrm>
          <a:prstGeom prst="rect">
            <a:avLst/>
          </a:prstGeom>
          <a:noFill/>
        </p:spPr>
        <p:txBody>
          <a:bodyPr wrap="square" rtlCol="0">
            <a:spAutoFit/>
          </a:bodyPr>
          <a:lstStyle/>
          <a:p>
            <a:pPr algn="ctr">
              <a:spcBef>
                <a:spcPct val="20000"/>
              </a:spcBef>
            </a:pPr>
            <a:r>
              <a:rPr lang="zh-CN" altLang="en-US" sz="3200" b="1" dirty="0" smtClean="0">
                <a:solidFill>
                  <a:schemeClr val="accent4">
                    <a:lumMod val="50000"/>
                  </a:schemeClr>
                </a:solidFill>
                <a:latin typeface="+mj-ea"/>
                <a:ea typeface="+mj-ea"/>
              </a:rPr>
              <a:t>市场交易情况</a:t>
            </a:r>
            <a:endParaRPr lang="zh-CN" altLang="en-US" sz="3200" b="1" dirty="0">
              <a:solidFill>
                <a:schemeClr val="accent4">
                  <a:lumMod val="50000"/>
                </a:schemeClr>
              </a:solidFill>
              <a:latin typeface="+mj-ea"/>
              <a:ea typeface="+mj-ea"/>
            </a:endParaRPr>
          </a:p>
        </p:txBody>
      </p:sp>
      <p:graphicFrame>
        <p:nvGraphicFramePr>
          <p:cNvPr id="3" name="图示 2"/>
          <p:cNvGraphicFramePr/>
          <p:nvPr>
            <p:extLst>
              <p:ext uri="{D42A27DB-BD31-4B8C-83A1-F6EECF244321}">
                <p14:modId xmlns:p14="http://schemas.microsoft.com/office/powerpoint/2010/main" val="3214542640"/>
              </p:ext>
            </p:extLst>
          </p:nvPr>
        </p:nvGraphicFramePr>
        <p:xfrm>
          <a:off x="745704" y="1052736"/>
          <a:ext cx="7920880" cy="65930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文本框 3"/>
          <p:cNvSpPr txBox="1"/>
          <p:nvPr/>
        </p:nvSpPr>
        <p:spPr>
          <a:xfrm>
            <a:off x="323528" y="1573453"/>
            <a:ext cx="5760640" cy="430887"/>
          </a:xfrm>
          <a:prstGeom prst="rect">
            <a:avLst/>
          </a:prstGeom>
          <a:noFill/>
        </p:spPr>
        <p:txBody>
          <a:bodyPr wrap="square" rtlCol="0">
            <a:spAutoFit/>
          </a:bodyPr>
          <a:lstStyle/>
          <a:p>
            <a:pPr algn="ctr">
              <a:spcBef>
                <a:spcPct val="20000"/>
              </a:spcBef>
            </a:pPr>
            <a:r>
              <a:rPr lang="zh-CN" altLang="en-US" sz="2200" dirty="0">
                <a:solidFill>
                  <a:schemeClr val="accent4">
                    <a:lumMod val="50000"/>
                  </a:schemeClr>
                </a:solidFill>
                <a:latin typeface="+mj-ea"/>
              </a:rPr>
              <a:t>各产品</a:t>
            </a:r>
            <a:r>
              <a:rPr lang="zh-CN" altLang="en-US" sz="2200" dirty="0" smtClean="0">
                <a:solidFill>
                  <a:schemeClr val="accent4">
                    <a:lumMod val="50000"/>
                  </a:schemeClr>
                </a:solidFill>
                <a:latin typeface="+mj-ea"/>
              </a:rPr>
              <a:t>上线</a:t>
            </a:r>
            <a:r>
              <a:rPr lang="zh-CN" altLang="en-US" sz="2200" dirty="0" smtClean="0">
                <a:solidFill>
                  <a:schemeClr val="accent4">
                    <a:lumMod val="50000"/>
                  </a:schemeClr>
                </a:solidFill>
                <a:latin typeface="+mj-ea"/>
              </a:rPr>
              <a:t>至</a:t>
            </a:r>
            <a:r>
              <a:rPr lang="en-US" altLang="zh-CN" sz="2200" dirty="0" smtClean="0">
                <a:solidFill>
                  <a:schemeClr val="accent4">
                    <a:lumMod val="50000"/>
                  </a:schemeClr>
                </a:solidFill>
                <a:latin typeface="+mj-ea"/>
              </a:rPr>
              <a:t>10</a:t>
            </a:r>
            <a:r>
              <a:rPr lang="zh-CN" altLang="en-US" sz="2200" dirty="0" smtClean="0">
                <a:solidFill>
                  <a:schemeClr val="accent4">
                    <a:lumMod val="50000"/>
                  </a:schemeClr>
                </a:solidFill>
                <a:latin typeface="+mj-ea"/>
              </a:rPr>
              <a:t>月底</a:t>
            </a:r>
            <a:r>
              <a:rPr lang="zh-CN" altLang="en-US" sz="2200" dirty="0" smtClean="0">
                <a:solidFill>
                  <a:schemeClr val="accent4">
                    <a:lumMod val="50000"/>
                  </a:schemeClr>
                </a:solidFill>
                <a:latin typeface="+mj-ea"/>
              </a:rPr>
              <a:t>的交易情况如下：</a:t>
            </a:r>
            <a:endParaRPr lang="zh-CN" altLang="en-US" sz="2200" dirty="0">
              <a:solidFill>
                <a:schemeClr val="accent4">
                  <a:lumMod val="50000"/>
                </a:schemeClr>
              </a:solidFill>
              <a:latin typeface="+mj-ea"/>
            </a:endParaRPr>
          </a:p>
        </p:txBody>
      </p:sp>
    </p:spTree>
    <p:extLst>
      <p:ext uri="{BB962C8B-B14F-4D97-AF65-F5344CB8AC3E}">
        <p14:creationId xmlns:p14="http://schemas.microsoft.com/office/powerpoint/2010/main" val="4023749381"/>
      </p:ext>
    </p:extLst>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600" y="4941168"/>
            <a:ext cx="8013576" cy="1008112"/>
          </a:xfrm>
        </p:spPr>
        <p:txBody>
          <a:bodyPr>
            <a:normAutofit fontScale="90000"/>
          </a:bodyPr>
          <a:lstStyle/>
          <a:p>
            <a:pPr algn="r"/>
            <a:r>
              <a:rPr lang="en-US" altLang="zh-CN" b="1" dirty="0" smtClean="0">
                <a:solidFill>
                  <a:schemeClr val="accent2">
                    <a:lumMod val="50000"/>
                  </a:schemeClr>
                </a:solidFill>
                <a:latin typeface="+mj-ea"/>
              </a:rPr>
              <a:t/>
            </a:r>
            <a:br>
              <a:rPr lang="en-US" altLang="zh-CN" b="1" dirty="0" smtClean="0">
                <a:solidFill>
                  <a:schemeClr val="accent2">
                    <a:lumMod val="50000"/>
                  </a:schemeClr>
                </a:solidFill>
                <a:latin typeface="+mj-ea"/>
              </a:rPr>
            </a:br>
            <a:r>
              <a:rPr lang="zh-CN" altLang="en-US" dirty="0" smtClean="0">
                <a:solidFill>
                  <a:schemeClr val="accent2">
                    <a:lumMod val="50000"/>
                  </a:schemeClr>
                </a:solidFill>
                <a:latin typeface="+mj-ea"/>
              </a:rPr>
              <a:t>航运金融衍生</a:t>
            </a:r>
            <a:r>
              <a:rPr lang="zh-CN" altLang="en-US" dirty="0">
                <a:solidFill>
                  <a:schemeClr val="accent2">
                    <a:lumMod val="50000"/>
                  </a:schemeClr>
                </a:solidFill>
                <a:latin typeface="+mj-ea"/>
              </a:rPr>
              <a:t>品业务介绍</a:t>
            </a:r>
            <a:r>
              <a:rPr lang="zh-CN" altLang="en-US" b="1" dirty="0">
                <a:solidFill>
                  <a:schemeClr val="accent2">
                    <a:lumMod val="50000"/>
                  </a:schemeClr>
                </a:solidFill>
                <a:latin typeface="+mj-ea"/>
              </a:rPr>
              <a:t/>
            </a:r>
            <a:br>
              <a:rPr lang="zh-CN" altLang="en-US" b="1" dirty="0">
                <a:solidFill>
                  <a:schemeClr val="accent2">
                    <a:lumMod val="50000"/>
                  </a:schemeClr>
                </a:solidFill>
                <a:latin typeface="+mj-ea"/>
              </a:rPr>
            </a:br>
            <a:endParaRPr lang="zh-CN" altLang="en-US" b="1" dirty="0">
              <a:solidFill>
                <a:schemeClr val="accent2">
                  <a:lumMod val="50000"/>
                </a:schemeClr>
              </a:solidFill>
              <a:latin typeface="+mj-ea"/>
            </a:endParaRPr>
          </a:p>
        </p:txBody>
      </p:sp>
      <p:cxnSp>
        <p:nvCxnSpPr>
          <p:cNvPr id="6" name="直接连接符 5"/>
          <p:cNvCxnSpPr/>
          <p:nvPr/>
        </p:nvCxnSpPr>
        <p:spPr>
          <a:xfrm>
            <a:off x="539552" y="5733256"/>
            <a:ext cx="8352928"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1052736"/>
            <a:ext cx="4269784" cy="3750004"/>
          </a:xfrm>
          <a:prstGeom prst="rect">
            <a:avLst/>
          </a:prstGeom>
          <a:ln>
            <a:noFill/>
          </a:ln>
          <a:effectLst>
            <a:softEdge rad="112500"/>
          </a:effectLst>
        </p:spPr>
      </p:pic>
    </p:spTree>
    <p:extLst>
      <p:ext uri="{BB962C8B-B14F-4D97-AF65-F5344CB8AC3E}">
        <p14:creationId xmlns:p14="http://schemas.microsoft.com/office/powerpoint/2010/main" val="2887902911"/>
      </p:ext>
    </p:extLst>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
          </p:nvPr>
        </p:nvSpPr>
        <p:spPr>
          <a:xfrm>
            <a:off x="722312" y="1196752"/>
            <a:ext cx="8098159" cy="4968552"/>
          </a:xfrm>
        </p:spPr>
        <p:txBody>
          <a:bodyPr/>
          <a:lstStyle/>
          <a:p>
            <a:endParaRPr lang="en-US" altLang="zh-CN" dirty="0">
              <a:solidFill>
                <a:schemeClr val="tx1"/>
              </a:solidFill>
            </a:endParaRP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438850310"/>
              </p:ext>
            </p:extLst>
          </p:nvPr>
        </p:nvGraphicFramePr>
        <p:xfrm>
          <a:off x="611560" y="836713"/>
          <a:ext cx="8064896" cy="5590208"/>
        </p:xfrm>
        <a:graphic>
          <a:graphicData uri="http://schemas.openxmlformats.org/drawingml/2006/table">
            <a:tbl>
              <a:tblPr firstRow="1" firstCol="1" bandRow="1">
                <a:tableStyleId>{3B4B98B0-60AC-42C2-AFA5-B58CD77FA1E5}</a:tableStyleId>
              </a:tblPr>
              <a:tblGrid>
                <a:gridCol w="1889075"/>
                <a:gridCol w="6175821"/>
              </a:tblGrid>
              <a:tr h="288031">
                <a:tc>
                  <a:txBody>
                    <a:bodyPr/>
                    <a:lstStyle/>
                    <a:p>
                      <a:pPr algn="just">
                        <a:spcAft>
                          <a:spcPts val="0"/>
                        </a:spcAft>
                      </a:pPr>
                      <a:r>
                        <a:rPr lang="zh-CN" sz="2000" kern="100" dirty="0">
                          <a:solidFill>
                            <a:schemeClr val="accent2">
                              <a:lumMod val="50000"/>
                            </a:schemeClr>
                          </a:solidFill>
                          <a:effectLst/>
                          <a:latin typeface="+mn-ea"/>
                          <a:ea typeface="+mn-ea"/>
                        </a:rPr>
                        <a:t>产品种类</a:t>
                      </a:r>
                      <a:endParaRPr lang="zh-CN" sz="20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a:txBody>
                    <a:bodyPr/>
                    <a:lstStyle/>
                    <a:p>
                      <a:pPr algn="just">
                        <a:spcAft>
                          <a:spcPts val="0"/>
                        </a:spcAft>
                      </a:pPr>
                      <a:r>
                        <a:rPr lang="zh-CN" altLang="en-US" sz="2000" kern="0" dirty="0" smtClean="0">
                          <a:solidFill>
                            <a:schemeClr val="accent2">
                              <a:lumMod val="50000"/>
                            </a:schemeClr>
                          </a:solidFill>
                          <a:effectLst/>
                          <a:latin typeface="+mn-ea"/>
                          <a:ea typeface="+mn-ea"/>
                        </a:rPr>
                        <a:t>人民币远期运费协议（</a:t>
                      </a:r>
                      <a:r>
                        <a:rPr lang="zh-CN" altLang="zh-CN" sz="2000" b="1" kern="0" baseline="0" dirty="0" smtClean="0">
                          <a:solidFill>
                            <a:schemeClr val="accent2">
                              <a:lumMod val="50000"/>
                            </a:schemeClr>
                          </a:solidFill>
                          <a:effectLst/>
                          <a:latin typeface="+mn-ea"/>
                          <a:ea typeface="+mn-ea"/>
                          <a:cs typeface="+mn-cs"/>
                        </a:rPr>
                        <a:t>人民币</a:t>
                      </a:r>
                      <a:r>
                        <a:rPr lang="en-US" altLang="zh-CN" sz="2000" b="1" kern="0" baseline="0" dirty="0" smtClean="0">
                          <a:solidFill>
                            <a:schemeClr val="accent2">
                              <a:lumMod val="50000"/>
                            </a:schemeClr>
                          </a:solidFill>
                          <a:effectLst/>
                          <a:latin typeface="+mn-ea"/>
                          <a:ea typeface="+mn-ea"/>
                          <a:cs typeface="+mn-cs"/>
                        </a:rPr>
                        <a:t>FFA</a:t>
                      </a:r>
                      <a:r>
                        <a:rPr lang="zh-CN" altLang="en-US" sz="2000" b="1" kern="0" baseline="0" dirty="0" smtClean="0">
                          <a:solidFill>
                            <a:schemeClr val="accent2">
                              <a:lumMod val="50000"/>
                            </a:schemeClr>
                          </a:solidFill>
                          <a:effectLst/>
                          <a:latin typeface="+mn-ea"/>
                          <a:ea typeface="+mn-ea"/>
                          <a:cs typeface="+mn-cs"/>
                        </a:rPr>
                        <a:t>）</a:t>
                      </a:r>
                      <a:endParaRPr lang="zh-CN" sz="2000" b="1" kern="0" baseline="0" dirty="0">
                        <a:solidFill>
                          <a:schemeClr val="accent2">
                            <a:lumMod val="50000"/>
                          </a:schemeClr>
                        </a:solidFill>
                        <a:effectLst/>
                        <a:latin typeface="+mn-ea"/>
                        <a:ea typeface="+mn-ea"/>
                        <a:cs typeface="+mn-cs"/>
                      </a:endParaRPr>
                    </a:p>
                  </a:txBody>
                  <a:tcPr marL="62760" marR="62760" marT="0" marB="0"/>
                </a:tc>
              </a:tr>
              <a:tr h="625813">
                <a:tc>
                  <a:txBody>
                    <a:bodyPr/>
                    <a:lstStyle/>
                    <a:p>
                      <a:pPr algn="just">
                        <a:spcAft>
                          <a:spcPts val="0"/>
                        </a:spcAft>
                      </a:pPr>
                      <a:r>
                        <a:rPr lang="zh-CN" altLang="en-US" sz="1600" b="1" kern="100" dirty="0" smtClean="0">
                          <a:solidFill>
                            <a:schemeClr val="accent2">
                              <a:lumMod val="50000"/>
                            </a:schemeClr>
                          </a:solidFill>
                          <a:effectLst/>
                          <a:latin typeface="+mn-ea"/>
                          <a:ea typeface="+mn-ea"/>
                          <a:cs typeface="+mn-cs"/>
                        </a:rPr>
                        <a:t>协议名称</a:t>
                      </a:r>
                      <a:endParaRPr lang="zh-CN" sz="1600" b="1" kern="100" dirty="0">
                        <a:solidFill>
                          <a:schemeClr val="accent2">
                            <a:lumMod val="50000"/>
                          </a:schemeClr>
                        </a:solidFill>
                        <a:effectLst/>
                        <a:latin typeface="+mn-ea"/>
                        <a:ea typeface="+mn-ea"/>
                        <a:cs typeface="+mn-cs"/>
                      </a:endParaRPr>
                    </a:p>
                  </a:txBody>
                  <a:tcPr marL="62760" marR="62760"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600" kern="0" dirty="0" smtClean="0">
                          <a:solidFill>
                            <a:schemeClr val="accent2">
                              <a:lumMod val="50000"/>
                            </a:schemeClr>
                          </a:solidFill>
                          <a:effectLst/>
                          <a:latin typeface="+mn-ea"/>
                          <a:ea typeface="+mn-ea"/>
                          <a:cs typeface="+mn-cs"/>
                        </a:rPr>
                        <a:t>1.CTC</a:t>
                      </a:r>
                      <a:r>
                        <a:rPr lang="zh-CN" altLang="en-US" sz="1600" kern="0" dirty="0" smtClean="0">
                          <a:solidFill>
                            <a:schemeClr val="accent2">
                              <a:lumMod val="50000"/>
                            </a:schemeClr>
                          </a:solidFill>
                          <a:effectLst/>
                          <a:latin typeface="+mn-ea"/>
                          <a:ea typeface="+mn-ea"/>
                          <a:cs typeface="+mn-cs"/>
                        </a:rPr>
                        <a:t>（</a:t>
                      </a:r>
                      <a:r>
                        <a:rPr lang="zh-CN" altLang="zh-CN" sz="1600" dirty="0" smtClean="0">
                          <a:solidFill>
                            <a:schemeClr val="accent2">
                              <a:lumMod val="50000"/>
                            </a:schemeClr>
                          </a:solidFill>
                          <a:latin typeface="+mn-ea"/>
                          <a:ea typeface="+mn-ea"/>
                        </a:rPr>
                        <a:t>海岬型船平均期租运费</a:t>
                      </a:r>
                      <a:r>
                        <a:rPr lang="zh-CN" altLang="en-US" sz="1600" dirty="0" smtClean="0">
                          <a:solidFill>
                            <a:schemeClr val="accent2">
                              <a:lumMod val="50000"/>
                            </a:schemeClr>
                          </a:solidFill>
                          <a:latin typeface="+mn-ea"/>
                          <a:ea typeface="+mn-ea"/>
                        </a:rPr>
                        <a:t>）</a:t>
                      </a:r>
                      <a:endParaRPr lang="en-US" altLang="zh-CN" sz="1600" kern="0" dirty="0" smtClean="0">
                        <a:solidFill>
                          <a:schemeClr val="accent2">
                            <a:lumMod val="50000"/>
                          </a:schemeClr>
                        </a:solidFill>
                        <a:effectLst/>
                        <a:latin typeface="+mn-ea"/>
                        <a:ea typeface="+mn-ea"/>
                        <a:cs typeface="+mn-cs"/>
                      </a:endParaRPr>
                    </a:p>
                    <a:p>
                      <a:pPr algn="just">
                        <a:spcAft>
                          <a:spcPts val="0"/>
                        </a:spcAft>
                      </a:pPr>
                      <a:r>
                        <a:rPr lang="en-US" altLang="zh-CN" sz="1600" kern="0" dirty="0" smtClean="0">
                          <a:solidFill>
                            <a:schemeClr val="accent2">
                              <a:lumMod val="50000"/>
                            </a:schemeClr>
                          </a:solidFill>
                          <a:effectLst/>
                          <a:latin typeface="+mn-ea"/>
                          <a:ea typeface="+mn-ea"/>
                          <a:cs typeface="+mn-cs"/>
                        </a:rPr>
                        <a:t>2.PTC</a:t>
                      </a:r>
                      <a:r>
                        <a:rPr lang="zh-CN" altLang="en-US" sz="1600" kern="0" dirty="0" smtClean="0">
                          <a:solidFill>
                            <a:schemeClr val="accent2">
                              <a:lumMod val="50000"/>
                            </a:schemeClr>
                          </a:solidFill>
                          <a:effectLst/>
                          <a:latin typeface="+mn-ea"/>
                          <a:ea typeface="+mn-ea"/>
                          <a:cs typeface="+mn-cs"/>
                        </a:rPr>
                        <a:t>（</a:t>
                      </a:r>
                      <a:r>
                        <a:rPr lang="zh-CN" altLang="zh-CN" sz="1600" dirty="0" smtClean="0">
                          <a:solidFill>
                            <a:schemeClr val="accent2">
                              <a:lumMod val="50000"/>
                            </a:schemeClr>
                          </a:solidFill>
                          <a:latin typeface="+mn-ea"/>
                          <a:ea typeface="+mn-ea"/>
                        </a:rPr>
                        <a:t>巴拿马型船平均期租运费</a:t>
                      </a:r>
                      <a:r>
                        <a:rPr lang="zh-CN" altLang="en-US" sz="1600" kern="0" dirty="0" smtClean="0">
                          <a:solidFill>
                            <a:schemeClr val="accent2">
                              <a:lumMod val="50000"/>
                            </a:schemeClr>
                          </a:solidFill>
                          <a:effectLst/>
                          <a:latin typeface="+mn-ea"/>
                          <a:ea typeface="+mn-ea"/>
                          <a:cs typeface="+mn-cs"/>
                        </a:rPr>
                        <a:t>）</a:t>
                      </a:r>
                      <a:endParaRPr lang="en-US" altLang="zh-CN" sz="1600" kern="0" dirty="0" smtClean="0">
                        <a:solidFill>
                          <a:schemeClr val="accent2">
                            <a:lumMod val="50000"/>
                          </a:schemeClr>
                        </a:solidFill>
                        <a:effectLst/>
                        <a:latin typeface="+mn-ea"/>
                        <a:ea typeface="+mn-ea"/>
                        <a:cs typeface="+mn-cs"/>
                      </a:endParaRPr>
                    </a:p>
                    <a:p>
                      <a:pPr algn="just">
                        <a:spcAft>
                          <a:spcPts val="0"/>
                        </a:spcAft>
                      </a:pPr>
                      <a:r>
                        <a:rPr lang="en-US" altLang="zh-CN" sz="1600" kern="0" dirty="0" smtClean="0">
                          <a:solidFill>
                            <a:schemeClr val="accent2">
                              <a:lumMod val="50000"/>
                            </a:schemeClr>
                          </a:solidFill>
                          <a:effectLst/>
                          <a:latin typeface="+mn-ea"/>
                          <a:ea typeface="+mn-ea"/>
                          <a:cs typeface="+mn-cs"/>
                        </a:rPr>
                        <a:t>3.STC</a:t>
                      </a:r>
                      <a:r>
                        <a:rPr lang="zh-CN" altLang="en-US" sz="1600" kern="0" dirty="0" smtClean="0">
                          <a:solidFill>
                            <a:schemeClr val="accent2">
                              <a:lumMod val="50000"/>
                            </a:schemeClr>
                          </a:solidFill>
                          <a:effectLst/>
                          <a:latin typeface="+mn-ea"/>
                          <a:ea typeface="+mn-ea"/>
                          <a:cs typeface="+mn-cs"/>
                        </a:rPr>
                        <a:t>（</a:t>
                      </a:r>
                      <a:r>
                        <a:rPr lang="zh-CN" altLang="zh-CN" sz="1600" dirty="0" smtClean="0">
                          <a:solidFill>
                            <a:schemeClr val="accent2">
                              <a:lumMod val="50000"/>
                            </a:schemeClr>
                          </a:solidFill>
                          <a:latin typeface="+mn-ea"/>
                          <a:ea typeface="+mn-ea"/>
                        </a:rPr>
                        <a:t>超灵便型船平均期租运费</a:t>
                      </a:r>
                      <a:r>
                        <a:rPr lang="zh-CN" altLang="en-US" sz="1600" kern="0" dirty="0" smtClean="0">
                          <a:solidFill>
                            <a:schemeClr val="accent2">
                              <a:lumMod val="50000"/>
                            </a:schemeClr>
                          </a:solidFill>
                          <a:effectLst/>
                          <a:latin typeface="+mn-ea"/>
                          <a:ea typeface="+mn-ea"/>
                          <a:cs typeface="+mn-cs"/>
                        </a:rPr>
                        <a:t>）</a:t>
                      </a:r>
                      <a:endParaRPr lang="zh-CN" sz="1600" kern="0" dirty="0">
                        <a:solidFill>
                          <a:schemeClr val="accent2">
                            <a:lumMod val="50000"/>
                          </a:schemeClr>
                        </a:solidFill>
                        <a:effectLst/>
                        <a:latin typeface="+mn-ea"/>
                        <a:ea typeface="+mn-ea"/>
                        <a:cs typeface="+mn-cs"/>
                      </a:endParaRPr>
                    </a:p>
                  </a:txBody>
                  <a:tcPr marL="62760" marR="62760" marT="0" marB="0"/>
                </a:tc>
              </a:tr>
              <a:tr h="208604">
                <a:tc>
                  <a:txBody>
                    <a:bodyPr/>
                    <a:lstStyle/>
                    <a:p>
                      <a:pPr algn="just">
                        <a:spcAft>
                          <a:spcPts val="0"/>
                        </a:spcAft>
                      </a:pPr>
                      <a:r>
                        <a:rPr lang="zh-CN" sz="1600" kern="100" dirty="0">
                          <a:solidFill>
                            <a:schemeClr val="accent2">
                              <a:lumMod val="50000"/>
                            </a:schemeClr>
                          </a:solidFill>
                          <a:effectLst/>
                          <a:latin typeface="+mn-ea"/>
                          <a:ea typeface="+mn-ea"/>
                        </a:rPr>
                        <a:t>协议规模</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a:txBody>
                    <a:bodyPr/>
                    <a:lstStyle/>
                    <a:p>
                      <a:pPr algn="just">
                        <a:spcAft>
                          <a:spcPts val="0"/>
                        </a:spcAft>
                      </a:pPr>
                      <a:r>
                        <a:rPr lang="en-US" sz="1600" kern="0" dirty="0" smtClean="0">
                          <a:solidFill>
                            <a:schemeClr val="accent2">
                              <a:lumMod val="50000"/>
                            </a:schemeClr>
                          </a:solidFill>
                          <a:effectLst/>
                          <a:latin typeface="+mn-ea"/>
                          <a:ea typeface="+mn-ea"/>
                        </a:rPr>
                        <a:t>1</a:t>
                      </a:r>
                      <a:r>
                        <a:rPr lang="zh-CN" altLang="en-US" sz="1600" kern="0" dirty="0" smtClean="0">
                          <a:solidFill>
                            <a:schemeClr val="accent2">
                              <a:lumMod val="50000"/>
                            </a:schemeClr>
                          </a:solidFill>
                          <a:effectLst/>
                          <a:latin typeface="+mn-ea"/>
                          <a:ea typeface="+mn-ea"/>
                        </a:rPr>
                        <a:t>天</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r>
              <a:tr h="208604">
                <a:tc>
                  <a:txBody>
                    <a:bodyPr/>
                    <a:lstStyle/>
                    <a:p>
                      <a:pPr algn="just">
                        <a:spcAft>
                          <a:spcPts val="0"/>
                        </a:spcAft>
                      </a:pPr>
                      <a:r>
                        <a:rPr lang="zh-CN" sz="1600" kern="100" dirty="0">
                          <a:solidFill>
                            <a:schemeClr val="accent2">
                              <a:lumMod val="50000"/>
                            </a:schemeClr>
                          </a:solidFill>
                          <a:effectLst/>
                          <a:latin typeface="+mn-ea"/>
                          <a:ea typeface="+mn-ea"/>
                        </a:rPr>
                        <a:t>报价单位</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a:txBody>
                    <a:bodyPr/>
                    <a:lstStyle/>
                    <a:p>
                      <a:pPr algn="just">
                        <a:spcAft>
                          <a:spcPts val="0"/>
                        </a:spcAft>
                      </a:pPr>
                      <a:r>
                        <a:rPr lang="zh-CN" sz="1600" kern="0" dirty="0">
                          <a:solidFill>
                            <a:schemeClr val="accent2">
                              <a:lumMod val="50000"/>
                            </a:schemeClr>
                          </a:solidFill>
                          <a:effectLst/>
                          <a:latin typeface="+mn-ea"/>
                          <a:ea typeface="+mn-ea"/>
                        </a:rPr>
                        <a:t>元人民币</a:t>
                      </a:r>
                      <a:r>
                        <a:rPr lang="en-US" sz="1600" kern="0" dirty="0" smtClean="0">
                          <a:solidFill>
                            <a:schemeClr val="accent2">
                              <a:lumMod val="50000"/>
                            </a:schemeClr>
                          </a:solidFill>
                          <a:effectLst/>
                          <a:latin typeface="+mn-ea"/>
                          <a:ea typeface="+mn-ea"/>
                        </a:rPr>
                        <a:t>/</a:t>
                      </a:r>
                      <a:r>
                        <a:rPr lang="zh-CN" altLang="en-US" sz="1600" kern="0" dirty="0" smtClean="0">
                          <a:solidFill>
                            <a:schemeClr val="accent2">
                              <a:lumMod val="50000"/>
                            </a:schemeClr>
                          </a:solidFill>
                          <a:effectLst/>
                          <a:latin typeface="+mn-ea"/>
                          <a:ea typeface="+mn-ea"/>
                        </a:rPr>
                        <a:t>天</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r>
              <a:tr h="208604">
                <a:tc>
                  <a:txBody>
                    <a:bodyPr/>
                    <a:lstStyle/>
                    <a:p>
                      <a:pPr algn="just">
                        <a:spcAft>
                          <a:spcPts val="0"/>
                        </a:spcAft>
                      </a:pPr>
                      <a:r>
                        <a:rPr lang="zh-CN" sz="1600" kern="100">
                          <a:solidFill>
                            <a:schemeClr val="accent2">
                              <a:lumMod val="50000"/>
                            </a:schemeClr>
                          </a:solidFill>
                          <a:effectLst/>
                          <a:latin typeface="+mn-ea"/>
                          <a:ea typeface="+mn-ea"/>
                        </a:rPr>
                        <a:t>最低价格波幅</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a:txBody>
                    <a:bodyPr/>
                    <a:lstStyle/>
                    <a:p>
                      <a:pPr algn="just">
                        <a:spcAft>
                          <a:spcPts val="0"/>
                        </a:spcAft>
                      </a:pPr>
                      <a:r>
                        <a:rPr lang="en-US" sz="1600" kern="0" dirty="0">
                          <a:solidFill>
                            <a:schemeClr val="accent2">
                              <a:lumMod val="50000"/>
                            </a:schemeClr>
                          </a:solidFill>
                          <a:effectLst/>
                          <a:latin typeface="+mn-ea"/>
                          <a:ea typeface="+mn-ea"/>
                        </a:rPr>
                        <a:t>0.01</a:t>
                      </a:r>
                      <a:r>
                        <a:rPr lang="zh-CN" sz="1600" kern="0" dirty="0">
                          <a:solidFill>
                            <a:schemeClr val="accent2">
                              <a:lumMod val="50000"/>
                            </a:schemeClr>
                          </a:solidFill>
                          <a:effectLst/>
                          <a:latin typeface="+mn-ea"/>
                          <a:ea typeface="+mn-ea"/>
                        </a:rPr>
                        <a:t>元人民币</a:t>
                      </a:r>
                      <a:r>
                        <a:rPr lang="en-US" sz="1600" kern="0" dirty="0" smtClean="0">
                          <a:solidFill>
                            <a:schemeClr val="accent2">
                              <a:lumMod val="50000"/>
                            </a:schemeClr>
                          </a:solidFill>
                          <a:effectLst/>
                          <a:latin typeface="+mn-ea"/>
                          <a:ea typeface="+mn-ea"/>
                        </a:rPr>
                        <a:t>/</a:t>
                      </a:r>
                      <a:r>
                        <a:rPr lang="zh-CN" altLang="en-US" sz="1600" kern="0" dirty="0" smtClean="0">
                          <a:solidFill>
                            <a:schemeClr val="accent2">
                              <a:lumMod val="50000"/>
                            </a:schemeClr>
                          </a:solidFill>
                          <a:effectLst/>
                          <a:latin typeface="+mn-ea"/>
                          <a:ea typeface="+mn-ea"/>
                        </a:rPr>
                        <a:t>天</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r>
              <a:tr h="834417">
                <a:tc>
                  <a:txBody>
                    <a:bodyPr/>
                    <a:lstStyle/>
                    <a:p>
                      <a:pPr algn="just">
                        <a:spcAft>
                          <a:spcPts val="0"/>
                        </a:spcAft>
                      </a:pPr>
                      <a:r>
                        <a:rPr lang="zh-CN" sz="1600" kern="100" dirty="0">
                          <a:solidFill>
                            <a:schemeClr val="accent2">
                              <a:lumMod val="50000"/>
                            </a:schemeClr>
                          </a:solidFill>
                          <a:effectLst/>
                          <a:latin typeface="+mn-ea"/>
                          <a:ea typeface="+mn-ea"/>
                        </a:rPr>
                        <a:t>协议期限</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a:txBody>
                    <a:bodyPr/>
                    <a:lstStyle/>
                    <a:p>
                      <a:pPr marL="342900" lvl="0" indent="-342900" algn="just">
                        <a:spcAft>
                          <a:spcPts val="0"/>
                        </a:spcAft>
                        <a:buFont typeface="+mj-lt"/>
                        <a:buAutoNum type="arabicPeriod"/>
                      </a:pPr>
                      <a:r>
                        <a:rPr lang="zh-CN" sz="1600" kern="0" dirty="0">
                          <a:solidFill>
                            <a:schemeClr val="accent2">
                              <a:lumMod val="50000"/>
                            </a:schemeClr>
                          </a:solidFill>
                          <a:effectLst/>
                          <a:latin typeface="+mn-ea"/>
                          <a:ea typeface="+mn-ea"/>
                        </a:rPr>
                        <a:t>当月起</a:t>
                      </a:r>
                      <a:r>
                        <a:rPr lang="zh-CN" sz="1600" kern="0" dirty="0" smtClean="0">
                          <a:solidFill>
                            <a:schemeClr val="accent2">
                              <a:lumMod val="50000"/>
                            </a:schemeClr>
                          </a:solidFill>
                          <a:effectLst/>
                          <a:latin typeface="+mn-ea"/>
                          <a:ea typeface="+mn-ea"/>
                        </a:rPr>
                        <a:t>连续</a:t>
                      </a:r>
                      <a:r>
                        <a:rPr lang="zh-CN" altLang="en-US" sz="1600" kern="0" dirty="0" smtClean="0">
                          <a:solidFill>
                            <a:schemeClr val="accent2">
                              <a:lumMod val="50000"/>
                            </a:schemeClr>
                          </a:solidFill>
                          <a:effectLst/>
                          <a:latin typeface="+mn-ea"/>
                          <a:ea typeface="+mn-ea"/>
                        </a:rPr>
                        <a:t>五</a:t>
                      </a:r>
                      <a:r>
                        <a:rPr lang="zh-CN" sz="1600" kern="0" dirty="0" smtClean="0">
                          <a:solidFill>
                            <a:schemeClr val="accent2">
                              <a:lumMod val="50000"/>
                            </a:schemeClr>
                          </a:solidFill>
                          <a:effectLst/>
                          <a:latin typeface="+mn-ea"/>
                          <a:ea typeface="+mn-ea"/>
                        </a:rPr>
                        <a:t>个</a:t>
                      </a:r>
                      <a:r>
                        <a:rPr lang="zh-CN" sz="1600" kern="0" dirty="0">
                          <a:solidFill>
                            <a:schemeClr val="accent2">
                              <a:lumMod val="50000"/>
                            </a:schemeClr>
                          </a:solidFill>
                          <a:effectLst/>
                          <a:latin typeface="+mn-ea"/>
                          <a:ea typeface="+mn-ea"/>
                        </a:rPr>
                        <a:t>月度的月度协议</a:t>
                      </a:r>
                      <a:endParaRPr lang="zh-CN" sz="1200" kern="100" dirty="0">
                        <a:solidFill>
                          <a:schemeClr val="accent2">
                            <a:lumMod val="50000"/>
                          </a:schemeClr>
                        </a:solidFill>
                        <a:effectLst/>
                        <a:latin typeface="+mn-ea"/>
                        <a:ea typeface="+mn-ea"/>
                      </a:endParaRPr>
                    </a:p>
                    <a:p>
                      <a:pPr marL="342900" lvl="0" indent="-342900" algn="just">
                        <a:spcAft>
                          <a:spcPts val="0"/>
                        </a:spcAft>
                        <a:buFont typeface="+mj-lt"/>
                        <a:buAutoNum type="arabicPeriod"/>
                      </a:pPr>
                      <a:r>
                        <a:rPr lang="zh-CN" sz="1600" kern="0" dirty="0">
                          <a:solidFill>
                            <a:schemeClr val="accent2">
                              <a:lumMod val="50000"/>
                            </a:schemeClr>
                          </a:solidFill>
                          <a:effectLst/>
                          <a:latin typeface="+mn-ea"/>
                          <a:ea typeface="+mn-ea"/>
                        </a:rPr>
                        <a:t>下季度起连续四个季度的季度协议</a:t>
                      </a:r>
                      <a:endParaRPr lang="zh-CN" sz="1200" kern="100" dirty="0">
                        <a:solidFill>
                          <a:schemeClr val="accent2">
                            <a:lumMod val="50000"/>
                          </a:schemeClr>
                        </a:solidFill>
                        <a:effectLst/>
                        <a:latin typeface="+mn-ea"/>
                        <a:ea typeface="+mn-ea"/>
                      </a:endParaRPr>
                    </a:p>
                    <a:p>
                      <a:pPr marL="342900" lvl="0" indent="-342900" algn="just">
                        <a:spcAft>
                          <a:spcPts val="0"/>
                        </a:spcAft>
                        <a:buFont typeface="+mj-lt"/>
                        <a:buAutoNum type="arabicPeriod"/>
                      </a:pPr>
                      <a:r>
                        <a:rPr lang="zh-CN" sz="1600" kern="0" dirty="0">
                          <a:solidFill>
                            <a:schemeClr val="accent2">
                              <a:lumMod val="50000"/>
                            </a:schemeClr>
                          </a:solidFill>
                          <a:effectLst/>
                          <a:latin typeface="+mn-ea"/>
                          <a:ea typeface="+mn-ea"/>
                        </a:rPr>
                        <a:t>下年度起连续两年的年度协议</a:t>
                      </a:r>
                      <a:endParaRPr lang="zh-CN" sz="1200" kern="100" dirty="0">
                        <a:solidFill>
                          <a:schemeClr val="accent2">
                            <a:lumMod val="50000"/>
                          </a:schemeClr>
                        </a:solidFill>
                        <a:effectLst/>
                        <a:latin typeface="+mn-ea"/>
                        <a:ea typeface="+mn-ea"/>
                      </a:endParaRPr>
                    </a:p>
                    <a:p>
                      <a:pPr algn="just">
                        <a:spcAft>
                          <a:spcPts val="0"/>
                        </a:spcAft>
                      </a:pPr>
                      <a:r>
                        <a:rPr lang="zh-CN" sz="1600" kern="0" dirty="0">
                          <a:solidFill>
                            <a:schemeClr val="accent2">
                              <a:lumMod val="50000"/>
                            </a:schemeClr>
                          </a:solidFill>
                          <a:effectLst/>
                          <a:latin typeface="+mn-ea"/>
                          <a:ea typeface="+mn-ea"/>
                        </a:rPr>
                        <a:t>注：协议存续期内，每月进行结算。</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r>
              <a:tr h="417209">
                <a:tc>
                  <a:txBody>
                    <a:bodyPr/>
                    <a:lstStyle/>
                    <a:p>
                      <a:pPr algn="just">
                        <a:spcAft>
                          <a:spcPts val="0"/>
                        </a:spcAft>
                      </a:pPr>
                      <a:r>
                        <a:rPr lang="zh-CN" sz="1600" kern="100">
                          <a:solidFill>
                            <a:schemeClr val="accent2">
                              <a:lumMod val="50000"/>
                            </a:schemeClr>
                          </a:solidFill>
                          <a:effectLst/>
                          <a:latin typeface="+mn-ea"/>
                          <a:ea typeface="+mn-ea"/>
                        </a:rPr>
                        <a:t>成交数据接收时间</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a:txBody>
                    <a:bodyPr/>
                    <a:lstStyle/>
                    <a:p>
                      <a:pPr algn="just">
                        <a:spcAft>
                          <a:spcPts val="0"/>
                        </a:spcAft>
                      </a:pPr>
                      <a:r>
                        <a:rPr lang="zh-CN" sz="1600" kern="0" dirty="0">
                          <a:solidFill>
                            <a:schemeClr val="accent2">
                              <a:lumMod val="50000"/>
                            </a:schemeClr>
                          </a:solidFill>
                          <a:effectLst/>
                          <a:latin typeface="+mn-ea"/>
                          <a:ea typeface="+mn-ea"/>
                        </a:rPr>
                        <a:t>工作日：</a:t>
                      </a:r>
                      <a:r>
                        <a:rPr lang="en-US" sz="1600" kern="0" dirty="0">
                          <a:solidFill>
                            <a:schemeClr val="accent2">
                              <a:lumMod val="50000"/>
                            </a:schemeClr>
                          </a:solidFill>
                          <a:effectLst/>
                          <a:latin typeface="+mn-ea"/>
                          <a:ea typeface="+mn-ea"/>
                        </a:rPr>
                        <a:t>10:30</a:t>
                      </a:r>
                      <a:r>
                        <a:rPr lang="zh-CN" sz="1600" kern="0" dirty="0" smtClean="0">
                          <a:solidFill>
                            <a:schemeClr val="accent2">
                              <a:lumMod val="50000"/>
                            </a:schemeClr>
                          </a:solidFill>
                          <a:effectLst/>
                          <a:latin typeface="+mn-ea"/>
                          <a:ea typeface="+mn-ea"/>
                        </a:rPr>
                        <a:t>至</a:t>
                      </a:r>
                      <a:r>
                        <a:rPr lang="en-US" sz="1600" kern="0" dirty="0" smtClean="0">
                          <a:solidFill>
                            <a:schemeClr val="accent2">
                              <a:lumMod val="50000"/>
                            </a:schemeClr>
                          </a:solidFill>
                          <a:effectLst/>
                          <a:latin typeface="+mn-ea"/>
                          <a:ea typeface="+mn-ea"/>
                        </a:rPr>
                        <a:t>18:00</a:t>
                      </a:r>
                      <a:r>
                        <a:rPr lang="zh-CN" sz="1600" kern="0" dirty="0">
                          <a:solidFill>
                            <a:schemeClr val="accent2">
                              <a:lumMod val="50000"/>
                            </a:schemeClr>
                          </a:solidFill>
                          <a:effectLst/>
                          <a:latin typeface="+mn-ea"/>
                          <a:ea typeface="+mn-ea"/>
                        </a:rPr>
                        <a:t>（北京时间，下同）</a:t>
                      </a:r>
                      <a:endParaRPr lang="zh-CN" sz="1200" kern="100" dirty="0">
                        <a:solidFill>
                          <a:schemeClr val="accent2">
                            <a:lumMod val="50000"/>
                          </a:schemeClr>
                        </a:solidFill>
                        <a:effectLst/>
                        <a:latin typeface="+mn-ea"/>
                        <a:ea typeface="+mn-ea"/>
                      </a:endParaRPr>
                    </a:p>
                    <a:p>
                      <a:pPr algn="just">
                        <a:spcAft>
                          <a:spcPts val="0"/>
                        </a:spcAft>
                      </a:pPr>
                      <a:r>
                        <a:rPr lang="zh-CN" sz="1600" kern="0" dirty="0">
                          <a:solidFill>
                            <a:schemeClr val="accent2">
                              <a:lumMod val="50000"/>
                            </a:schemeClr>
                          </a:solidFill>
                          <a:effectLst/>
                          <a:latin typeface="+mn-ea"/>
                          <a:ea typeface="+mn-ea"/>
                        </a:rPr>
                        <a:t>最后交易日：</a:t>
                      </a:r>
                      <a:r>
                        <a:rPr lang="en-US" sz="1600" kern="0" dirty="0">
                          <a:solidFill>
                            <a:schemeClr val="accent2">
                              <a:lumMod val="50000"/>
                            </a:schemeClr>
                          </a:solidFill>
                          <a:effectLst/>
                          <a:latin typeface="+mn-ea"/>
                          <a:ea typeface="+mn-ea"/>
                        </a:rPr>
                        <a:t>10:30</a:t>
                      </a:r>
                      <a:r>
                        <a:rPr lang="zh-CN" sz="1600" kern="0" dirty="0">
                          <a:solidFill>
                            <a:schemeClr val="accent2">
                              <a:lumMod val="50000"/>
                            </a:schemeClr>
                          </a:solidFill>
                          <a:effectLst/>
                          <a:latin typeface="+mn-ea"/>
                          <a:ea typeface="+mn-ea"/>
                        </a:rPr>
                        <a:t>至</a:t>
                      </a:r>
                      <a:r>
                        <a:rPr lang="en-US" sz="1600" kern="0" dirty="0" smtClean="0">
                          <a:solidFill>
                            <a:schemeClr val="accent2">
                              <a:lumMod val="50000"/>
                            </a:schemeClr>
                          </a:solidFill>
                          <a:effectLst/>
                          <a:latin typeface="+mn-ea"/>
                          <a:ea typeface="+mn-ea"/>
                        </a:rPr>
                        <a:t>18:00</a:t>
                      </a:r>
                    </a:p>
                    <a:p>
                      <a:pPr algn="just">
                        <a:spcAft>
                          <a:spcPts val="0"/>
                        </a:spcAft>
                      </a:pPr>
                      <a:r>
                        <a:rPr lang="zh-CN" altLang="en-US" sz="1600" kern="0" dirty="0" smtClean="0">
                          <a:solidFill>
                            <a:schemeClr val="accent2">
                              <a:lumMod val="50000"/>
                            </a:schemeClr>
                          </a:solidFill>
                          <a:effectLst/>
                          <a:latin typeface="+mn-ea"/>
                          <a:ea typeface="+mn-ea"/>
                          <a:cs typeface="Times New Roman" panose="02020603050405020304" pitchFamily="18" charset="0"/>
                        </a:rPr>
                        <a:t>注：人民币</a:t>
                      </a:r>
                      <a:r>
                        <a:rPr lang="en-US" altLang="zh-CN" sz="1600" kern="0" dirty="0" smtClean="0">
                          <a:solidFill>
                            <a:schemeClr val="accent2">
                              <a:lumMod val="50000"/>
                            </a:schemeClr>
                          </a:solidFill>
                          <a:effectLst/>
                          <a:latin typeface="+mn-ea"/>
                          <a:ea typeface="+mn-ea"/>
                          <a:cs typeface="Times New Roman" panose="02020603050405020304" pitchFamily="18" charset="0"/>
                        </a:rPr>
                        <a:t>FFA</a:t>
                      </a:r>
                      <a:r>
                        <a:rPr lang="zh-CN" altLang="en-US" sz="1600" kern="0" dirty="0" smtClean="0">
                          <a:solidFill>
                            <a:schemeClr val="accent2">
                              <a:lumMod val="50000"/>
                            </a:schemeClr>
                          </a:solidFill>
                          <a:effectLst/>
                          <a:latin typeface="+mn-ea"/>
                          <a:ea typeface="+mn-ea"/>
                          <a:cs typeface="Times New Roman" panose="02020603050405020304" pitchFamily="18" charset="0"/>
                        </a:rPr>
                        <a:t>工作日指中国和英国的共同工作日。</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r>
              <a:tr h="625813">
                <a:tc>
                  <a:txBody>
                    <a:bodyPr/>
                    <a:lstStyle/>
                    <a:p>
                      <a:pPr algn="just">
                        <a:spcAft>
                          <a:spcPts val="0"/>
                        </a:spcAft>
                      </a:pPr>
                      <a:r>
                        <a:rPr lang="zh-CN" sz="1600" kern="100">
                          <a:solidFill>
                            <a:schemeClr val="accent2">
                              <a:lumMod val="50000"/>
                            </a:schemeClr>
                          </a:solidFill>
                          <a:effectLst/>
                          <a:latin typeface="+mn-ea"/>
                          <a:ea typeface="+mn-ea"/>
                        </a:rPr>
                        <a:t>最后交易日</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a:txBody>
                    <a:bodyPr/>
                    <a:lstStyle/>
                    <a:p>
                      <a:pPr algn="just">
                        <a:spcAft>
                          <a:spcPts val="0"/>
                        </a:spcAft>
                      </a:pPr>
                      <a:r>
                        <a:rPr lang="zh-CN" sz="1600" kern="0" dirty="0">
                          <a:solidFill>
                            <a:schemeClr val="accent2">
                              <a:lumMod val="50000"/>
                            </a:schemeClr>
                          </a:solidFill>
                          <a:effectLst/>
                          <a:latin typeface="+mn-ea"/>
                          <a:ea typeface="+mn-ea"/>
                        </a:rPr>
                        <a:t>月度协议最后交易日为当月最后一个工作日；季度协议最后交易日为上一季度最后一个工作日；年度协议最后交易日为上一年度最后一个工作日。</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r>
              <a:tr h="208604">
                <a:tc>
                  <a:txBody>
                    <a:bodyPr/>
                    <a:lstStyle/>
                    <a:p>
                      <a:pPr algn="just">
                        <a:spcAft>
                          <a:spcPts val="0"/>
                        </a:spcAft>
                      </a:pPr>
                      <a:r>
                        <a:rPr lang="zh-CN" sz="1600" kern="100">
                          <a:solidFill>
                            <a:schemeClr val="accent2">
                              <a:lumMod val="50000"/>
                            </a:schemeClr>
                          </a:solidFill>
                          <a:effectLst/>
                          <a:latin typeface="+mn-ea"/>
                          <a:ea typeface="+mn-ea"/>
                        </a:rPr>
                        <a:t>最终结算日</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a:txBody>
                    <a:bodyPr/>
                    <a:lstStyle/>
                    <a:p>
                      <a:pPr algn="just">
                        <a:spcAft>
                          <a:spcPts val="0"/>
                        </a:spcAft>
                      </a:pPr>
                      <a:r>
                        <a:rPr lang="zh-CN" sz="1600" kern="0" dirty="0">
                          <a:solidFill>
                            <a:schemeClr val="accent2">
                              <a:lumMod val="50000"/>
                            </a:schemeClr>
                          </a:solidFill>
                          <a:effectLst/>
                          <a:latin typeface="+mn-ea"/>
                          <a:ea typeface="+mn-ea"/>
                        </a:rPr>
                        <a:t>协议存续期内每月最后交易日的下一个工作日</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r>
              <a:tr h="417209">
                <a:tc>
                  <a:txBody>
                    <a:bodyPr/>
                    <a:lstStyle/>
                    <a:p>
                      <a:pPr algn="just">
                        <a:spcAft>
                          <a:spcPts val="0"/>
                        </a:spcAft>
                      </a:pPr>
                      <a:r>
                        <a:rPr lang="zh-CN" sz="1600" kern="100">
                          <a:solidFill>
                            <a:schemeClr val="accent2">
                              <a:lumMod val="50000"/>
                            </a:schemeClr>
                          </a:solidFill>
                          <a:effectLst/>
                          <a:latin typeface="+mn-ea"/>
                          <a:ea typeface="+mn-ea"/>
                        </a:rPr>
                        <a:t>远期价格</a:t>
                      </a:r>
                      <a:endParaRPr lang="zh-CN" sz="1200" kern="100">
                        <a:solidFill>
                          <a:schemeClr val="accent2">
                            <a:lumMod val="50000"/>
                          </a:schemeClr>
                        </a:solidFill>
                        <a:effectLst/>
                        <a:latin typeface="+mn-ea"/>
                        <a:ea typeface="+mn-ea"/>
                        <a:cs typeface="Times New Roman" panose="02020603050405020304" pitchFamily="18" charset="0"/>
                      </a:endParaRPr>
                    </a:p>
                  </a:txBody>
                  <a:tcPr marL="62760" marR="62760" marT="0" marB="0"/>
                </a:tc>
                <a:tc>
                  <a:txBody>
                    <a:bodyPr/>
                    <a:lstStyle/>
                    <a:p>
                      <a:pPr algn="just">
                        <a:spcAft>
                          <a:spcPts val="0"/>
                        </a:spcAft>
                      </a:pPr>
                      <a:r>
                        <a:rPr lang="zh-CN" altLang="en-US" sz="1600" kern="0" dirty="0" smtClean="0">
                          <a:solidFill>
                            <a:schemeClr val="accent2">
                              <a:lumMod val="50000"/>
                            </a:schemeClr>
                          </a:solidFill>
                          <a:effectLst/>
                          <a:latin typeface="+mn-ea"/>
                          <a:ea typeface="+mn-ea"/>
                        </a:rPr>
                        <a:t>波交所每日远期运费指数与当日中国人民银行授权中国外汇交易中心公布的人民币对美元中间价（下同）的乘积</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r>
              <a:tr h="652448">
                <a:tc>
                  <a:txBody>
                    <a:bodyPr/>
                    <a:lstStyle/>
                    <a:p>
                      <a:pPr algn="just">
                        <a:spcAft>
                          <a:spcPts val="0"/>
                        </a:spcAft>
                      </a:pPr>
                      <a:r>
                        <a:rPr lang="zh-CN" sz="1600" kern="100" dirty="0">
                          <a:solidFill>
                            <a:schemeClr val="accent2">
                              <a:lumMod val="50000"/>
                            </a:schemeClr>
                          </a:solidFill>
                          <a:effectLst/>
                          <a:latin typeface="+mn-ea"/>
                          <a:ea typeface="+mn-ea"/>
                        </a:rPr>
                        <a:t>最终结算价格</a:t>
                      </a:r>
                      <a:endParaRPr lang="zh-CN" sz="1200" kern="100" dirty="0">
                        <a:solidFill>
                          <a:schemeClr val="accent2">
                            <a:lumMod val="50000"/>
                          </a:schemeClr>
                        </a:solidFill>
                        <a:effectLst/>
                        <a:latin typeface="+mn-ea"/>
                        <a:ea typeface="+mn-ea"/>
                        <a:cs typeface="Times New Roman" panose="02020603050405020304" pitchFamily="18" charset="0"/>
                      </a:endParaRPr>
                    </a:p>
                  </a:txBody>
                  <a:tcPr marL="62760" marR="62760" marT="0" marB="0"/>
                </a:tc>
                <a:tc>
                  <a:txBody>
                    <a:bodyPr/>
                    <a:lstStyle/>
                    <a:p>
                      <a:pPr algn="just">
                        <a:spcAft>
                          <a:spcPts val="0"/>
                        </a:spcAft>
                      </a:pPr>
                      <a:r>
                        <a:rPr lang="zh-CN" altLang="en-US" sz="1600" kern="0" dirty="0" smtClean="0">
                          <a:solidFill>
                            <a:schemeClr val="accent2">
                              <a:lumMod val="50000"/>
                            </a:schemeClr>
                          </a:solidFill>
                          <a:effectLst/>
                          <a:latin typeface="+mn-ea"/>
                          <a:ea typeface="+mn-ea"/>
                        </a:rPr>
                        <a:t>当月波交所每日现货运费指数与当日人民币对美元中间价乘积的算术平均值。计算结果精确至小数点后</a:t>
                      </a:r>
                      <a:r>
                        <a:rPr lang="en-US" altLang="zh-CN" sz="1600" kern="0" dirty="0" smtClean="0">
                          <a:solidFill>
                            <a:schemeClr val="accent2">
                              <a:lumMod val="50000"/>
                            </a:schemeClr>
                          </a:solidFill>
                          <a:effectLst/>
                          <a:latin typeface="+mn-ea"/>
                          <a:ea typeface="+mn-ea"/>
                        </a:rPr>
                        <a:t>2</a:t>
                      </a:r>
                      <a:r>
                        <a:rPr lang="zh-CN" altLang="en-US" sz="1600" kern="0" dirty="0" smtClean="0">
                          <a:solidFill>
                            <a:schemeClr val="accent2">
                              <a:lumMod val="50000"/>
                            </a:schemeClr>
                          </a:solidFill>
                          <a:effectLst/>
                          <a:latin typeface="+mn-ea"/>
                          <a:ea typeface="+mn-ea"/>
                        </a:rPr>
                        <a:t>位。</a:t>
                      </a:r>
                      <a:endParaRPr lang="zh-CN" sz="1200" kern="100" dirty="0">
                        <a:solidFill>
                          <a:schemeClr val="accent2">
                            <a:lumMod val="50000"/>
                          </a:schemeClr>
                        </a:solidFill>
                        <a:effectLst/>
                        <a:latin typeface="+mn-ea"/>
                        <a:ea typeface="+mn-ea"/>
                      </a:endParaRPr>
                    </a:p>
                  </a:txBody>
                  <a:tcPr marL="62760" marR="62760" marT="0" marB="0"/>
                </a:tc>
              </a:tr>
            </a:tbl>
          </a:graphicData>
        </a:graphic>
      </p:graphicFrame>
    </p:spTree>
    <p:extLst>
      <p:ext uri="{BB962C8B-B14F-4D97-AF65-F5344CB8AC3E}">
        <p14:creationId xmlns:p14="http://schemas.microsoft.com/office/powerpoint/2010/main" val="3307044837"/>
      </p:ext>
    </p:extLst>
  </p:cSld>
  <p:clrMapOvr>
    <a:masterClrMapping/>
  </p:clrMapOvr>
  <p:transition spd="med">
    <p:pull/>
  </p:transition>
  <p:timing>
    <p:tnLst>
      <p:par>
        <p:cTn id="1" dur="indefinite" restart="never" nodeType="tmRoot"/>
      </p:par>
    </p:tnLst>
  </p:timing>
</p:sld>
</file>

<file path=ppt/theme/theme1.xml><?xml version="1.0" encoding="utf-8"?>
<a:theme xmlns:a="http://schemas.openxmlformats.org/drawingml/2006/main" name="SHCH">
  <a:themeElements>
    <a:clrScheme name="黄橙色">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自定义 1">
      <a:majorFont>
        <a:latin typeface="Calibri Light"/>
        <a:ea typeface="微软雅黑"/>
        <a:cs typeface=""/>
      </a:majorFont>
      <a:minorFont>
        <a:latin typeface="Calibri"/>
        <a:ea typeface="楷体"/>
        <a:cs typeface=""/>
      </a:minorFont>
    </a:fontScheme>
    <a:fmtScheme name="乳色玻璃">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HCH" id="{87734956-5886-495E-B44E-34FD971CA043}" vid="{32A2E470-0F0B-4461-9B70-A41931BBFD9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黄橙色">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
  <TotalTime>8300</TotalTime>
  <Words>2266</Words>
  <Application>Microsoft Office PowerPoint</Application>
  <PresentationFormat>全屏显示(4:3)</PresentationFormat>
  <Paragraphs>317</Paragraphs>
  <Slides>23</Slides>
  <Notes>8</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23</vt:i4>
      </vt:variant>
    </vt:vector>
  </HeadingPairs>
  <TitlesOfParts>
    <vt:vector size="36" baseType="lpstr">
      <vt:lpstr>仿宋</vt:lpstr>
      <vt:lpstr>SimHei</vt:lpstr>
      <vt:lpstr>华文行楷</vt:lpstr>
      <vt:lpstr>楷体</vt:lpstr>
      <vt:lpstr>宋体</vt:lpstr>
      <vt:lpstr>微软雅黑</vt:lpstr>
      <vt:lpstr>Arial</vt:lpstr>
      <vt:lpstr>Arial Black</vt:lpstr>
      <vt:lpstr>Calibri</vt:lpstr>
      <vt:lpstr>Calibri Light</vt:lpstr>
      <vt:lpstr>Times New Roman</vt:lpstr>
      <vt:lpstr>Wingdings</vt:lpstr>
      <vt:lpstr>SHCH</vt:lpstr>
      <vt:lpstr>如何运用航运指数衍生品实现航运风险管理 </vt:lpstr>
      <vt:lpstr>PowerPoint 演示文稿</vt:lpstr>
      <vt:lpstr> 上海清算所业务简介</vt:lpstr>
      <vt:lpstr>PowerPoint 演示文稿</vt:lpstr>
      <vt:lpstr>PowerPoint 演示文稿</vt:lpstr>
      <vt:lpstr>PowerPoint 演示文稿</vt:lpstr>
      <vt:lpstr>PowerPoint 演示文稿</vt:lpstr>
      <vt:lpstr> 航运金融衍生品业务介绍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各市场参与成员的职能 </vt:lpstr>
      <vt:lpstr>PowerPoint 演示文稿</vt:lpstr>
      <vt:lpstr>PowerPoint 演示文稿</vt:lpstr>
      <vt:lpstr> 航运金融衍生品业务优势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人民币远期运费协议（FFA）业务介绍</dc:title>
  <dc:creator>Wensheng Sun</dc:creator>
  <cp:lastModifiedBy>赵灵骁</cp:lastModifiedBy>
  <cp:revision>683</cp:revision>
  <cp:lastPrinted>2013-10-23T06:40:17Z</cp:lastPrinted>
  <dcterms:created xsi:type="dcterms:W3CDTF">2013-04-07T02:04:05Z</dcterms:created>
  <dcterms:modified xsi:type="dcterms:W3CDTF">2015-11-20T07:55:27Z</dcterms:modified>
</cp:coreProperties>
</file>