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9" r:id="rId1"/>
  </p:sldMasterIdLst>
  <p:notesMasterIdLst>
    <p:notesMasterId r:id="rId18"/>
  </p:notesMasterIdLst>
  <p:handoutMasterIdLst>
    <p:handoutMasterId r:id="rId19"/>
  </p:handoutMasterIdLst>
  <p:sldIdLst>
    <p:sldId id="349" r:id="rId2"/>
    <p:sldId id="352" r:id="rId3"/>
    <p:sldId id="353" r:id="rId4"/>
    <p:sldId id="354" r:id="rId5"/>
    <p:sldId id="356" r:id="rId6"/>
    <p:sldId id="357" r:id="rId7"/>
    <p:sldId id="362" r:id="rId8"/>
    <p:sldId id="363" r:id="rId9"/>
    <p:sldId id="366" r:id="rId10"/>
    <p:sldId id="371" r:id="rId11"/>
    <p:sldId id="372" r:id="rId12"/>
    <p:sldId id="367" r:id="rId13"/>
    <p:sldId id="368" r:id="rId14"/>
    <p:sldId id="369" r:id="rId15"/>
    <p:sldId id="370" r:id="rId16"/>
    <p:sldId id="351" r:id="rId17"/>
  </p:sldIdLst>
  <p:sldSz cx="9144000" cy="6858000" type="screen4x3"/>
  <p:notesSz cx="6797675" cy="987425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/>
        <a:cs typeface="標楷體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0000CC"/>
    <a:srgbClr val="000099"/>
    <a:srgbClr val="CA3A48"/>
    <a:srgbClr val="FFFFCC"/>
    <a:srgbClr val="FFCCFF"/>
    <a:srgbClr val="CCCCFF"/>
    <a:srgbClr val="FFCC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8659" autoAdjust="0"/>
  </p:normalViewPr>
  <p:slideViewPr>
    <p:cSldViewPr>
      <p:cViewPr>
        <p:scale>
          <a:sx n="60" d="100"/>
          <a:sy n="60" d="100"/>
        </p:scale>
        <p:origin x="-1842" y="-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982" y="-84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imon.mj.chung\Desktop\&#27963;&#38913;&#31807;12369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4"/>
          <c:order val="0"/>
          <c:tx>
            <c:strRef>
              <c:f>完整版!$C$6</c:f>
              <c:strCache>
                <c:ptCount val="1"/>
                <c:pt idx="0">
                  <c:v>Demand Growth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</c:spPr>
          <c:marker>
            <c:symbol val="square"/>
            <c:size val="5"/>
            <c:spPr>
              <a:solidFill>
                <a:schemeClr val="bg1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3.7905015462523575E-2"/>
                  <c:y val="-7.050778042669378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229519895982351E-2"/>
                  <c:y val="9.43101266233334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7148280547854E-2"/>
                  <c:y val="6.62508138218096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1465795073499866E-2"/>
                  <c:y val="-7.94826090504158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3437340120115788E-2"/>
                  <c:y val="-6.11171217183819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1963072431086726E-2"/>
                  <c:y val="-6.54532940536640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0373674931811749E-2"/>
                  <c:y val="7.34619493281340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1847974510696498E-2"/>
                  <c:y val="7.713498622589552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</c:spPr>
            <c:txPr>
              <a:bodyPr rot="0" vert="horz"/>
              <a:lstStyle/>
              <a:p>
                <a:pPr>
                  <a:defRPr lang="zh-TW" sz="2000" b="1">
                    <a:solidFill>
                      <a:schemeClr val="accent6">
                        <a:lumMod val="7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完整版!$D$3:$J$3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完整版!$D$6:$J$6</c:f>
              <c:numCache>
                <c:formatCode>0.00%</c:formatCode>
                <c:ptCount val="7"/>
                <c:pt idx="0">
                  <c:v>0.14300000000000004</c:v>
                </c:pt>
                <c:pt idx="1">
                  <c:v>5.8000000000000017E-2</c:v>
                </c:pt>
                <c:pt idx="2">
                  <c:v>3.5000000000000024E-2</c:v>
                </c:pt>
                <c:pt idx="3">
                  <c:v>3.3000000000000002E-2</c:v>
                </c:pt>
                <c:pt idx="4">
                  <c:v>5.400000000000002E-2</c:v>
                </c:pt>
                <c:pt idx="5">
                  <c:v>2.3000000000000007E-2</c:v>
                </c:pt>
                <c:pt idx="6">
                  <c:v>3.4000000000000002E-2</c:v>
                </c:pt>
              </c:numCache>
            </c:numRef>
          </c:val>
        </c:ser>
        <c:ser>
          <c:idx val="7"/>
          <c:order val="1"/>
          <c:tx>
            <c:strRef>
              <c:f>完整版!$C$7</c:f>
              <c:strCache>
                <c:ptCount val="1"/>
                <c:pt idx="0">
                  <c:v>Supply Growth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38100">
                <a:solidFill>
                  <a:schemeClr val="tx2"/>
                </a:solidFill>
              </a:ln>
            </c:spPr>
          </c:marker>
          <c:dLbls>
            <c:dLbl>
              <c:idx val="0"/>
              <c:layout>
                <c:manualLayout>
                  <c:x val="-4.272740011275096E-2"/>
                  <c:y val="6.481794119042823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5693336939626209E-2"/>
                  <c:y val="-8.350229986811566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643925297600633E-2"/>
                  <c:y val="-9.902525741008870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1901157163759153E-2"/>
                  <c:y val="5.418115784438888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3375424852788223E-2"/>
                  <c:y val="6.957779590253754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643909004109222E-2"/>
                  <c:y val="-6.553727944020687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2381033072528896E-2"/>
                  <c:y val="-7.708424587780267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3855293008719913E-2"/>
                  <c:y val="-7.367302227717402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lang="zh-TW" sz="2000" b="1">
                    <a:solidFill>
                      <a:schemeClr val="tx2"/>
                    </a:solidFill>
                  </a:defRPr>
                </a:pPr>
                <a:endParaRPr lang="zh-CN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完整版!$D$3:$J$3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完整版!$D$7:$J$7</c:f>
              <c:numCache>
                <c:formatCode>0.00%</c:formatCode>
                <c:ptCount val="7"/>
                <c:pt idx="0">
                  <c:v>3.2000000000000056E-2</c:v>
                </c:pt>
                <c:pt idx="1">
                  <c:v>8.7000000000000022E-2</c:v>
                </c:pt>
                <c:pt idx="2">
                  <c:v>4.3000000000000003E-2</c:v>
                </c:pt>
                <c:pt idx="3">
                  <c:v>3.0000000000000009E-2</c:v>
                </c:pt>
                <c:pt idx="4">
                  <c:v>4.9000000000000127E-2</c:v>
                </c:pt>
                <c:pt idx="5">
                  <c:v>7.7000000000000027E-2</c:v>
                </c:pt>
                <c:pt idx="6">
                  <c:v>5.400000000000002E-2</c:v>
                </c:pt>
              </c:numCache>
            </c:numRef>
          </c:val>
        </c:ser>
        <c:marker val="1"/>
        <c:axId val="40996224"/>
        <c:axId val="33460992"/>
      </c:lineChart>
      <c:catAx>
        <c:axId val="40996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zh-TW" sz="1800"/>
            </a:pPr>
            <a:endParaRPr lang="zh-CN"/>
          </a:p>
        </c:txPr>
        <c:crossAx val="33460992"/>
        <c:crosses val="autoZero"/>
        <c:auto val="1"/>
        <c:lblAlgn val="ctr"/>
        <c:lblOffset val="100"/>
      </c:catAx>
      <c:valAx>
        <c:axId val="33460992"/>
        <c:scaling>
          <c:orientation val="minMax"/>
        </c:scaling>
        <c:axPos val="l"/>
        <c:majorGridlines>
          <c:spPr>
            <a:ln>
              <a:noFill/>
            </a:ln>
          </c:spPr>
        </c:majorGridlines>
        <c:numFmt formatCode="0.0%" sourceLinked="0"/>
        <c:tickLblPos val="nextTo"/>
        <c:txPr>
          <a:bodyPr/>
          <a:lstStyle/>
          <a:p>
            <a:pPr>
              <a:defRPr lang="zh-TW" sz="1600"/>
            </a:pPr>
            <a:endParaRPr lang="zh-CN"/>
          </a:p>
        </c:txPr>
        <c:crossAx val="40996224"/>
        <c:crosses val="autoZero"/>
        <c:crossBetween val="between"/>
      </c:valAx>
    </c:plotArea>
    <c:legend>
      <c:legendPos val="t"/>
      <c:txPr>
        <a:bodyPr/>
        <a:lstStyle/>
        <a:p>
          <a:pPr>
            <a:defRPr lang="zh-TW" sz="2000"/>
          </a:pPr>
          <a:endParaRPr lang="zh-CN"/>
        </a:p>
      </c:txPr>
    </c:legend>
    <c:plotVisOnly val="1"/>
    <c:dispBlanksAs val="gap"/>
  </c:chart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PMingLiU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PMingLiU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PMingLiU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PMingLiU" pitchFamily="18" charset="-120"/>
              </a:defRPr>
            </a:lvl1pPr>
          </a:lstStyle>
          <a:p>
            <a:fld id="{D20EDE15-97DE-4ACD-BDAD-AFA9E1B4E7AD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PMingLiU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PMingLiU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1063"/>
            <a:ext cx="5438775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PMingLiU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PMingLiU" pitchFamily="18" charset="-120"/>
              </a:defRPr>
            </a:lvl1pPr>
          </a:lstStyle>
          <a:p>
            <a:fld id="{13713BC5-DC92-41DB-A1D1-87FE1FB9604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投影片圖像版面配置區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Tx/>
              <a:buChar char="•"/>
            </a:pPr>
            <a:r>
              <a:rPr lang="en-US" altLang="zh-CN" b="1" smtClean="0"/>
              <a:t>Eurozone financial crisis </a:t>
            </a:r>
          </a:p>
          <a:p>
            <a:pPr marL="285750" indent="-285750">
              <a:buFontTx/>
              <a:buChar char="•"/>
            </a:pPr>
            <a:endParaRPr lang="en-US" altLang="zh-CN" b="1" smtClean="0"/>
          </a:p>
          <a:p>
            <a:pPr marL="285750" indent="-285750">
              <a:buFontTx/>
              <a:buChar char="•"/>
            </a:pPr>
            <a:r>
              <a:rPr lang="en-US" altLang="zh-CN" b="1" smtClean="0"/>
              <a:t>Weakening</a:t>
            </a:r>
            <a:r>
              <a:rPr lang="zh-TW" altLang="en-US" b="1" smtClean="0"/>
              <a:t> </a:t>
            </a:r>
            <a:r>
              <a:rPr lang="en-US" altLang="zh-CN" b="1" smtClean="0"/>
              <a:t>of Global trade</a:t>
            </a:r>
          </a:p>
          <a:p>
            <a:pPr marL="285750" indent="-285750">
              <a:buFontTx/>
              <a:buChar char="•"/>
            </a:pPr>
            <a:endParaRPr lang="en-US" altLang="zh-CN" b="1" smtClean="0"/>
          </a:p>
          <a:p>
            <a:pPr marL="285750" indent="-285750">
              <a:buFontTx/>
              <a:buChar char="•"/>
            </a:pPr>
            <a:r>
              <a:rPr lang="en-US" altLang="zh-CN" b="1" smtClean="0"/>
              <a:t>China’s economic deceleration </a:t>
            </a:r>
          </a:p>
          <a:p>
            <a:pPr marL="285750" indent="-285750">
              <a:buFontTx/>
              <a:buChar char="•"/>
            </a:pPr>
            <a:endParaRPr lang="en-US" altLang="zh-CN" b="1" smtClean="0"/>
          </a:p>
          <a:p>
            <a:pPr marL="285750" indent="-285750">
              <a:buFontTx/>
              <a:buChar char="•"/>
            </a:pPr>
            <a:r>
              <a:rPr lang="en-US" altLang="zh-CN" b="1" smtClean="0"/>
              <a:t>Severe weather &amp; natural disaster</a:t>
            </a:r>
          </a:p>
          <a:p>
            <a:pPr marL="285750" indent="-285750"/>
            <a:r>
              <a:rPr lang="en-US" altLang="zh-CN" b="1" smtClean="0"/>
              <a:t> </a:t>
            </a:r>
          </a:p>
          <a:p>
            <a:pPr marL="285750" indent="-285750">
              <a:buFontTx/>
              <a:buChar char="•"/>
            </a:pPr>
            <a:r>
              <a:rPr lang="en-US" altLang="zh-CN" b="1" smtClean="0"/>
              <a:t>Supply– demand mismatch </a:t>
            </a:r>
          </a:p>
          <a:p>
            <a:pPr marL="285750" indent="-285750">
              <a:buFontTx/>
              <a:buChar char="•"/>
            </a:pPr>
            <a:endParaRPr lang="en-US" altLang="zh-CN" b="1" smtClean="0"/>
          </a:p>
          <a:p>
            <a:pPr marL="285750" indent="-285750"/>
            <a:endParaRPr lang="en-US" altLang="zh-CN" smtClean="0"/>
          </a:p>
        </p:txBody>
      </p:sp>
      <p:sp>
        <p:nvSpPr>
          <p:cNvPr id="18435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B7755F-62CD-4098-BF0C-ECAC0835B741}" type="slidenum">
              <a:rPr lang="en-US" altLang="zh-TW"/>
              <a:pPr/>
              <a:t>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投影片圖像版面配置區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zh-TW" altLang="zh-TW" smtClean="0"/>
              <a:t>貿易雙降</a:t>
            </a:r>
            <a:r>
              <a:rPr lang="en-US" altLang="zh-TW" smtClean="0"/>
              <a:t>: 10</a:t>
            </a:r>
            <a:r>
              <a:rPr lang="zh-TW" altLang="zh-TW" smtClean="0"/>
              <a:t>月進出口續雙降 出口年減</a:t>
            </a:r>
            <a:r>
              <a:rPr lang="en-US" altLang="zh-TW" smtClean="0"/>
              <a:t>6.9</a:t>
            </a:r>
            <a:r>
              <a:rPr lang="zh-TW" altLang="zh-TW" smtClean="0"/>
              <a:t>％ 進口年減</a:t>
            </a:r>
            <a:r>
              <a:rPr lang="en-US" altLang="zh-TW" smtClean="0"/>
              <a:t>18.8</a:t>
            </a:r>
            <a:r>
              <a:rPr lang="zh-TW" altLang="zh-TW" smtClean="0"/>
              <a:t>％</a:t>
            </a:r>
          </a:p>
          <a:p>
            <a:pPr>
              <a:buFontTx/>
              <a:buChar char="•"/>
            </a:pPr>
            <a:r>
              <a:rPr lang="zh-TW" altLang="zh-TW" smtClean="0"/>
              <a:t>保</a:t>
            </a:r>
            <a:r>
              <a:rPr lang="en-US" altLang="zh-TW" smtClean="0"/>
              <a:t>7</a:t>
            </a:r>
            <a:r>
              <a:rPr lang="zh-TW" altLang="zh-TW" smtClean="0"/>
              <a:t>失敗</a:t>
            </a:r>
            <a:r>
              <a:rPr lang="en-US" altLang="zh-TW" smtClean="0"/>
              <a:t> : Q3 GDP</a:t>
            </a:r>
            <a:r>
              <a:rPr lang="zh-TW" altLang="zh-TW" smtClean="0"/>
              <a:t>成長</a:t>
            </a:r>
            <a:r>
              <a:rPr lang="en-US" altLang="zh-TW" smtClean="0"/>
              <a:t>6.9%</a:t>
            </a:r>
            <a:r>
              <a:rPr lang="zh-TW" altLang="zh-TW" smtClean="0"/>
              <a:t>，擴張幅度</a:t>
            </a:r>
            <a:r>
              <a:rPr lang="en-US" altLang="zh-TW" smtClean="0"/>
              <a:t>6</a:t>
            </a:r>
            <a:r>
              <a:rPr lang="zh-TW" altLang="zh-TW" smtClean="0"/>
              <a:t>年多來最小，「保</a:t>
            </a:r>
            <a:r>
              <a:rPr lang="en-US" altLang="zh-TW" smtClean="0"/>
              <a:t>7</a:t>
            </a:r>
            <a:r>
              <a:rPr lang="zh-TW" altLang="zh-TW" smtClean="0"/>
              <a:t>」告失敗</a:t>
            </a:r>
            <a:endParaRPr lang="en-US" altLang="zh-TW" smtClean="0"/>
          </a:p>
          <a:p>
            <a:pPr>
              <a:buFontTx/>
              <a:buChar char="•"/>
            </a:pPr>
            <a:r>
              <a:rPr lang="zh-TW" altLang="zh-TW" smtClean="0"/>
              <a:t>出口衰退</a:t>
            </a:r>
            <a:r>
              <a:rPr lang="en-US" altLang="zh-TW" smtClean="0"/>
              <a:t>: 10</a:t>
            </a:r>
            <a:r>
              <a:rPr lang="zh-TW" altLang="zh-TW" smtClean="0"/>
              <a:t>月對美出口減少</a:t>
            </a:r>
            <a:r>
              <a:rPr lang="en-US" altLang="zh-TW" smtClean="0"/>
              <a:t>0.9%</a:t>
            </a:r>
            <a:r>
              <a:rPr lang="zh-TW" altLang="zh-TW" smtClean="0"/>
              <a:t>，對歐</a:t>
            </a:r>
            <a:r>
              <a:rPr lang="zh-TW" altLang="en-US" smtClean="0"/>
              <a:t>及</a:t>
            </a:r>
            <a:r>
              <a:rPr lang="zh-TW" altLang="zh-TW" smtClean="0"/>
              <a:t>日出口減少</a:t>
            </a:r>
            <a:r>
              <a:rPr lang="en-US" altLang="zh-TW" smtClean="0"/>
              <a:t>2.9%</a:t>
            </a:r>
            <a:r>
              <a:rPr lang="zh-TW" altLang="zh-TW" smtClean="0"/>
              <a:t>及</a:t>
            </a:r>
            <a:r>
              <a:rPr lang="en-US" altLang="zh-TW" smtClean="0"/>
              <a:t>7.7%; </a:t>
            </a:r>
            <a:r>
              <a:rPr lang="zh-TW" altLang="zh-TW" smtClean="0"/>
              <a:t>秋交會成交</a:t>
            </a:r>
            <a:r>
              <a:rPr lang="en-US" altLang="zh-TW" smtClean="0"/>
              <a:t>270</a:t>
            </a:r>
            <a:r>
              <a:rPr lang="zh-TW" altLang="zh-TW" smtClean="0"/>
              <a:t>億美元、較去年同期減</a:t>
            </a:r>
            <a:r>
              <a:rPr lang="en-US" altLang="zh-TW" smtClean="0"/>
              <a:t>7.2%</a:t>
            </a:r>
            <a:r>
              <a:rPr lang="zh-TW" altLang="zh-TW" smtClean="0"/>
              <a:t>、連續第</a:t>
            </a:r>
            <a:r>
              <a:rPr lang="en-US" altLang="zh-TW" smtClean="0"/>
              <a:t>8</a:t>
            </a:r>
            <a:r>
              <a:rPr lang="zh-TW" altLang="zh-TW" smtClean="0"/>
              <a:t>屆呈現年減</a:t>
            </a:r>
            <a:endParaRPr lang="en-US" altLang="zh-TW" smtClean="0"/>
          </a:p>
          <a:p>
            <a:pPr>
              <a:buFontTx/>
              <a:buChar char="•"/>
            </a:pPr>
            <a:r>
              <a:rPr lang="zh-TW" altLang="zh-TW" smtClean="0"/>
              <a:t>出口威脅</a:t>
            </a:r>
            <a:r>
              <a:rPr lang="en-US" altLang="zh-TW" smtClean="0"/>
              <a:t>: </a:t>
            </a:r>
            <a:r>
              <a:rPr lang="zh-TW" altLang="zh-TW" smtClean="0"/>
              <a:t>人口老齡化、勞動力成本提高、全球貿易保護主義抬頭</a:t>
            </a:r>
          </a:p>
          <a:p>
            <a:pPr>
              <a:buFontTx/>
              <a:buChar char="•"/>
            </a:pPr>
            <a:r>
              <a:rPr lang="zh-TW" altLang="zh-TW" smtClean="0"/>
              <a:t>替代機會</a:t>
            </a:r>
            <a:r>
              <a:rPr lang="en-US" altLang="zh-TW" smtClean="0"/>
              <a:t>: </a:t>
            </a:r>
            <a:r>
              <a:rPr lang="zh-TW" altLang="zh-TW" smtClean="0"/>
              <a:t>產業轉型，擴大內需，進口貿易可望增長</a:t>
            </a:r>
            <a:endParaRPr lang="en-US" altLang="zh-TW" smtClean="0"/>
          </a:p>
          <a:p>
            <a:pPr>
              <a:buFontTx/>
              <a:buChar char="•"/>
            </a:pPr>
            <a:r>
              <a:rPr lang="zh-TW" altLang="zh-TW" smtClean="0"/>
              <a:t>因應措施</a:t>
            </a:r>
            <a:r>
              <a:rPr lang="en-US" altLang="zh-TW" smtClean="0"/>
              <a:t>: </a:t>
            </a:r>
            <a:r>
              <a:rPr lang="zh-TW" altLang="zh-TW" smtClean="0"/>
              <a:t>尋找替代出口，加強進口貨源 </a:t>
            </a:r>
          </a:p>
          <a:p>
            <a:endParaRPr lang="en-US" altLang="zh-CN" smtClean="0"/>
          </a:p>
        </p:txBody>
      </p:sp>
      <p:sp>
        <p:nvSpPr>
          <p:cNvPr id="20483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E64BC8-D2FB-41D0-9B32-6431A4545347}" type="slidenum">
              <a:rPr lang="en-US" altLang="zh-TW"/>
              <a:pPr/>
              <a:t>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投影片圖像版面配置區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TW" smtClean="0"/>
              <a:t>2013 Q2 for year 2010</a:t>
            </a:r>
          </a:p>
          <a:p>
            <a:r>
              <a:rPr lang="en-US" altLang="zh-TW" smtClean="0"/>
              <a:t>2014 Q2 for year 2011</a:t>
            </a:r>
          </a:p>
          <a:p>
            <a:r>
              <a:rPr lang="en-US" altLang="zh-TW" smtClean="0"/>
              <a:t>2015 Q2 for year 2012</a:t>
            </a:r>
          </a:p>
          <a:p>
            <a:r>
              <a:rPr lang="en-US" altLang="zh-TW" smtClean="0"/>
              <a:t>2015 Q4 for year 2013~2016</a:t>
            </a:r>
            <a:endParaRPr lang="zh-TW" altLang="en-US" smtClean="0"/>
          </a:p>
        </p:txBody>
      </p:sp>
      <p:sp>
        <p:nvSpPr>
          <p:cNvPr id="22531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446185-2E41-4267-B222-56E01F2D0278}" type="slidenum">
              <a:rPr lang="en-US" altLang="zh-TW"/>
              <a:pPr/>
              <a:t>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投影片圖像版面配置區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TW" smtClean="0"/>
              <a:t>1. http://www.wsj.com/articles/cosco-china-shipping-group-merger-approval-expected-by-january-sources-1447865538</a:t>
            </a:r>
          </a:p>
          <a:p>
            <a:r>
              <a:rPr lang="en-US" altLang="zh-TW" smtClean="0"/>
              <a:t>2. http://www.eworldship.com/html/2015/ShipOwner_0831/106103.html</a:t>
            </a:r>
          </a:p>
          <a:p>
            <a:r>
              <a:rPr lang="en-US" altLang="zh-TW" smtClean="0"/>
              <a:t>3.http://english.hankyung.com/news/apps/news.view?popup=0&amp;nid=0&amp;c1=04&amp;newscate=1&amp;nkey=201510281235241</a:t>
            </a:r>
          </a:p>
          <a:p>
            <a:r>
              <a:rPr lang="en-US" altLang="zh-TW" smtClean="0"/>
              <a:t>4. http://www.tradewindsnews.com/liner/377089/cma-cgm-wins-nol-race</a:t>
            </a:r>
            <a:endParaRPr lang="zh-TW" altLang="en-US" smtClean="0"/>
          </a:p>
        </p:txBody>
      </p:sp>
      <p:sp>
        <p:nvSpPr>
          <p:cNvPr id="25603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3AFE21-767D-43CE-B73C-3289B42DE6CA}" type="slidenum">
              <a:rPr lang="en-US" altLang="zh-TW"/>
              <a:pPr/>
              <a:t>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20D248-4464-4D68-B9B0-97379DDB7B25}" type="slidenum">
              <a:rPr lang="en-US" altLang="zh-TW"/>
              <a:pPr/>
              <a:t>14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簡報格式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9850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924300" y="6508750"/>
            <a:ext cx="708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1C40E4A-EB56-444E-9E00-1D7E676505AC}" type="slidenum">
              <a:rPr lang="en-US" altLang="zh-TW" sz="1200" b="1">
                <a:solidFill>
                  <a:srgbClr val="000000"/>
                </a:solidFill>
                <a:latin typeface="Arial" charset="0"/>
                <a:ea typeface="PMingLiU" pitchFamily="18" charset="-120"/>
              </a:rPr>
              <a:pPr algn="r"/>
              <a:t>‹#›</a:t>
            </a:fld>
            <a:endParaRPr lang="en-US" altLang="zh-TW" sz="1200" b="1">
              <a:solidFill>
                <a:srgbClr val="000000"/>
              </a:solidFill>
              <a:latin typeface="Arial" charset="0"/>
              <a:ea typeface="PMingLiU" pitchFamily="18" charset="-12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5651500" y="6405563"/>
            <a:ext cx="3313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altLang="zh-TW" sz="1400" b="1" dirty="0">
                <a:solidFill>
                  <a:srgbClr val="0033CC"/>
                </a:solidFill>
                <a:ea typeface="標楷體" pitchFamily="65" charset="-120"/>
                <a:cs typeface="+mn-cs"/>
              </a:rPr>
              <a:t>We Deliver  </a:t>
            </a:r>
            <a:r>
              <a:rPr lang="en-US" altLang="zh-TW" sz="2000" b="1" dirty="0">
                <a:solidFill>
                  <a:srgbClr val="0033CC"/>
                </a:solidFill>
                <a:ea typeface="標楷體" pitchFamily="65" charset="-120"/>
                <a:cs typeface="+mn-cs"/>
              </a:rPr>
              <a:t>GOOD for Life 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1700213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911225"/>
          </a:xfrm>
        </p:spPr>
        <p:txBody>
          <a:bodyPr/>
          <a:lstStyle>
            <a:lvl1pPr marL="0" indent="0" algn="ctr">
              <a:buFontTx/>
              <a:buNone/>
              <a:defRPr>
                <a:latin typeface="Calibri" pitchFamily="34" charset="0"/>
              </a:defRPr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492500" y="5329238"/>
            <a:ext cx="2232025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000000"/>
                </a:solidFill>
                <a:latin typeface="Calibri" pitchFamily="34" charset="0"/>
                <a:ea typeface="標楷體" pitchFamily="65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499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499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Calibri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66738" y="1447800"/>
            <a:ext cx="3924300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3438" y="1447800"/>
            <a:ext cx="3924300" cy="460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簡報格式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69850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3924300" y="6508750"/>
            <a:ext cx="708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76ADE20-9B1C-4989-8BB6-25FE9A24A171}" type="slidenum">
              <a:rPr lang="en-US" altLang="zh-TW" sz="1200" b="1">
                <a:solidFill>
                  <a:srgbClr val="000000"/>
                </a:solidFill>
                <a:latin typeface="Arial" charset="0"/>
                <a:ea typeface="PMingLiU" pitchFamily="18" charset="-120"/>
              </a:rPr>
              <a:pPr algn="r"/>
              <a:t>‹#›</a:t>
            </a:fld>
            <a:endParaRPr lang="en-US" altLang="zh-TW" sz="1200" b="1">
              <a:solidFill>
                <a:srgbClr val="000000"/>
              </a:solidFill>
              <a:latin typeface="Arial" charset="0"/>
              <a:ea typeface="PMingLiU" pitchFamily="18" charset="-120"/>
            </a:endParaRP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447800"/>
            <a:ext cx="80010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grpSp>
        <p:nvGrpSpPr>
          <p:cNvPr id="1030" name="Group 13"/>
          <p:cNvGrpSpPr>
            <a:grpSpLocks/>
          </p:cNvGrpSpPr>
          <p:nvPr userDrawn="1"/>
        </p:nvGrpSpPr>
        <p:grpSpPr bwMode="auto">
          <a:xfrm>
            <a:off x="323850" y="1084263"/>
            <a:ext cx="8496300" cy="46037"/>
            <a:chOff x="204" y="770"/>
            <a:chExt cx="5352" cy="29"/>
          </a:xfrm>
        </p:grpSpPr>
        <p:sp>
          <p:nvSpPr>
            <p:cNvPr id="1032" name="Line 14"/>
            <p:cNvSpPr>
              <a:spLocks noChangeShapeType="1"/>
            </p:cNvSpPr>
            <p:nvPr/>
          </p:nvSpPr>
          <p:spPr bwMode="auto">
            <a:xfrm>
              <a:off x="204" y="770"/>
              <a:ext cx="535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>
                <a:solidFill>
                  <a:srgbClr val="000000"/>
                </a:solidFill>
                <a:ea typeface="標楷體" pitchFamily="65" charset="-120"/>
                <a:cs typeface="+mn-cs"/>
              </a:endParaRPr>
            </a:p>
          </p:txBody>
        </p:sp>
        <p:sp>
          <p:nvSpPr>
            <p:cNvPr id="1033" name="Line 15"/>
            <p:cNvSpPr>
              <a:spLocks noChangeShapeType="1"/>
            </p:cNvSpPr>
            <p:nvPr/>
          </p:nvSpPr>
          <p:spPr bwMode="auto">
            <a:xfrm>
              <a:off x="204" y="799"/>
              <a:ext cx="3765" cy="0"/>
            </a:xfrm>
            <a:prstGeom prst="line">
              <a:avLst/>
            </a:prstGeom>
            <a:noFill/>
            <a:ln w="889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>
                <a:solidFill>
                  <a:srgbClr val="000000"/>
                </a:solidFill>
                <a:ea typeface="標楷體" pitchFamily="65" charset="-120"/>
                <a:cs typeface="+mn-cs"/>
              </a:endParaRPr>
            </a:p>
          </p:txBody>
        </p:sp>
      </p:grpSp>
      <p:sp>
        <p:nvSpPr>
          <p:cNvPr id="1031" name="Text Box 12"/>
          <p:cNvSpPr txBox="1">
            <a:spLocks noChangeArrowheads="1"/>
          </p:cNvSpPr>
          <p:nvPr userDrawn="1"/>
        </p:nvSpPr>
        <p:spPr bwMode="auto">
          <a:xfrm>
            <a:off x="5651500" y="6405563"/>
            <a:ext cx="3313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altLang="zh-TW" sz="1400" b="1" dirty="0">
                <a:solidFill>
                  <a:srgbClr val="0033CC"/>
                </a:solidFill>
                <a:ea typeface="標楷體" pitchFamily="65" charset="-120"/>
                <a:cs typeface="+mn-cs"/>
              </a:rPr>
              <a:t>We Deliver  </a:t>
            </a:r>
            <a:r>
              <a:rPr lang="en-US" altLang="zh-TW" sz="2000" b="1" dirty="0">
                <a:solidFill>
                  <a:srgbClr val="0033CC"/>
                </a:solidFill>
                <a:ea typeface="標楷體" pitchFamily="65" charset="-120"/>
                <a:cs typeface="+mn-cs"/>
              </a:rPr>
              <a:t>GOOD for Life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Calibri" pitchFamily="34" charset="0"/>
          <a:ea typeface="+mj-ea"/>
          <a:cs typeface="標楷體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Calibri" pitchFamily="34" charset="0"/>
          <a:ea typeface="標楷體" pitchFamily="65" charset="-120"/>
          <a:cs typeface="標楷體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Calibri" pitchFamily="34" charset="0"/>
          <a:ea typeface="標楷體" pitchFamily="65" charset="-120"/>
          <a:cs typeface="標楷體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Calibri" pitchFamily="34" charset="0"/>
          <a:ea typeface="標楷體" pitchFamily="65" charset="-120"/>
          <a:cs typeface="標楷體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Calibri" pitchFamily="34" charset="0"/>
          <a:ea typeface="標楷體" pitchFamily="65" charset="-120"/>
          <a:cs typeface="標楷體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Calibri" pitchFamily="34" charset="0"/>
          <a:ea typeface="+mn-ea"/>
          <a:cs typeface="標楷體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Calibri" pitchFamily="34" charset="0"/>
          <a:ea typeface="+mn-ea"/>
          <a:cs typeface="標楷體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Calibri" pitchFamily="34" charset="0"/>
          <a:ea typeface="+mn-ea"/>
          <a:cs typeface="標楷體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Calibri" pitchFamily="34" charset="0"/>
          <a:ea typeface="+mn-ea"/>
          <a:cs typeface="標楷體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Calibri" pitchFamily="34" charset="0"/>
          <a:ea typeface="+mn-ea"/>
          <a:cs typeface="標楷體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>
            <a:lum bright="16000" contrast="-44000"/>
          </a:blip>
          <a:srcRect/>
          <a:stretch>
            <a:fillRect/>
          </a:stretch>
        </p:blipFill>
        <p:spPr bwMode="auto">
          <a:xfrm>
            <a:off x="0" y="330200"/>
            <a:ext cx="9144000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1312863" y="3963988"/>
            <a:ext cx="6400800" cy="571500"/>
          </a:xfrm>
        </p:spPr>
        <p:txBody>
          <a:bodyPr/>
          <a:lstStyle/>
          <a:p>
            <a:r>
              <a:rPr lang="en-US" altLang="zh-CN" sz="2800" b="1" smtClean="0">
                <a:solidFill>
                  <a:srgbClr val="0000CC"/>
                </a:solidFill>
              </a:rPr>
              <a:t>---- </a:t>
            </a:r>
            <a:r>
              <a:rPr lang="zh-CN" altLang="en-US" sz="2800" b="1" smtClean="0">
                <a:solidFill>
                  <a:srgbClr val="0000CC"/>
                </a:solidFill>
              </a:rPr>
              <a:t>吳清泉 </a:t>
            </a:r>
            <a:r>
              <a:rPr lang="en-US" altLang="zh-CN" sz="2800" b="1" smtClean="0">
                <a:solidFill>
                  <a:srgbClr val="0000CC"/>
                </a:solidFill>
              </a:rPr>
              <a:t>----</a:t>
            </a:r>
          </a:p>
        </p:txBody>
      </p:sp>
      <p:sp>
        <p:nvSpPr>
          <p:cNvPr id="9" name="矩形 8"/>
          <p:cNvSpPr/>
          <p:nvPr/>
        </p:nvSpPr>
        <p:spPr>
          <a:xfrm>
            <a:off x="1142976" y="2500306"/>
            <a:ext cx="6571031" cy="98488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標楷體" pitchFamily="65" charset="-120"/>
                <a:cs typeface="+mn-cs"/>
              </a:rPr>
              <a:t>成本為王  何處省錢</a:t>
            </a:r>
            <a:endParaRPr lang="zh-CN" altLang="en-US" sz="5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標楷體" pitchFamily="65" charset="-12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275" y="4514850"/>
            <a:ext cx="2643188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0000CC"/>
                </a:solidFill>
                <a:latin typeface="Calibri" pitchFamily="34" charset="0"/>
              </a:rPr>
              <a:t>2015/11/30</a:t>
            </a:r>
            <a:endParaRPr lang="zh-CN" altLang="en-US" sz="2000" b="1">
              <a:solidFill>
                <a:srgbClr val="0000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3857625"/>
            <a:ext cx="19145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18"/>
          <p:cNvPicPr>
            <a:picLocks noChangeAspect="1" noChangeArrowheads="1"/>
          </p:cNvPicPr>
          <p:nvPr/>
        </p:nvPicPr>
        <p:blipFill>
          <a:blip r:embed="rId3"/>
          <a:srcRect l="7692" r="4701" b="8958"/>
          <a:stretch>
            <a:fillRect/>
          </a:stretch>
        </p:blipFill>
        <p:spPr bwMode="auto">
          <a:xfrm>
            <a:off x="3929063" y="3929063"/>
            <a:ext cx="1952625" cy="19335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28675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我們能做什麼</a:t>
            </a:r>
          </a:p>
        </p:txBody>
      </p:sp>
      <p:sp>
        <p:nvSpPr>
          <p:cNvPr id="28676" name="文本框 6"/>
          <p:cNvSpPr txBox="1">
            <a:spLocks noChangeArrowheads="1"/>
          </p:cNvSpPr>
          <p:nvPr/>
        </p:nvSpPr>
        <p:spPr bwMode="auto">
          <a:xfrm>
            <a:off x="322263" y="1447800"/>
            <a:ext cx="4502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2.2 </a:t>
            </a:r>
            <a:r>
              <a:rPr lang="zh-CN" altLang="en-US"/>
              <a:t>聯盟規模的迷思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3063" y="1862138"/>
            <a:ext cx="3240087" cy="150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altLang="zh-CN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ea typeface="標楷體" pitchFamily="65" charset="-120"/>
                <a:cs typeface="+mn-cs"/>
              </a:rPr>
              <a:t>航線涵蓋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dirty="0">
                <a:ea typeface="標楷體" pitchFamily="65" charset="-120"/>
                <a:cs typeface="+mn-cs"/>
              </a:rPr>
              <a:t>     </a:t>
            </a:r>
            <a:r>
              <a:rPr lang="en-US" altLang="zh-CN" sz="2000" dirty="0">
                <a:ea typeface="標楷體" pitchFamily="65" charset="-120"/>
                <a:cs typeface="+mn-cs"/>
              </a:rPr>
              <a:t>---</a:t>
            </a:r>
            <a:r>
              <a:rPr lang="zh-CN" altLang="en-US" sz="2000" dirty="0">
                <a:ea typeface="標楷體" pitchFamily="65" charset="-120"/>
                <a:cs typeface="+mn-cs"/>
              </a:rPr>
              <a:t>聯合派船</a:t>
            </a:r>
            <a:endParaRPr lang="en-US" altLang="zh-CN" sz="2000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sz="2000" dirty="0">
                <a:ea typeface="標楷體" pitchFamily="65" charset="-120"/>
                <a:cs typeface="+mn-cs"/>
              </a:rPr>
              <a:t>      ---</a:t>
            </a:r>
            <a:r>
              <a:rPr lang="zh-CN" altLang="en-US" sz="2000" dirty="0">
                <a:ea typeface="標楷體" pitchFamily="65" charset="-120"/>
                <a:cs typeface="+mn-cs"/>
              </a:rPr>
              <a:t>交換艙位</a:t>
            </a:r>
            <a:endParaRPr lang="en-US" altLang="zh-CN" sz="2000" dirty="0">
              <a:ea typeface="標楷體" pitchFamily="65" charset="-120"/>
              <a:cs typeface="+mn-cs"/>
            </a:endParaRPr>
          </a:p>
        </p:txBody>
      </p:sp>
      <p:pic>
        <p:nvPicPr>
          <p:cNvPr id="2867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3929063"/>
            <a:ext cx="218916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059113" y="1527175"/>
          <a:ext cx="5868987" cy="2293938"/>
        </p:xfrm>
        <a:graphic>
          <a:graphicData uri="http://schemas.openxmlformats.org/drawingml/2006/table">
            <a:tbl>
              <a:tblPr/>
              <a:tblGrid>
                <a:gridCol w="1252537"/>
                <a:gridCol w="1339850"/>
                <a:gridCol w="1512888"/>
                <a:gridCol w="1763712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MingLiU" pitchFamily="18" charset="-120"/>
                          <a:ea typeface="標楷體"/>
                          <a:cs typeface="標楷體"/>
                        </a:rPr>
                        <a:t>Alliance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MingLiU" pitchFamily="18" charset="-120"/>
                          <a:ea typeface="標楷體"/>
                          <a:cs typeface="標楷體"/>
                        </a:rPr>
                        <a:t>F.E. ~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MingLiU" pitchFamily="18" charset="-120"/>
                          <a:ea typeface="標楷體"/>
                          <a:cs typeface="標楷體"/>
                        </a:rPr>
                        <a:t> N. America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MingLiU" pitchFamily="18" charset="-120"/>
                          <a:ea typeface="標楷體"/>
                          <a:cs typeface="標楷體"/>
                        </a:rPr>
                        <a:t>F.E.~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MingLiU" pitchFamily="18" charset="-120"/>
                          <a:ea typeface="標楷體"/>
                          <a:cs typeface="標楷體"/>
                        </a:rPr>
                        <a:t>NCP + MED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MingLiU" pitchFamily="18" charset="-120"/>
                          <a:ea typeface="標楷體"/>
                          <a:cs typeface="標楷體"/>
                        </a:rPr>
                        <a:t>Trans-Atlantic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2M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14%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34%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42%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O3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14%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21%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10%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CKYHE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34%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 (Rank: 1)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24%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(Rank: 2)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5%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 (Rank: 4)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G6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30%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19%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33%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Others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8%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2%</a:t>
                      </a:r>
                    </a:p>
                  </a:txBody>
                  <a:tcPr marL="6350" marR="34290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/>
                          <a:cs typeface="標楷體"/>
                        </a:rPr>
                        <a:t>10%</a:t>
                      </a:r>
                    </a:p>
                  </a:txBody>
                  <a:tcPr marL="6350" marR="6350" marT="635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</a:tr>
            </a:tbl>
          </a:graphicData>
        </a:graphic>
      </p:graphicFrame>
      <p:sp>
        <p:nvSpPr>
          <p:cNvPr id="28716" name="文字方塊 8"/>
          <p:cNvSpPr txBox="1">
            <a:spLocks noChangeArrowheads="1"/>
          </p:cNvSpPr>
          <p:nvPr/>
        </p:nvSpPr>
        <p:spPr bwMode="auto">
          <a:xfrm>
            <a:off x="428625" y="3857625"/>
            <a:ext cx="1223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000" b="1">
                <a:solidFill>
                  <a:srgbClr val="000000"/>
                </a:solidFill>
                <a:latin typeface="Calibri" pitchFamily="34" charset="0"/>
              </a:rPr>
              <a:t>F.E. ~ N. America</a:t>
            </a:r>
            <a:endParaRPr lang="zh-TW" altLang="en-US" sz="1000" b="1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endParaRPr lang="zh-TW" altLang="en-US" sz="800">
              <a:solidFill>
                <a:srgbClr val="000000"/>
              </a:solidFill>
            </a:endParaRPr>
          </a:p>
        </p:txBody>
      </p:sp>
      <p:sp>
        <p:nvSpPr>
          <p:cNvPr id="28717" name="文字方塊 10"/>
          <p:cNvSpPr txBox="1">
            <a:spLocks noChangeArrowheads="1"/>
          </p:cNvSpPr>
          <p:nvPr/>
        </p:nvSpPr>
        <p:spPr bwMode="auto">
          <a:xfrm>
            <a:off x="6643688" y="3857625"/>
            <a:ext cx="13684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n-US" altLang="zh-TW" sz="1000" b="1">
                <a:solidFill>
                  <a:srgbClr val="000000"/>
                </a:solidFill>
                <a:latin typeface="Calibri" pitchFamily="34" charset="0"/>
              </a:rPr>
              <a:t>Trans-Atlantic</a:t>
            </a:r>
            <a:endParaRPr lang="zh-TW" altLang="zh-TW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718" name="矩形 13"/>
          <p:cNvSpPr>
            <a:spLocks noChangeArrowheads="1"/>
          </p:cNvSpPr>
          <p:nvPr/>
        </p:nvSpPr>
        <p:spPr bwMode="auto">
          <a:xfrm>
            <a:off x="7770813" y="3994150"/>
            <a:ext cx="11525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1100">
                <a:solidFill>
                  <a:srgbClr val="000000"/>
                </a:solidFill>
              </a:rPr>
              <a:t>單位：</a:t>
            </a:r>
            <a:r>
              <a:rPr lang="en-US" altLang="zh-TW" sz="1100">
                <a:solidFill>
                  <a:srgbClr val="000000"/>
                </a:solidFill>
              </a:rPr>
              <a:t>TEU/</a:t>
            </a:r>
            <a:r>
              <a:rPr lang="zh-TW" altLang="en-US" sz="1100">
                <a:solidFill>
                  <a:srgbClr val="000000"/>
                </a:solidFill>
              </a:rPr>
              <a:t>週</a:t>
            </a:r>
          </a:p>
        </p:txBody>
      </p:sp>
      <p:sp>
        <p:nvSpPr>
          <p:cNvPr id="28719" name="矩形 14"/>
          <p:cNvSpPr>
            <a:spLocks noChangeArrowheads="1"/>
          </p:cNvSpPr>
          <p:nvPr/>
        </p:nvSpPr>
        <p:spPr bwMode="auto">
          <a:xfrm>
            <a:off x="5072063" y="5857875"/>
            <a:ext cx="446881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100">
                <a:solidFill>
                  <a:srgbClr val="000000"/>
                </a:solidFill>
              </a:rPr>
              <a:t>Source: Alphaliner - Top 100 : Operated fleets as per October 2015</a:t>
            </a:r>
            <a:endParaRPr lang="zh-TW" altLang="en-US" sz="1100">
              <a:solidFill>
                <a:srgbClr val="000000"/>
              </a:solidFill>
            </a:endParaRPr>
          </a:p>
        </p:txBody>
      </p:sp>
      <p:sp>
        <p:nvSpPr>
          <p:cNvPr id="28720" name="文字方塊 9"/>
          <p:cNvSpPr txBox="1">
            <a:spLocks noChangeArrowheads="1"/>
          </p:cNvSpPr>
          <p:nvPr/>
        </p:nvSpPr>
        <p:spPr bwMode="auto">
          <a:xfrm>
            <a:off x="4357688" y="3857625"/>
            <a:ext cx="13684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en-US" altLang="zh-TW" sz="1000" b="1">
                <a:solidFill>
                  <a:srgbClr val="000000"/>
                </a:solidFill>
                <a:latin typeface="Calibri" pitchFamily="34" charset="0"/>
              </a:rPr>
              <a:t>F.E.~ NCP + MED</a:t>
            </a:r>
            <a:endParaRPr lang="zh-TW" altLang="zh-TW" sz="1000" b="1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872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2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4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5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我們能做什麼</a:t>
            </a:r>
          </a:p>
        </p:txBody>
      </p:sp>
      <p:sp>
        <p:nvSpPr>
          <p:cNvPr id="29698" name="文本框 6"/>
          <p:cNvSpPr txBox="1">
            <a:spLocks noChangeArrowheads="1"/>
          </p:cNvSpPr>
          <p:nvPr/>
        </p:nvSpPr>
        <p:spPr bwMode="auto">
          <a:xfrm>
            <a:off x="574675" y="1484313"/>
            <a:ext cx="4502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2.2 </a:t>
            </a:r>
            <a:r>
              <a:rPr lang="zh-CN" altLang="en-US"/>
              <a:t>聯盟規模的迷思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5650" y="2205038"/>
            <a:ext cx="3384550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altLang="zh-CN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ea typeface="標楷體" pitchFamily="65" charset="-120"/>
                <a:cs typeface="+mn-cs"/>
              </a:rPr>
              <a:t>碼頭整合共用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sz="2000" dirty="0">
                <a:ea typeface="標楷體" pitchFamily="65" charset="-120"/>
                <a:cs typeface="+mn-cs"/>
              </a:rPr>
              <a:t>      ---</a:t>
            </a:r>
            <a:r>
              <a:rPr lang="zh-CN" altLang="en-US" sz="2000" dirty="0">
                <a:ea typeface="標楷體" pitchFamily="65" charset="-120"/>
                <a:cs typeface="+mn-cs"/>
              </a:rPr>
              <a:t>東方文化  </a:t>
            </a:r>
            <a:r>
              <a:rPr lang="en-US" altLang="zh-CN" sz="2000" dirty="0" err="1">
                <a:ea typeface="標楷體" pitchFamily="65" charset="-120"/>
                <a:cs typeface="+mn-cs"/>
              </a:rPr>
              <a:t>vs</a:t>
            </a:r>
            <a:r>
              <a:rPr lang="en-US" altLang="zh-CN" sz="2000" dirty="0">
                <a:ea typeface="標楷體" pitchFamily="65" charset="-120"/>
                <a:cs typeface="+mn-cs"/>
              </a:rPr>
              <a:t> </a:t>
            </a:r>
            <a:r>
              <a:rPr lang="zh-CN" altLang="en-US" sz="2000" dirty="0">
                <a:ea typeface="標楷體" pitchFamily="65" charset="-120"/>
                <a:cs typeface="+mn-cs"/>
              </a:rPr>
              <a:t>西方文化</a:t>
            </a:r>
            <a:endParaRPr lang="en-US" altLang="zh-CN" sz="2000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sz="2000" dirty="0">
                <a:ea typeface="標楷體" pitchFamily="65" charset="-120"/>
                <a:cs typeface="+mn-cs"/>
              </a:rPr>
              <a:t>      ---Give &amp; Take</a:t>
            </a:r>
            <a:endParaRPr lang="zh-CN" altLang="en-US" sz="2000" dirty="0">
              <a:ea typeface="標楷體" pitchFamily="65" charset="-120"/>
              <a:cs typeface="+mn-cs"/>
            </a:endParaRPr>
          </a:p>
        </p:txBody>
      </p:sp>
      <p:pic>
        <p:nvPicPr>
          <p:cNvPr id="2970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952750"/>
            <a:ext cx="4157662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我們能做什麼</a:t>
            </a:r>
          </a:p>
        </p:txBody>
      </p:sp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558800" y="1490663"/>
            <a:ext cx="5903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2.3 </a:t>
            </a:r>
            <a:r>
              <a:rPr lang="zh-CN" altLang="en-US"/>
              <a:t>美國</a:t>
            </a:r>
            <a:r>
              <a:rPr lang="en-US" altLang="zh-CN"/>
              <a:t>Sealand </a:t>
            </a:r>
            <a:r>
              <a:rPr lang="zh-CN" altLang="en-US"/>
              <a:t>和 </a:t>
            </a:r>
            <a:r>
              <a:rPr lang="en-US" altLang="zh-CN"/>
              <a:t>APL</a:t>
            </a:r>
            <a:r>
              <a:rPr lang="zh-CN" altLang="en-US"/>
              <a:t>消失的行業省思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0063" y="2143125"/>
            <a:ext cx="4752975" cy="323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ea typeface="標楷體" pitchFamily="65" charset="-120"/>
                <a:cs typeface="+mn-cs"/>
              </a:rPr>
              <a:t>ROI </a:t>
            </a:r>
            <a:r>
              <a:rPr lang="zh-CN" altLang="en-US" sz="2000" dirty="0">
                <a:ea typeface="標楷體" pitchFamily="65" charset="-120"/>
                <a:cs typeface="+mn-cs"/>
              </a:rPr>
              <a:t>不被華爾街接受</a:t>
            </a:r>
            <a:endParaRPr lang="en-US" altLang="zh-CN" sz="20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20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ea typeface="標楷體" pitchFamily="65" charset="-120"/>
                <a:cs typeface="+mn-cs"/>
              </a:rPr>
              <a:t>勞資問題如影隨形</a:t>
            </a:r>
            <a:endParaRPr lang="en-US" altLang="zh-CN" sz="20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20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ea typeface="標楷體" pitchFamily="65" charset="-120"/>
                <a:cs typeface="+mn-cs"/>
              </a:rPr>
              <a:t>延伸服務未能加分反成包袱</a:t>
            </a:r>
            <a:endParaRPr lang="en-US" altLang="zh-CN" sz="2000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sz="2000" dirty="0">
                <a:ea typeface="標楷體" pitchFamily="65" charset="-120"/>
                <a:cs typeface="+mn-cs"/>
              </a:rPr>
              <a:t> </a:t>
            </a:r>
            <a:r>
              <a:rPr lang="en-US" altLang="zh-CN" sz="2000" dirty="0">
                <a:ea typeface="標楷體" pitchFamily="65" charset="-120"/>
                <a:cs typeface="+mn-cs"/>
              </a:rPr>
              <a:t>     -- Chassis</a:t>
            </a:r>
          </a:p>
          <a:p>
            <a:pPr>
              <a:defRPr/>
            </a:pPr>
            <a:r>
              <a:rPr lang="en-US" altLang="zh-CN" sz="2000" dirty="0">
                <a:ea typeface="標楷體" pitchFamily="65" charset="-120"/>
                <a:cs typeface="+mn-cs"/>
              </a:rPr>
              <a:t> </a:t>
            </a:r>
            <a:r>
              <a:rPr lang="en-US" altLang="zh-CN" sz="2000" dirty="0">
                <a:ea typeface="標楷體" pitchFamily="65" charset="-120"/>
                <a:cs typeface="+mn-cs"/>
              </a:rPr>
              <a:t>     -- Intermodal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20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ea typeface="標楷體" pitchFamily="65" charset="-120"/>
                <a:cs typeface="+mn-cs"/>
              </a:rPr>
              <a:t>總部擬遷亞洲未成</a:t>
            </a:r>
            <a:endParaRPr lang="en-US" altLang="zh-CN" sz="20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dirty="0">
              <a:ea typeface="標楷體" pitchFamily="65" charset="-120"/>
              <a:cs typeface="+mn-cs"/>
            </a:endParaRPr>
          </a:p>
        </p:txBody>
      </p:sp>
      <p:pic>
        <p:nvPicPr>
          <p:cNvPr id="30724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2571750"/>
            <a:ext cx="3910013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我們能做什麼</a:t>
            </a:r>
          </a:p>
        </p:txBody>
      </p:sp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358775" y="1484313"/>
            <a:ext cx="8785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2.4  The world is flat --- </a:t>
            </a:r>
            <a:r>
              <a:rPr lang="zh-CN" altLang="en-US"/>
              <a:t>地球是平的，我們的強項利用了多少？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750" y="2276475"/>
            <a:ext cx="4895850" cy="2770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ea typeface="標楷體" pitchFamily="65" charset="-120"/>
                <a:cs typeface="+mn-cs"/>
              </a:rPr>
              <a:t>Back office</a:t>
            </a:r>
            <a:r>
              <a:rPr lang="zh-CN" altLang="en-US" dirty="0">
                <a:ea typeface="標楷體" pitchFamily="65" charset="-120"/>
                <a:cs typeface="+mn-cs"/>
              </a:rPr>
              <a:t>的經濟效益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ea typeface="標楷體" pitchFamily="65" charset="-120"/>
                <a:cs typeface="+mn-cs"/>
              </a:rPr>
              <a:t>東方公司的強項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dirty="0">
                <a:ea typeface="標楷體" pitchFamily="65" charset="-120"/>
                <a:cs typeface="+mn-cs"/>
              </a:rPr>
              <a:t> </a:t>
            </a:r>
            <a:r>
              <a:rPr lang="en-US" altLang="zh-CN" dirty="0">
                <a:ea typeface="標楷體" pitchFamily="65" charset="-120"/>
                <a:cs typeface="+mn-cs"/>
              </a:rPr>
              <a:t>        -- </a:t>
            </a:r>
            <a:r>
              <a:rPr lang="zh-CN" altLang="en-US" dirty="0">
                <a:ea typeface="標楷體" pitchFamily="65" charset="-120"/>
                <a:cs typeface="+mn-cs"/>
              </a:rPr>
              <a:t>便宜又大碗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ea typeface="標楷體" pitchFamily="65" charset="-120"/>
                <a:cs typeface="+mn-cs"/>
              </a:rPr>
              <a:t>互聯網與流程改造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ea typeface="標楷體" pitchFamily="65" charset="-120"/>
              <a:cs typeface="+mn-cs"/>
            </a:endParaRPr>
          </a:p>
          <a:p>
            <a:pPr>
              <a:defRPr/>
            </a:pPr>
            <a:endParaRPr lang="en-US" altLang="zh-CN" dirty="0">
              <a:ea typeface="標楷體" pitchFamily="65" charset="-120"/>
              <a:cs typeface="+mn-cs"/>
            </a:endParaRPr>
          </a:p>
        </p:txBody>
      </p:sp>
      <p:pic>
        <p:nvPicPr>
          <p:cNvPr id="3174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1388" y="2420938"/>
            <a:ext cx="3525837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結語與祝願</a:t>
            </a:r>
          </a:p>
        </p:txBody>
      </p:sp>
      <p:sp>
        <p:nvSpPr>
          <p:cNvPr id="32770" name="文本框 3"/>
          <p:cNvSpPr txBox="1">
            <a:spLocks noChangeArrowheads="1"/>
          </p:cNvSpPr>
          <p:nvPr/>
        </p:nvSpPr>
        <p:spPr bwMode="auto">
          <a:xfrm>
            <a:off x="428625" y="1500188"/>
            <a:ext cx="5903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3.1 </a:t>
            </a:r>
            <a:r>
              <a:rPr lang="zh-CN" altLang="en-US"/>
              <a:t>結語：成本為王，何處省钱</a:t>
            </a:r>
            <a:endParaRPr lang="en-US" altLang="zh-CN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4213" y="2420938"/>
            <a:ext cx="7488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zh-CN" altLang="en-US"/>
              <a:t>水晶球帶來造船的智慧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4213" y="2940050"/>
            <a:ext cx="41036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zh-CN" altLang="en-US"/>
              <a:t>迷思的破解，有效的結盟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4213" y="3500438"/>
            <a:ext cx="3959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zh-CN" altLang="en-US"/>
              <a:t>省思，不再重蹈覆轍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5800" y="4111625"/>
            <a:ext cx="3959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zh-CN" altLang="en-US"/>
              <a:t>善用強項，找回信心</a:t>
            </a:r>
          </a:p>
        </p:txBody>
      </p:sp>
      <p:pic>
        <p:nvPicPr>
          <p:cNvPr id="32775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643063"/>
            <a:ext cx="40290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結語與祝願</a:t>
            </a:r>
          </a:p>
        </p:txBody>
      </p:sp>
      <p:sp>
        <p:nvSpPr>
          <p:cNvPr id="34818" name="文本框 3"/>
          <p:cNvSpPr txBox="1">
            <a:spLocks noChangeArrowheads="1"/>
          </p:cNvSpPr>
          <p:nvPr/>
        </p:nvSpPr>
        <p:spPr bwMode="auto">
          <a:xfrm>
            <a:off x="684213" y="1484313"/>
            <a:ext cx="59039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000"/>
              <a:t>3.2 </a:t>
            </a:r>
            <a:r>
              <a:rPr lang="zh-CN" altLang="en-US" sz="3000"/>
              <a:t>祝願：</a:t>
            </a:r>
            <a:endParaRPr lang="en-US" altLang="zh-CN" sz="30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17563" y="2095500"/>
            <a:ext cx="749141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charset="0"/>
              <a:buAutoNum type="alphaLcPeriod"/>
            </a:pPr>
            <a:r>
              <a:rPr lang="zh-CN" altLang="en-US" sz="2600"/>
              <a:t>中國的多項經濟改革措施與倡議能成功，並再度助益全球經濟。</a:t>
            </a:r>
            <a:endParaRPr lang="en-US" altLang="zh-CN" sz="2600"/>
          </a:p>
          <a:p>
            <a:pPr marL="457200" indent="-457200"/>
            <a:endParaRPr lang="en-US" altLang="zh-CN" sz="2600"/>
          </a:p>
        </p:txBody>
      </p:sp>
      <p:pic>
        <p:nvPicPr>
          <p:cNvPr id="34820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3571875"/>
            <a:ext cx="40005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817563" y="3157538"/>
            <a:ext cx="32400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17563" y="3098800"/>
            <a:ext cx="7210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b.   </a:t>
            </a:r>
            <a:r>
              <a:rPr lang="zh-CN" altLang="en-US"/>
              <a:t>我們的行業早日撥雲見日，找到新的均衡點。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QQ截图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00063"/>
            <a:ext cx="86709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zh-CN" sz="5400" b="1" i="1" smtClean="0">
                <a:solidFill>
                  <a:srgbClr val="0000FF"/>
                </a:solidFill>
                <a:latin typeface="Verdana" pitchFamily="34" charset="0"/>
                <a:ea typeface="PMingLiU" pitchFamily="18" charset="-120"/>
              </a:rPr>
              <a:t>     </a:t>
            </a:r>
            <a:r>
              <a:rPr lang="en-US" altLang="zh-CN" sz="5000" b="1" i="1" smtClean="0">
                <a:solidFill>
                  <a:srgbClr val="0000FF"/>
                </a:solidFill>
                <a:latin typeface="Verdana" pitchFamily="34" charset="0"/>
                <a:ea typeface="PMingLiU" pitchFamily="18" charset="-120"/>
              </a:rPr>
              <a:t>Thank   you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報告項目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u"/>
            </a:pPr>
            <a:r>
              <a:rPr lang="zh-CN" altLang="en-US" smtClean="0"/>
              <a:t>產業環境速覽</a:t>
            </a:r>
            <a:endParaRPr lang="en-US" altLang="zh-CN" smtClean="0"/>
          </a:p>
          <a:p>
            <a:pPr>
              <a:buFont typeface="Wingdings" pitchFamily="2" charset="2"/>
              <a:buChar char="u"/>
            </a:pPr>
            <a:endParaRPr lang="en-US" altLang="zh-CN" smtClean="0"/>
          </a:p>
          <a:p>
            <a:pPr>
              <a:buFont typeface="Wingdings" pitchFamily="2" charset="2"/>
              <a:buChar char="u"/>
            </a:pPr>
            <a:r>
              <a:rPr lang="zh-CN" altLang="en-US" smtClean="0"/>
              <a:t>時光倒流，我們能做什麼</a:t>
            </a:r>
            <a:endParaRPr lang="en-US" altLang="zh-CN" smtClean="0"/>
          </a:p>
          <a:p>
            <a:pPr>
              <a:buFont typeface="Wingdings" pitchFamily="2" charset="2"/>
              <a:buChar char="u"/>
            </a:pPr>
            <a:endParaRPr lang="en-US" altLang="zh-CN" smtClean="0"/>
          </a:p>
          <a:p>
            <a:pPr>
              <a:buFont typeface="Wingdings" pitchFamily="2" charset="2"/>
              <a:buChar char="u"/>
            </a:pPr>
            <a:r>
              <a:rPr lang="zh-CN" altLang="en-US" smtClean="0"/>
              <a:t>結語與祝願</a:t>
            </a:r>
          </a:p>
        </p:txBody>
      </p:sp>
      <p:pic>
        <p:nvPicPr>
          <p:cNvPr id="16387" name="Picture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3357563"/>
            <a:ext cx="3276600" cy="2492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+mj-ea"/>
                <a:cs typeface="+mj-cs"/>
              </a:rPr>
              <a:t>產業環境速覽</a:t>
            </a:r>
            <a:endParaRPr lang="zh-TW" altLang="en-US" sz="1800" dirty="0">
              <a:solidFill>
                <a:schemeClr val="tx1"/>
              </a:solidFill>
              <a:latin typeface="+mj-ea"/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188575" y="333375"/>
            <a:ext cx="2420938" cy="4356100"/>
          </a:xfrm>
        </p:spPr>
        <p:txBody>
          <a:bodyPr/>
          <a:lstStyle/>
          <a:p>
            <a:pPr>
              <a:defRPr/>
            </a:pPr>
            <a:endParaRPr lang="en-US" sz="1200" dirty="0">
              <a:cs typeface="+mn-cs"/>
            </a:endParaRPr>
          </a:p>
          <a:p>
            <a:pPr marL="0" indent="0">
              <a:buFontTx/>
              <a:buNone/>
              <a:defRPr/>
            </a:pPr>
            <a:endParaRPr lang="zh-TW" altLang="en-US" sz="1200" dirty="0">
              <a:cs typeface="+mn-cs"/>
            </a:endParaRPr>
          </a:p>
        </p:txBody>
      </p:sp>
      <p:sp>
        <p:nvSpPr>
          <p:cNvPr id="17411" name="文字方塊 7"/>
          <p:cNvSpPr txBox="1">
            <a:spLocks noChangeArrowheads="1"/>
          </p:cNvSpPr>
          <p:nvPr/>
        </p:nvSpPr>
        <p:spPr bwMode="auto">
          <a:xfrm>
            <a:off x="6429375" y="57150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i="1"/>
              <a:t>Source: </a:t>
            </a:r>
          </a:p>
          <a:p>
            <a:r>
              <a:rPr lang="zh-TW" altLang="en-US" sz="1200" i="1"/>
              <a:t>英國</a:t>
            </a:r>
            <a:r>
              <a:rPr lang="en-US" altLang="zh-TW" sz="1200" i="1"/>
              <a:t>《</a:t>
            </a:r>
            <a:r>
              <a:rPr lang="zh-TW" altLang="en-US" sz="1200" i="1"/>
              <a:t>金融時報</a:t>
            </a:r>
            <a:r>
              <a:rPr lang="en-US" altLang="zh-TW" sz="1200" i="1"/>
              <a:t>》20151013 </a:t>
            </a:r>
            <a:r>
              <a:rPr lang="en-US" altLang="zh-CN" sz="1200" i="1"/>
              <a:t>IHS</a:t>
            </a:r>
          </a:p>
        </p:txBody>
      </p:sp>
      <p:sp>
        <p:nvSpPr>
          <p:cNvPr id="7" name="矩形 6"/>
          <p:cNvSpPr/>
          <p:nvPr/>
        </p:nvSpPr>
        <p:spPr>
          <a:xfrm>
            <a:off x="214313" y="4202113"/>
            <a:ext cx="4103687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TW" altLang="en-US" sz="1800" b="1" dirty="0">
                <a:latin typeface="+mn-lt"/>
                <a:ea typeface="標楷體" pitchFamily="65" charset="-120"/>
                <a:cs typeface="+mn-cs"/>
              </a:rPr>
              <a:t>歐元區金融危機</a:t>
            </a:r>
            <a:r>
              <a:rPr lang="en-US" sz="1800" b="1" dirty="0">
                <a:latin typeface="+mn-lt"/>
                <a:ea typeface="標楷體" pitchFamily="65" charset="-120"/>
                <a:cs typeface="+mn-cs"/>
              </a:rPr>
              <a:t> </a:t>
            </a:r>
            <a:endParaRPr lang="en-US" sz="18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0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TW" altLang="en-US" sz="1800" b="1" dirty="0">
                <a:latin typeface="+mn-lt"/>
                <a:ea typeface="標楷體" pitchFamily="65" charset="-120"/>
                <a:cs typeface="+mn-cs"/>
              </a:rPr>
              <a:t>全球貿易疲弱</a:t>
            </a:r>
            <a:endParaRPr lang="en-US" sz="18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0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0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defRPr/>
            </a:pPr>
            <a:endParaRPr lang="en-US" sz="18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defRPr/>
            </a:pPr>
            <a:endParaRPr lang="en-US" sz="1800" b="1" dirty="0">
              <a:latin typeface="+mn-lt"/>
              <a:ea typeface="標楷體" pitchFamily="65" charset="-120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800" b="1" dirty="0">
              <a:latin typeface="+mn-lt"/>
              <a:ea typeface="標楷體" pitchFamily="65" charset="-120"/>
              <a:cs typeface="+mn-cs"/>
            </a:endParaRPr>
          </a:p>
        </p:txBody>
      </p: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1857375"/>
            <a:ext cx="4695825" cy="3675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57188" y="1857375"/>
          <a:ext cx="3551237" cy="1993900"/>
        </p:xfrm>
        <a:graphic>
          <a:graphicData uri="http://schemas.openxmlformats.org/drawingml/2006/table">
            <a:tbl>
              <a:tblPr/>
              <a:tblGrid>
                <a:gridCol w="1029409"/>
                <a:gridCol w="840684"/>
                <a:gridCol w="840684"/>
                <a:gridCol w="840684"/>
              </a:tblGrid>
              <a:tr h="30829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GDP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2014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2015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2016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37199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標楷體"/>
                        </a:rPr>
                        <a:t>全球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2.8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2.5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37199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標楷體"/>
                        </a:rPr>
                        <a:t>西歐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1.7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1.8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37199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標楷體"/>
                        </a:rPr>
                        <a:t>歐元區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0.9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1.5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1.7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37199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標楷體"/>
                        </a:rPr>
                        <a:t>中國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7.4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6.5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37199"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標楷體"/>
                        </a:rPr>
                        <a:t>亞太地區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4.7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4.6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4.9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17448" name="TextBox 8"/>
          <p:cNvSpPr txBox="1">
            <a:spLocks noChangeArrowheads="1"/>
          </p:cNvSpPr>
          <p:nvPr/>
        </p:nvSpPr>
        <p:spPr bwMode="auto">
          <a:xfrm>
            <a:off x="571500" y="1285875"/>
            <a:ext cx="5929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1.1 </a:t>
            </a:r>
            <a:r>
              <a:rPr lang="zh-CN" altLang="en-US"/>
              <a:t>全球經濟展望不佳，貿易疲弱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標題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產業環境速覽</a:t>
            </a:r>
            <a:endParaRPr lang="zh-TW" altLang="en-US" smtClean="0">
              <a:solidFill>
                <a:schemeClr val="tx1"/>
              </a:solidFill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6429375" y="2276475"/>
            <a:ext cx="2714625" cy="28082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en-US" altLang="zh-TW" sz="2400" b="1" dirty="0" smtClean="0">
              <a:cs typeface="+mn-cs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zh-TW" altLang="zh-TW" sz="2000" b="1" dirty="0" smtClean="0">
                <a:cs typeface="+mn-cs"/>
              </a:rPr>
              <a:t>貿易</a:t>
            </a:r>
            <a:r>
              <a:rPr lang="zh-TW" altLang="zh-TW" sz="2000" b="1" dirty="0">
                <a:cs typeface="+mn-cs"/>
              </a:rPr>
              <a:t>雙</a:t>
            </a:r>
            <a:r>
              <a:rPr lang="zh-TW" altLang="zh-TW" sz="2000" b="1" dirty="0" smtClean="0">
                <a:cs typeface="+mn-cs"/>
              </a:rPr>
              <a:t>降</a:t>
            </a:r>
            <a:endParaRPr lang="en-US" altLang="zh-TW" sz="2000" b="1" dirty="0" smtClean="0">
              <a:cs typeface="+mn-cs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zh-TW" sz="2000" b="1" dirty="0" smtClean="0">
              <a:cs typeface="+mn-cs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 smtClean="0">
                <a:cs typeface="+mn-cs"/>
              </a:rPr>
              <a:t>Q3 GDP</a:t>
            </a:r>
            <a:r>
              <a:rPr lang="zh-CN" altLang="en-US" sz="2000" b="1" dirty="0" smtClean="0">
                <a:cs typeface="+mn-cs"/>
              </a:rPr>
              <a:t>增長</a:t>
            </a:r>
            <a:r>
              <a:rPr lang="en-US" altLang="zh-CN" sz="1900" b="1" dirty="0" smtClean="0">
                <a:cs typeface="+mn-cs"/>
              </a:rPr>
              <a:t>6.9</a:t>
            </a:r>
            <a:r>
              <a:rPr lang="zh-CN" altLang="en-US" sz="1900" b="1" dirty="0" smtClean="0">
                <a:cs typeface="+mn-cs"/>
              </a:rPr>
              <a:t>％</a:t>
            </a:r>
            <a:endParaRPr lang="en-US" altLang="zh-TW" sz="1900" b="1" dirty="0" smtClean="0">
              <a:cs typeface="+mn-cs"/>
            </a:endParaRPr>
          </a:p>
          <a:p>
            <a:pPr marL="0" indent="0">
              <a:buFontTx/>
              <a:buNone/>
              <a:defRPr/>
            </a:pPr>
            <a:endParaRPr lang="en-US" altLang="zh-TW" sz="1200" b="1" dirty="0" smtClean="0">
              <a:cs typeface="+mn-cs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zh-TW" sz="2400" b="1" dirty="0" smtClean="0">
              <a:cs typeface="+mn-cs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zh-TW" sz="1200" b="1" dirty="0" smtClean="0">
              <a:cs typeface="+mn-cs"/>
            </a:endParaRP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133600"/>
            <a:ext cx="5472112" cy="3376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642938" y="1285875"/>
            <a:ext cx="3857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1.2 </a:t>
            </a:r>
            <a:r>
              <a:rPr lang="zh-CN" altLang="en-US"/>
              <a:t>中國高成長趨緩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標題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產業環境速覽</a:t>
            </a:r>
            <a:endParaRPr lang="zh-TW" altLang="en-US" smtClean="0"/>
          </a:p>
        </p:txBody>
      </p:sp>
      <p:graphicFrame>
        <p:nvGraphicFramePr>
          <p:cNvPr id="8" name="圖表 7"/>
          <p:cNvGraphicFramePr>
            <a:graphicFrameLocks/>
          </p:cNvGraphicFramePr>
          <p:nvPr/>
        </p:nvGraphicFramePr>
        <p:xfrm>
          <a:off x="642910" y="2500306"/>
          <a:ext cx="8064896" cy="3380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83125" y="5786438"/>
            <a:ext cx="44608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2438" indent="-452438" eaLnBrk="1" hangingPunct="1">
              <a:buFontTx/>
              <a:buNone/>
              <a:defRPr/>
            </a:pPr>
            <a:r>
              <a:rPr lang="en-US" altLang="zh-TW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zh-TW" altLang="en-US" sz="1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TW" altLang="en-US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Container</a:t>
            </a:r>
            <a:r>
              <a:rPr lang="zh-TW" altLang="en-US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Forecaster 2013</a:t>
            </a:r>
            <a:r>
              <a:rPr lang="zh-TW" altLang="en-US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Q2; 2014 Q2; 2015 Q3; 2015 Q4. </a:t>
            </a:r>
            <a:endParaRPr lang="en-US" altLang="zh-TW" sz="1200" kern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zh-TW" altLang="en-US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TW" sz="12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內容版面配置區 2"/>
          <p:cNvSpPr>
            <a:spLocks noGrp="1"/>
          </p:cNvSpPr>
          <p:nvPr>
            <p:ph idx="1"/>
          </p:nvPr>
        </p:nvSpPr>
        <p:spPr>
          <a:xfrm>
            <a:off x="500063" y="2071688"/>
            <a:ext cx="8001000" cy="857250"/>
          </a:xfrm>
        </p:spPr>
        <p:txBody>
          <a:bodyPr/>
          <a:lstStyle/>
          <a:p>
            <a:pPr marL="355600" indent="-355600">
              <a:buFont typeface="Wingdings" pitchFamily="2" charset="2"/>
              <a:buChar char="Ø"/>
            </a:pPr>
            <a:r>
              <a:rPr lang="en-US" altLang="zh-TW" sz="2000" smtClean="0">
                <a:solidFill>
                  <a:srgbClr val="000000"/>
                </a:solidFill>
              </a:rPr>
              <a:t>2015-2016</a:t>
            </a:r>
            <a:r>
              <a:rPr lang="zh-TW" altLang="en-US" sz="2000" smtClean="0">
                <a:solidFill>
                  <a:srgbClr val="000000"/>
                </a:solidFill>
              </a:rPr>
              <a:t>年間，</a:t>
            </a:r>
            <a:r>
              <a:rPr lang="zh-TW" altLang="zh-TW" sz="2000" smtClean="0">
                <a:solidFill>
                  <a:srgbClr val="000000"/>
                </a:solidFill>
              </a:rPr>
              <a:t>貨櫃市場整體呈現供給成長率高於需求成長率</a:t>
            </a:r>
            <a:r>
              <a:rPr lang="zh-CN" altLang="en-US" sz="2000" smtClean="0">
                <a:solidFill>
                  <a:srgbClr val="000000"/>
                </a:solidFill>
              </a:rPr>
              <a:t>。</a:t>
            </a:r>
            <a:endParaRPr lang="en-US" altLang="zh-TW" sz="2400" smtClean="0">
              <a:solidFill>
                <a:srgbClr val="000000"/>
              </a:solidFill>
            </a:endParaRP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642938" y="1285875"/>
            <a:ext cx="8143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1.3 </a:t>
            </a:r>
            <a:r>
              <a:rPr lang="zh-CN" altLang="en-US"/>
              <a:t>運力供給成長與需求成長持續乖離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標題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748712" cy="963613"/>
          </a:xfrm>
        </p:spPr>
        <p:txBody>
          <a:bodyPr/>
          <a:lstStyle/>
          <a:p>
            <a:r>
              <a:rPr lang="zh-TW" altLang="en-US" smtClean="0"/>
              <a:t/>
            </a:r>
            <a:br>
              <a:rPr lang="zh-TW" altLang="en-US" smtClean="0"/>
            </a:br>
            <a:endParaRPr lang="zh-TW" altLang="en-US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29188" y="5786438"/>
            <a:ext cx="4321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2438" indent="-452438" eaLnBrk="1" hangingPunct="1">
              <a:buFontTx/>
              <a:buNone/>
              <a:defRPr/>
            </a:pPr>
            <a:r>
              <a:rPr lang="en-US" altLang="zh-TW" sz="14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 Monthly Monitor, </a:t>
            </a:r>
            <a:r>
              <a:rPr lang="en-US" altLang="zh-TW" sz="1400" kern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Alphaliner</a:t>
            </a:r>
            <a:r>
              <a:rPr lang="en-US" altLang="zh-TW" sz="14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November  2015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500063" y="285750"/>
            <a:ext cx="79216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>
                <a:ea typeface="標楷體" pitchFamily="65" charset="-120"/>
                <a:cs typeface="+mn-cs"/>
              </a:rPr>
              <a:t>產業環境速覽</a:t>
            </a:r>
            <a:endParaRPr lang="zh-TW" altLang="en-US" sz="4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23556" name="Picture 2" descr="C:\Users\simon.mj.chung\Desktop\船舶大型化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3" y="1714500"/>
            <a:ext cx="81089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642938" y="1285875"/>
            <a:ext cx="8143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1.4 </a:t>
            </a:r>
            <a:r>
              <a:rPr lang="zh-CN" altLang="en-US"/>
              <a:t>船舶大型化裝備競賽尚未結束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1"/>
          <p:cNvSpPr txBox="1">
            <a:spLocks/>
          </p:cNvSpPr>
          <p:nvPr/>
        </p:nvSpPr>
        <p:spPr>
          <a:xfrm>
            <a:off x="468313" y="1268413"/>
            <a:ext cx="7729537" cy="2946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1.5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破產與購併刻正進行中，聯盟重組勢在必行</a:t>
            </a:r>
            <a:endParaRPr lang="en-US" altLang="zh-TW" sz="24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defRPr/>
            </a:pPr>
            <a:endParaRPr lang="en-US" altLang="zh-TW" sz="16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defRPr/>
            </a:pPr>
            <a:endParaRPr lang="en-US" altLang="zh-TW" sz="16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中遠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(COSCO)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、中海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(CSCL)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兩大央企的整合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(2C)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預計將於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月獲得批准</a:t>
            </a:r>
            <a:r>
              <a:rPr lang="zh-CN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</a:p>
          <a:p>
            <a:pPr marL="342900" indent="-342900" algn="r">
              <a:defRPr/>
            </a:pPr>
            <a:r>
              <a:rPr lang="en-US" altLang="zh-TW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--Wall Street Journal Nov. 18</a:t>
            </a:r>
            <a:r>
              <a:rPr lang="en-US" altLang="zh-TW" sz="16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</a:p>
          <a:p>
            <a:pPr marL="342900" indent="-342900" algn="r">
              <a:defRPr/>
            </a:pPr>
            <a:endParaRPr lang="en-US" altLang="zh-TW" sz="10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zh-TW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達飛輪船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(CMA)</a:t>
            </a:r>
            <a:r>
              <a:rPr lang="zh-TW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就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收購海皇輪船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(NOL)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獲</a:t>
            </a:r>
            <a:r>
              <a:rPr lang="zh-TW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獨家</a:t>
            </a:r>
            <a:r>
              <a:rPr lang="zh-TW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談判權</a:t>
            </a:r>
            <a:r>
              <a:rPr lang="zh-CN" alt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TW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en-US" altLang="zh-TW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                                                 </a:t>
            </a:r>
          </a:p>
          <a:p>
            <a:pPr marL="342900" indent="-342900" algn="r">
              <a:defRPr/>
            </a:pPr>
            <a:r>
              <a:rPr lang="en-US" altLang="zh-TW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--NOL </a:t>
            </a:r>
            <a:r>
              <a:rPr lang="zh-TW" altLang="en-US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官網</a:t>
            </a:r>
            <a:r>
              <a:rPr lang="en-US" altLang="zh-TW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TW" altLang="en-US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TW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Nov. 21</a:t>
            </a:r>
          </a:p>
          <a:p>
            <a:pPr marL="342900" indent="-342900" algn="r">
              <a:defRPr/>
            </a:pPr>
            <a:endParaRPr lang="en-US" altLang="zh-TW" sz="10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/>
              <a:t>大連威蘭德航運公司在美國德克薩斯州正式申請破產保護。韓國大波航運公司向法院遞交破產申請。</a:t>
            </a:r>
            <a:endParaRPr lang="en-US" altLang="zh-TW" sz="16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defRPr/>
            </a:pPr>
            <a:endParaRPr lang="en-US" altLang="zh-TW" sz="16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578" name="標題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</a:rPr>
              <a:t>產業環境速覽</a:t>
            </a:r>
            <a:endParaRPr lang="zh-TW" altLang="en-US" smtClean="0"/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428625" y="4572000"/>
            <a:ext cx="8286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★</a:t>
            </a:r>
            <a:r>
              <a:rPr lang="zh-CN" altLang="en-US" sz="2000"/>
              <a:t>中遠、中海重組影響 </a:t>
            </a:r>
            <a:r>
              <a:rPr lang="en-US" altLang="zh-CN" sz="2000"/>
              <a:t>O3 &amp; CKYHE </a:t>
            </a:r>
            <a:r>
              <a:rPr lang="zh-CN" altLang="en-US" sz="2000"/>
              <a:t>格局。</a:t>
            </a:r>
            <a:r>
              <a:rPr lang="en-US" altLang="zh-CN" sz="2000"/>
              <a:t>APL</a:t>
            </a:r>
            <a:r>
              <a:rPr lang="zh-CN" altLang="en-US" sz="2000"/>
              <a:t>的出售引起</a:t>
            </a:r>
            <a:r>
              <a:rPr lang="en-US" altLang="zh-CN" sz="2000"/>
              <a:t>G6</a:t>
            </a:r>
            <a:r>
              <a:rPr lang="zh-CN" altLang="en-US" sz="2000"/>
              <a:t>的變化。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我們能做什麼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28938" y="1500188"/>
            <a:ext cx="5873750" cy="3729037"/>
          </a:xfrm>
        </p:spPr>
      </p:pic>
      <p:sp>
        <p:nvSpPr>
          <p:cNvPr id="5" name="文字方塊 20"/>
          <p:cNvSpPr txBox="1">
            <a:spLocks noChangeArrowheads="1"/>
          </p:cNvSpPr>
          <p:nvPr/>
        </p:nvSpPr>
        <p:spPr bwMode="auto">
          <a:xfrm>
            <a:off x="6500813" y="5572125"/>
            <a:ext cx="2286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1000" dirty="0">
                <a:ea typeface="+mn-ea"/>
                <a:cs typeface="Times New Roman" panose="02020603050405020304" pitchFamily="18" charset="0"/>
              </a:rPr>
              <a:t>Source: </a:t>
            </a:r>
            <a:r>
              <a:rPr lang="en-US" altLang="zh-TW" sz="1000" dirty="0" err="1">
                <a:ea typeface="+mn-ea"/>
                <a:cs typeface="Times New Roman" panose="02020603050405020304" pitchFamily="18" charset="0"/>
              </a:rPr>
              <a:t>Alphaliner</a:t>
            </a:r>
            <a:r>
              <a:rPr lang="en-US" altLang="zh-TW" sz="10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zh-TW" altLang="en-US" sz="1000" dirty="0"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TW" sz="1000" dirty="0">
                <a:ea typeface="+mn-ea"/>
                <a:cs typeface="Times New Roman" panose="02020603050405020304" pitchFamily="18" charset="0"/>
              </a:rPr>
              <a:t>Nov. 23, 2015  </a:t>
            </a:r>
            <a:endParaRPr lang="zh-TW" altLang="en-US" sz="1000" dirty="0"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628" name="文本框 2"/>
          <p:cNvSpPr txBox="1">
            <a:spLocks noChangeArrowheads="1"/>
          </p:cNvSpPr>
          <p:nvPr/>
        </p:nvSpPr>
        <p:spPr bwMode="auto">
          <a:xfrm>
            <a:off x="428625" y="2214563"/>
            <a:ext cx="19446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zh-CN" sz="2000"/>
              <a:t>Timing</a:t>
            </a:r>
          </a:p>
          <a:p>
            <a:pPr marL="342900" indent="-342900">
              <a:buFont typeface="Arial" charset="0"/>
              <a:buChar char="•"/>
            </a:pPr>
            <a:endParaRPr lang="en-US" altLang="zh-CN" sz="2000"/>
          </a:p>
          <a:p>
            <a:pPr marL="342900" indent="-342900">
              <a:buFont typeface="Arial" charset="0"/>
              <a:buChar char="•"/>
            </a:pPr>
            <a:r>
              <a:rPr lang="en-US" altLang="zh-CN" sz="2000"/>
              <a:t>Size &amp; Type</a:t>
            </a:r>
          </a:p>
          <a:p>
            <a:pPr marL="342900" indent="-342900">
              <a:buFont typeface="Arial" charset="0"/>
              <a:buChar char="•"/>
            </a:pPr>
            <a:endParaRPr lang="en-US" altLang="zh-CN" sz="2000"/>
          </a:p>
          <a:p>
            <a:pPr marL="342900" indent="-342900">
              <a:buFont typeface="Arial" charset="0"/>
              <a:buChar char="•"/>
            </a:pPr>
            <a:r>
              <a:rPr lang="en-US" altLang="zh-CN" sz="2000"/>
              <a:t>Assumption</a:t>
            </a:r>
            <a:endParaRPr lang="zh-CN" altLang="en-US" sz="2000"/>
          </a:p>
        </p:txBody>
      </p:sp>
      <p:sp>
        <p:nvSpPr>
          <p:cNvPr id="26629" name="文本框 3"/>
          <p:cNvSpPr txBox="1">
            <a:spLocks noChangeArrowheads="1"/>
          </p:cNvSpPr>
          <p:nvPr/>
        </p:nvSpPr>
        <p:spPr bwMode="auto">
          <a:xfrm>
            <a:off x="358775" y="1484313"/>
            <a:ext cx="2784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/>
              <a:t>2.1 </a:t>
            </a:r>
            <a:r>
              <a:rPr lang="zh-CN" altLang="en-US" sz="2000"/>
              <a:t>造船決策的水晶球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001000" cy="892175"/>
          </a:xfrm>
        </p:spPr>
        <p:txBody>
          <a:bodyPr/>
          <a:lstStyle/>
          <a:p>
            <a:r>
              <a:rPr lang="zh-CN" altLang="en-US" smtClean="0"/>
              <a:t>我們能做什麼</a:t>
            </a:r>
          </a:p>
        </p:txBody>
      </p:sp>
      <p:sp>
        <p:nvSpPr>
          <p:cNvPr id="27650" name="文本框 6"/>
          <p:cNvSpPr txBox="1">
            <a:spLocks noChangeArrowheads="1"/>
          </p:cNvSpPr>
          <p:nvPr/>
        </p:nvSpPr>
        <p:spPr bwMode="auto">
          <a:xfrm>
            <a:off x="357188" y="1500188"/>
            <a:ext cx="6643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2.2 </a:t>
            </a:r>
            <a:r>
              <a:rPr lang="zh-CN" altLang="en-US"/>
              <a:t>聯盟規模的迷思</a:t>
            </a:r>
            <a:endParaRPr lang="en-US" altLang="zh-CN"/>
          </a:p>
          <a:p>
            <a:r>
              <a:rPr lang="en-US" altLang="zh-CN"/>
              <a:t>           --- </a:t>
            </a:r>
            <a:r>
              <a:rPr lang="zh-TW" altLang="en-US"/>
              <a:t>何處是</a:t>
            </a:r>
            <a:r>
              <a:rPr lang="en-US" altLang="zh-CN"/>
              <a:t>cost down</a:t>
            </a:r>
            <a:r>
              <a:rPr lang="zh-TW" altLang="en-US"/>
              <a:t>的着力點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7188" y="2643188"/>
            <a:ext cx="32400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ea typeface="標楷體" pitchFamily="65" charset="-120"/>
                <a:cs typeface="+mn-cs"/>
              </a:rPr>
              <a:t>資產投資</a:t>
            </a:r>
            <a:endParaRPr lang="en-US" altLang="zh-CN" dirty="0">
              <a:ea typeface="標楷體" pitchFamily="65" charset="-120"/>
              <a:cs typeface="+mn-cs"/>
            </a:endParaRPr>
          </a:p>
          <a:p>
            <a:pPr>
              <a:defRPr/>
            </a:pPr>
            <a:r>
              <a:rPr lang="en-US" altLang="zh-CN" dirty="0">
                <a:ea typeface="標楷體" pitchFamily="65" charset="-120"/>
                <a:cs typeface="+mn-cs"/>
              </a:rPr>
              <a:t> </a:t>
            </a:r>
            <a:r>
              <a:rPr lang="en-US" altLang="zh-CN" dirty="0">
                <a:ea typeface="標楷體" pitchFamily="65" charset="-120"/>
                <a:cs typeface="+mn-cs"/>
              </a:rPr>
              <a:t>   </a:t>
            </a:r>
            <a:r>
              <a:rPr lang="en-US" altLang="zh-CN" sz="2000" dirty="0">
                <a:ea typeface="標楷體" pitchFamily="65" charset="-120"/>
                <a:cs typeface="+mn-cs"/>
              </a:rPr>
              <a:t>---Saving &amp; Redundancy</a:t>
            </a:r>
          </a:p>
          <a:p>
            <a:pPr>
              <a:defRPr/>
            </a:pPr>
            <a:endParaRPr lang="en-US" altLang="zh-CN" dirty="0">
              <a:ea typeface="標楷體" pitchFamily="65" charset="-120"/>
              <a:cs typeface="+mn-cs"/>
            </a:endParaRPr>
          </a:p>
        </p:txBody>
      </p:sp>
      <p:pic>
        <p:nvPicPr>
          <p:cNvPr id="27652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2714625"/>
            <a:ext cx="485775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YANG MING">
  <a:themeElements>
    <a:clrScheme name="YANG MING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YANG MING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YANG MING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ANG MING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ANG M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ANG MING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ANG MING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ANG MING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ANG MING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5559</TotalTime>
  <Words>941</Words>
  <Application>Microsoft Office PowerPoint</Application>
  <PresentationFormat>全屏显示(4:3)</PresentationFormat>
  <Paragraphs>187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Times New Roman</vt:lpstr>
      <vt:lpstr>標楷體</vt:lpstr>
      <vt:lpstr>Arial</vt:lpstr>
      <vt:lpstr>Calibri</vt:lpstr>
      <vt:lpstr>PMingLiU</vt:lpstr>
      <vt:lpstr>Wingdings</vt:lpstr>
      <vt:lpstr>Verdana</vt:lpstr>
      <vt:lpstr>1_YANG MING</vt:lpstr>
      <vt:lpstr>1_YANG MING</vt:lpstr>
      <vt:lpstr>幻灯片 1</vt:lpstr>
      <vt:lpstr>報告項目</vt:lpstr>
      <vt:lpstr>產業環境速覽</vt:lpstr>
      <vt:lpstr>產業環境速覽</vt:lpstr>
      <vt:lpstr>產業環境速覽</vt:lpstr>
      <vt:lpstr> </vt:lpstr>
      <vt:lpstr>產業環境速覽</vt:lpstr>
      <vt:lpstr>我們能做什麼</vt:lpstr>
      <vt:lpstr>我們能做什麼</vt:lpstr>
      <vt:lpstr>我們能做什麼</vt:lpstr>
      <vt:lpstr>我們能做什麼</vt:lpstr>
      <vt:lpstr>我們能做什麼</vt:lpstr>
      <vt:lpstr>我們能做什麼</vt:lpstr>
      <vt:lpstr>結語與祝願</vt:lpstr>
      <vt:lpstr>結語與祝願</vt:lpstr>
      <vt:lpstr>幻灯片 16</vt:lpstr>
    </vt:vector>
  </TitlesOfParts>
  <Company>yml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Michelle Tsao</dc:creator>
  <cp:lastModifiedBy>jiangt</cp:lastModifiedBy>
  <cp:revision>490</cp:revision>
  <dcterms:created xsi:type="dcterms:W3CDTF">2004-09-03T01:59:52Z</dcterms:created>
  <dcterms:modified xsi:type="dcterms:W3CDTF">2015-12-02T08:23:26Z</dcterms:modified>
</cp:coreProperties>
</file>