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901" r:id="rId2"/>
    <p:sldId id="1264" r:id="rId3"/>
    <p:sldId id="1256" r:id="rId4"/>
    <p:sldId id="1257" r:id="rId5"/>
    <p:sldId id="1263" r:id="rId6"/>
    <p:sldId id="1267" r:id="rId7"/>
    <p:sldId id="1265" r:id="rId8"/>
    <p:sldId id="1230" r:id="rId9"/>
    <p:sldId id="1261" r:id="rId10"/>
    <p:sldId id="1262" r:id="rId11"/>
    <p:sldId id="1269" r:id="rId12"/>
    <p:sldId id="1266" r:id="rId13"/>
    <p:sldId id="1268" r:id="rId14"/>
    <p:sldId id="1258" r:id="rId15"/>
    <p:sldId id="1260" r:id="rId16"/>
    <p:sldId id="1234" r:id="rId17"/>
    <p:sldId id="1253" r:id="rId18"/>
  </p:sldIdLst>
  <p:sldSz cx="10763250" cy="7631113"/>
  <p:notesSz cx="6858000" cy="9926638"/>
  <p:defaultTextStyle>
    <a:defPPr>
      <a:defRPr lang="zh-CN"/>
    </a:defPPr>
    <a:lvl1pPr algn="l" rtl="0" fontAlgn="base">
      <a:spcBef>
        <a:spcPct val="0"/>
      </a:spcBef>
      <a:spcAft>
        <a:spcPct val="0"/>
      </a:spcAft>
      <a:defRPr sz="2000" kern="1200">
        <a:solidFill>
          <a:srgbClr val="003366"/>
        </a:solidFill>
        <a:latin typeface="Times New Roman" pitchFamily="18" charset="0"/>
        <a:ea typeface="楷体_GB2312" pitchFamily="49" charset="-122"/>
        <a:cs typeface="+mn-cs"/>
      </a:defRPr>
    </a:lvl1pPr>
    <a:lvl2pPr marL="457088" algn="l" rtl="0" fontAlgn="base">
      <a:spcBef>
        <a:spcPct val="0"/>
      </a:spcBef>
      <a:spcAft>
        <a:spcPct val="0"/>
      </a:spcAft>
      <a:defRPr sz="2000" kern="1200">
        <a:solidFill>
          <a:srgbClr val="003366"/>
        </a:solidFill>
        <a:latin typeface="Times New Roman" pitchFamily="18" charset="0"/>
        <a:ea typeface="楷体_GB2312" pitchFamily="49" charset="-122"/>
        <a:cs typeface="+mn-cs"/>
      </a:defRPr>
    </a:lvl2pPr>
    <a:lvl3pPr marL="914178" algn="l" rtl="0" fontAlgn="base">
      <a:spcBef>
        <a:spcPct val="0"/>
      </a:spcBef>
      <a:spcAft>
        <a:spcPct val="0"/>
      </a:spcAft>
      <a:defRPr sz="2000" kern="1200">
        <a:solidFill>
          <a:srgbClr val="003366"/>
        </a:solidFill>
        <a:latin typeface="Times New Roman" pitchFamily="18" charset="0"/>
        <a:ea typeface="楷体_GB2312" pitchFamily="49" charset="-122"/>
        <a:cs typeface="+mn-cs"/>
      </a:defRPr>
    </a:lvl3pPr>
    <a:lvl4pPr marL="1371266" algn="l" rtl="0" fontAlgn="base">
      <a:spcBef>
        <a:spcPct val="0"/>
      </a:spcBef>
      <a:spcAft>
        <a:spcPct val="0"/>
      </a:spcAft>
      <a:defRPr sz="2000" kern="1200">
        <a:solidFill>
          <a:srgbClr val="003366"/>
        </a:solidFill>
        <a:latin typeface="Times New Roman" pitchFamily="18" charset="0"/>
        <a:ea typeface="楷体_GB2312" pitchFamily="49" charset="-122"/>
        <a:cs typeface="+mn-cs"/>
      </a:defRPr>
    </a:lvl4pPr>
    <a:lvl5pPr marL="1828354" algn="l" rtl="0" fontAlgn="base">
      <a:spcBef>
        <a:spcPct val="0"/>
      </a:spcBef>
      <a:spcAft>
        <a:spcPct val="0"/>
      </a:spcAft>
      <a:defRPr sz="2000" kern="1200">
        <a:solidFill>
          <a:srgbClr val="003366"/>
        </a:solidFill>
        <a:latin typeface="Times New Roman" pitchFamily="18" charset="0"/>
        <a:ea typeface="楷体_GB2312" pitchFamily="49" charset="-122"/>
        <a:cs typeface="+mn-cs"/>
      </a:defRPr>
    </a:lvl5pPr>
    <a:lvl6pPr marL="2285443" algn="l" defTabSz="914178" rtl="0" eaLnBrk="1" latinLnBrk="0" hangingPunct="1">
      <a:defRPr sz="2000" kern="1200">
        <a:solidFill>
          <a:srgbClr val="003366"/>
        </a:solidFill>
        <a:latin typeface="Times New Roman" pitchFamily="18" charset="0"/>
        <a:ea typeface="楷体_GB2312" pitchFamily="49" charset="-122"/>
        <a:cs typeface="+mn-cs"/>
      </a:defRPr>
    </a:lvl6pPr>
    <a:lvl7pPr marL="2742533" algn="l" defTabSz="914178" rtl="0" eaLnBrk="1" latinLnBrk="0" hangingPunct="1">
      <a:defRPr sz="2000" kern="1200">
        <a:solidFill>
          <a:srgbClr val="003366"/>
        </a:solidFill>
        <a:latin typeface="Times New Roman" pitchFamily="18" charset="0"/>
        <a:ea typeface="楷体_GB2312" pitchFamily="49" charset="-122"/>
        <a:cs typeface="+mn-cs"/>
      </a:defRPr>
    </a:lvl7pPr>
    <a:lvl8pPr marL="3199622" algn="l" defTabSz="914178" rtl="0" eaLnBrk="1" latinLnBrk="0" hangingPunct="1">
      <a:defRPr sz="2000" kern="1200">
        <a:solidFill>
          <a:srgbClr val="003366"/>
        </a:solidFill>
        <a:latin typeface="Times New Roman" pitchFamily="18" charset="0"/>
        <a:ea typeface="楷体_GB2312" pitchFamily="49" charset="-122"/>
        <a:cs typeface="+mn-cs"/>
      </a:defRPr>
    </a:lvl8pPr>
    <a:lvl9pPr marL="3656710" algn="l" defTabSz="914178" rtl="0" eaLnBrk="1" latinLnBrk="0" hangingPunct="1">
      <a:defRPr sz="2000" kern="1200">
        <a:solidFill>
          <a:srgbClr val="003366"/>
        </a:solidFill>
        <a:latin typeface="Times New Roman" pitchFamily="18" charset="0"/>
        <a:ea typeface="楷体_GB2312" pitchFamily="49" charset="-122"/>
        <a:cs typeface="+mn-cs"/>
      </a:defRPr>
    </a:lvl9pPr>
  </p:defaultTextStyle>
  <p:extLst>
    <p:ext uri="{EFAFB233-063F-42B5-8137-9DF3F51BA10A}">
      <p15:sldGuideLst xmlns:p15="http://schemas.microsoft.com/office/powerpoint/2012/main">
        <p15:guide id="1" orient="horz" pos="2390">
          <p15:clr>
            <a:srgbClr val="A4A3A4"/>
          </p15:clr>
        </p15:guide>
        <p15:guide id="2" pos="339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3366"/>
    <a:srgbClr val="008000"/>
    <a:srgbClr val="FFCC99"/>
    <a:srgbClr val="FFFF66"/>
    <a:srgbClr val="FFECD9"/>
    <a:srgbClr val="F9E7C3"/>
    <a:srgbClr val="DAD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27F97BB-C833-4FB7-BDE5-3F7075034690}" styleName="主题样式 2 - 强调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76" autoAdjust="0"/>
    <p:restoredTop sz="94660" autoAdjust="0"/>
  </p:normalViewPr>
  <p:slideViewPr>
    <p:cSldViewPr>
      <p:cViewPr varScale="1">
        <p:scale>
          <a:sx n="80" d="100"/>
          <a:sy n="80" d="100"/>
        </p:scale>
        <p:origin x="1392" y="58"/>
      </p:cViewPr>
      <p:guideLst>
        <p:guide orient="horz" pos="2390"/>
        <p:guide pos="3390"/>
      </p:guideLst>
    </p:cSldViewPr>
  </p:slideViewPr>
  <p:outlineViewPr>
    <p:cViewPr>
      <p:scale>
        <a:sx n="33" d="100"/>
        <a:sy n="33" d="100"/>
      </p:scale>
      <p:origin x="0" y="32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018993\Desktop\&#26032;&#24314;%20Microsoft%20Office%20Excel%20&#24037;&#20316;&#3492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018993\Desktop\&#26032;&#24314;%20Microsoft%20Office%20Excel%20&#24037;&#20316;&#3492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018993\AppData\Local\Temp\notes38932E\&#22269;&#20869;&#22806;&#21160;&#21147;&#29028;&#20215;&#26684;.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019256\Desktop\&#19978;&#28165;&#25152;&#25968;&#25454;&#27719;&#24635;.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018993\Desktop\&#19978;&#28165;&#25152;&#25968;&#2545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Sheet2!$B$1</c:f>
              <c:strCache>
                <c:ptCount val="1"/>
                <c:pt idx="0">
                  <c:v>CCFI</c:v>
                </c:pt>
              </c:strCache>
            </c:strRef>
          </c:tx>
          <c:spPr>
            <a:ln>
              <a:solidFill>
                <a:srgbClr val="FF0000"/>
              </a:solidFill>
            </a:ln>
          </c:spPr>
          <c:marker>
            <c:symbol val="none"/>
          </c:marker>
          <c:cat>
            <c:numRef>
              <c:f>Sheet2!$A$2:$A$51</c:f>
              <c:numCache>
                <c:formatCode>yyyy\-mm;@</c:formatCode>
                <c:ptCount val="50"/>
                <c:pt idx="0">
                  <c:v>40816</c:v>
                </c:pt>
                <c:pt idx="1">
                  <c:v>40847</c:v>
                </c:pt>
                <c:pt idx="2">
                  <c:v>40877</c:v>
                </c:pt>
                <c:pt idx="3">
                  <c:v>40908</c:v>
                </c:pt>
                <c:pt idx="4">
                  <c:v>40939</c:v>
                </c:pt>
                <c:pt idx="5">
                  <c:v>40968</c:v>
                </c:pt>
                <c:pt idx="6">
                  <c:v>40999</c:v>
                </c:pt>
                <c:pt idx="7">
                  <c:v>41029</c:v>
                </c:pt>
                <c:pt idx="8">
                  <c:v>41060</c:v>
                </c:pt>
                <c:pt idx="9">
                  <c:v>41090</c:v>
                </c:pt>
                <c:pt idx="10">
                  <c:v>41121</c:v>
                </c:pt>
                <c:pt idx="11">
                  <c:v>41152</c:v>
                </c:pt>
                <c:pt idx="12">
                  <c:v>41182</c:v>
                </c:pt>
                <c:pt idx="13">
                  <c:v>41213</c:v>
                </c:pt>
                <c:pt idx="14">
                  <c:v>41243</c:v>
                </c:pt>
                <c:pt idx="15">
                  <c:v>41274</c:v>
                </c:pt>
                <c:pt idx="16">
                  <c:v>41305</c:v>
                </c:pt>
                <c:pt idx="17">
                  <c:v>41333</c:v>
                </c:pt>
                <c:pt idx="18">
                  <c:v>41364</c:v>
                </c:pt>
                <c:pt idx="19">
                  <c:v>41394</c:v>
                </c:pt>
                <c:pt idx="20">
                  <c:v>41425</c:v>
                </c:pt>
                <c:pt idx="21">
                  <c:v>41455</c:v>
                </c:pt>
                <c:pt idx="22">
                  <c:v>41486</c:v>
                </c:pt>
                <c:pt idx="23">
                  <c:v>41517</c:v>
                </c:pt>
                <c:pt idx="24">
                  <c:v>41547</c:v>
                </c:pt>
                <c:pt idx="25">
                  <c:v>41578</c:v>
                </c:pt>
                <c:pt idx="26">
                  <c:v>41608</c:v>
                </c:pt>
                <c:pt idx="27">
                  <c:v>41639</c:v>
                </c:pt>
                <c:pt idx="28">
                  <c:v>41670</c:v>
                </c:pt>
                <c:pt idx="29">
                  <c:v>41698</c:v>
                </c:pt>
                <c:pt idx="30">
                  <c:v>41729</c:v>
                </c:pt>
                <c:pt idx="31">
                  <c:v>41759</c:v>
                </c:pt>
                <c:pt idx="32">
                  <c:v>41790</c:v>
                </c:pt>
                <c:pt idx="33">
                  <c:v>41820</c:v>
                </c:pt>
                <c:pt idx="34">
                  <c:v>41851</c:v>
                </c:pt>
                <c:pt idx="35">
                  <c:v>41882</c:v>
                </c:pt>
                <c:pt idx="36">
                  <c:v>41912</c:v>
                </c:pt>
                <c:pt idx="37">
                  <c:v>41943</c:v>
                </c:pt>
                <c:pt idx="38">
                  <c:v>41973</c:v>
                </c:pt>
                <c:pt idx="39">
                  <c:v>42004</c:v>
                </c:pt>
                <c:pt idx="40">
                  <c:v>42035</c:v>
                </c:pt>
                <c:pt idx="41">
                  <c:v>42063</c:v>
                </c:pt>
                <c:pt idx="42">
                  <c:v>42094</c:v>
                </c:pt>
                <c:pt idx="43">
                  <c:v>42124</c:v>
                </c:pt>
                <c:pt idx="44">
                  <c:v>42155</c:v>
                </c:pt>
                <c:pt idx="45">
                  <c:v>42185</c:v>
                </c:pt>
                <c:pt idx="46">
                  <c:v>42216</c:v>
                </c:pt>
                <c:pt idx="47">
                  <c:v>42247</c:v>
                </c:pt>
                <c:pt idx="48">
                  <c:v>42277</c:v>
                </c:pt>
                <c:pt idx="49">
                  <c:v>42308</c:v>
                </c:pt>
              </c:numCache>
            </c:numRef>
          </c:cat>
          <c:val>
            <c:numRef>
              <c:f>Sheet2!$B$2:$B$51</c:f>
              <c:numCache>
                <c:formatCode>General</c:formatCode>
                <c:ptCount val="50"/>
                <c:pt idx="0">
                  <c:v>975.61</c:v>
                </c:pt>
                <c:pt idx="1">
                  <c:v>951.95999999999981</c:v>
                </c:pt>
                <c:pt idx="2">
                  <c:v>923.67000000000019</c:v>
                </c:pt>
                <c:pt idx="3">
                  <c:v>881.15</c:v>
                </c:pt>
                <c:pt idx="4">
                  <c:v>924.25</c:v>
                </c:pt>
                <c:pt idx="5">
                  <c:v>941.2</c:v>
                </c:pt>
                <c:pt idx="6" formatCode="#,##0.00">
                  <c:v>1135.1099999999999</c:v>
                </c:pt>
                <c:pt idx="7" formatCode="#,##0.00">
                  <c:v>1263.0999999999999</c:v>
                </c:pt>
                <c:pt idx="8" formatCode="#,##0.00">
                  <c:v>1331.4</c:v>
                </c:pt>
                <c:pt idx="9" formatCode="#,##0.00">
                  <c:v>1307.31</c:v>
                </c:pt>
                <c:pt idx="10" formatCode="#,##0.00">
                  <c:v>1284.31</c:v>
                </c:pt>
                <c:pt idx="11" formatCode="#,##0.00">
                  <c:v>1242.0899999999999</c:v>
                </c:pt>
                <c:pt idx="12" formatCode="#,##0.00">
                  <c:v>1214.6199999999999</c:v>
                </c:pt>
                <c:pt idx="13" formatCode="#,##0.00">
                  <c:v>1166.05</c:v>
                </c:pt>
                <c:pt idx="14" formatCode="#,##0.00">
                  <c:v>1129.9000000000001</c:v>
                </c:pt>
                <c:pt idx="15" formatCode="#,##0.00">
                  <c:v>1113.5999999999999</c:v>
                </c:pt>
                <c:pt idx="16" formatCode="#,##0.00">
                  <c:v>1132.27</c:v>
                </c:pt>
                <c:pt idx="17" formatCode="#,##0.00">
                  <c:v>1152.47</c:v>
                </c:pt>
                <c:pt idx="18" formatCode="#,##0.00">
                  <c:v>1108.25</c:v>
                </c:pt>
                <c:pt idx="19" formatCode="#,##0.00">
                  <c:v>1095.3</c:v>
                </c:pt>
                <c:pt idx="20" formatCode="#,##0.00">
                  <c:v>1035.04</c:v>
                </c:pt>
                <c:pt idx="21" formatCode="#,##0.00">
                  <c:v>1013.26</c:v>
                </c:pt>
                <c:pt idx="22" formatCode="#,##0.00">
                  <c:v>1087.7</c:v>
                </c:pt>
                <c:pt idx="23" formatCode="#,##0.00">
                  <c:v>1125.99</c:v>
                </c:pt>
                <c:pt idx="24" formatCode="#,##0.00">
                  <c:v>1090.6199999999999</c:v>
                </c:pt>
                <c:pt idx="25">
                  <c:v>976.01</c:v>
                </c:pt>
                <c:pt idx="26" formatCode="#,##0.00">
                  <c:v>1066.2</c:v>
                </c:pt>
                <c:pt idx="27" formatCode="#,##0.00">
                  <c:v>1084.44</c:v>
                </c:pt>
                <c:pt idx="28" formatCode="#,##0.00">
                  <c:v>1158.1599999999999</c:v>
                </c:pt>
                <c:pt idx="29" formatCode="#,##0.00">
                  <c:v>1115.23</c:v>
                </c:pt>
                <c:pt idx="30" formatCode="#,##0.00">
                  <c:v>1050.42</c:v>
                </c:pt>
                <c:pt idx="31" formatCode="#,##0.00">
                  <c:v>1068.8899999999999</c:v>
                </c:pt>
                <c:pt idx="32" formatCode="#,##0.00">
                  <c:v>1103.56</c:v>
                </c:pt>
                <c:pt idx="33" formatCode="#,##0.00">
                  <c:v>1092.1099999999999</c:v>
                </c:pt>
                <c:pt idx="34" formatCode="#,##0.00">
                  <c:v>1092.24</c:v>
                </c:pt>
                <c:pt idx="35" formatCode="#,##0.00">
                  <c:v>1106.6899999999998</c:v>
                </c:pt>
                <c:pt idx="36" formatCode="#,##0.00">
                  <c:v>1087.6699999999998</c:v>
                </c:pt>
                <c:pt idx="37" formatCode="#,##0.00">
                  <c:v>1018.25</c:v>
                </c:pt>
                <c:pt idx="38" formatCode="#,##0.00">
                  <c:v>1047.04</c:v>
                </c:pt>
                <c:pt idx="39" formatCode="#,##0.00">
                  <c:v>1044.99</c:v>
                </c:pt>
                <c:pt idx="40" formatCode="#,##0.00">
                  <c:v>1064.82</c:v>
                </c:pt>
                <c:pt idx="41" formatCode="#,##0.00">
                  <c:v>1076.2</c:v>
                </c:pt>
                <c:pt idx="42" formatCode="#,##0.00">
                  <c:v>1010.39</c:v>
                </c:pt>
                <c:pt idx="43">
                  <c:v>926</c:v>
                </c:pt>
                <c:pt idx="44">
                  <c:v>890.42</c:v>
                </c:pt>
                <c:pt idx="45">
                  <c:v>811.09</c:v>
                </c:pt>
                <c:pt idx="46">
                  <c:v>842.87</c:v>
                </c:pt>
                <c:pt idx="47">
                  <c:v>833.25</c:v>
                </c:pt>
                <c:pt idx="48">
                  <c:v>814.09</c:v>
                </c:pt>
                <c:pt idx="49">
                  <c:v>744.43999999999983</c:v>
                </c:pt>
              </c:numCache>
            </c:numRef>
          </c:val>
          <c:smooth val="0"/>
        </c:ser>
        <c:dLbls>
          <c:showLegendKey val="0"/>
          <c:showVal val="0"/>
          <c:showCatName val="0"/>
          <c:showSerName val="0"/>
          <c:showPercent val="0"/>
          <c:showBubbleSize val="0"/>
        </c:dLbls>
        <c:marker val="1"/>
        <c:smooth val="0"/>
        <c:axId val="177272816"/>
        <c:axId val="177273376"/>
      </c:lineChart>
      <c:lineChart>
        <c:grouping val="standard"/>
        <c:varyColors val="0"/>
        <c:ser>
          <c:idx val="1"/>
          <c:order val="1"/>
          <c:tx>
            <c:strRef>
              <c:f>Sheet2!$C$1</c:f>
              <c:strCache>
                <c:ptCount val="1"/>
                <c:pt idx="0">
                  <c:v>CPI</c:v>
                </c:pt>
              </c:strCache>
            </c:strRef>
          </c:tx>
          <c:marker>
            <c:symbol val="none"/>
          </c:marker>
          <c:cat>
            <c:numRef>
              <c:f>Sheet2!$A$2:$A$51</c:f>
              <c:numCache>
                <c:formatCode>yyyy\-mm;@</c:formatCode>
                <c:ptCount val="50"/>
                <c:pt idx="0">
                  <c:v>40816</c:v>
                </c:pt>
                <c:pt idx="1">
                  <c:v>40847</c:v>
                </c:pt>
                <c:pt idx="2">
                  <c:v>40877</c:v>
                </c:pt>
                <c:pt idx="3">
                  <c:v>40908</c:v>
                </c:pt>
                <c:pt idx="4">
                  <c:v>40939</c:v>
                </c:pt>
                <c:pt idx="5">
                  <c:v>40968</c:v>
                </c:pt>
                <c:pt idx="6">
                  <c:v>40999</c:v>
                </c:pt>
                <c:pt idx="7">
                  <c:v>41029</c:v>
                </c:pt>
                <c:pt idx="8">
                  <c:v>41060</c:v>
                </c:pt>
                <c:pt idx="9">
                  <c:v>41090</c:v>
                </c:pt>
                <c:pt idx="10">
                  <c:v>41121</c:v>
                </c:pt>
                <c:pt idx="11">
                  <c:v>41152</c:v>
                </c:pt>
                <c:pt idx="12">
                  <c:v>41182</c:v>
                </c:pt>
                <c:pt idx="13">
                  <c:v>41213</c:v>
                </c:pt>
                <c:pt idx="14">
                  <c:v>41243</c:v>
                </c:pt>
                <c:pt idx="15">
                  <c:v>41274</c:v>
                </c:pt>
                <c:pt idx="16">
                  <c:v>41305</c:v>
                </c:pt>
                <c:pt idx="17">
                  <c:v>41333</c:v>
                </c:pt>
                <c:pt idx="18">
                  <c:v>41364</c:v>
                </c:pt>
                <c:pt idx="19">
                  <c:v>41394</c:v>
                </c:pt>
                <c:pt idx="20">
                  <c:v>41425</c:v>
                </c:pt>
                <c:pt idx="21">
                  <c:v>41455</c:v>
                </c:pt>
                <c:pt idx="22">
                  <c:v>41486</c:v>
                </c:pt>
                <c:pt idx="23">
                  <c:v>41517</c:v>
                </c:pt>
                <c:pt idx="24">
                  <c:v>41547</c:v>
                </c:pt>
                <c:pt idx="25">
                  <c:v>41578</c:v>
                </c:pt>
                <c:pt idx="26">
                  <c:v>41608</c:v>
                </c:pt>
                <c:pt idx="27">
                  <c:v>41639</c:v>
                </c:pt>
                <c:pt idx="28">
                  <c:v>41670</c:v>
                </c:pt>
                <c:pt idx="29">
                  <c:v>41698</c:v>
                </c:pt>
                <c:pt idx="30">
                  <c:v>41729</c:v>
                </c:pt>
                <c:pt idx="31">
                  <c:v>41759</c:v>
                </c:pt>
                <c:pt idx="32">
                  <c:v>41790</c:v>
                </c:pt>
                <c:pt idx="33">
                  <c:v>41820</c:v>
                </c:pt>
                <c:pt idx="34">
                  <c:v>41851</c:v>
                </c:pt>
                <c:pt idx="35">
                  <c:v>41882</c:v>
                </c:pt>
                <c:pt idx="36">
                  <c:v>41912</c:v>
                </c:pt>
                <c:pt idx="37">
                  <c:v>41943</c:v>
                </c:pt>
                <c:pt idx="38">
                  <c:v>41973</c:v>
                </c:pt>
                <c:pt idx="39">
                  <c:v>42004</c:v>
                </c:pt>
                <c:pt idx="40">
                  <c:v>42035</c:v>
                </c:pt>
                <c:pt idx="41">
                  <c:v>42063</c:v>
                </c:pt>
                <c:pt idx="42">
                  <c:v>42094</c:v>
                </c:pt>
                <c:pt idx="43">
                  <c:v>42124</c:v>
                </c:pt>
                <c:pt idx="44">
                  <c:v>42155</c:v>
                </c:pt>
                <c:pt idx="45">
                  <c:v>42185</c:v>
                </c:pt>
                <c:pt idx="46">
                  <c:v>42216</c:v>
                </c:pt>
                <c:pt idx="47">
                  <c:v>42247</c:v>
                </c:pt>
                <c:pt idx="48">
                  <c:v>42277</c:v>
                </c:pt>
                <c:pt idx="49">
                  <c:v>42308</c:v>
                </c:pt>
              </c:numCache>
            </c:numRef>
          </c:cat>
          <c:val>
            <c:numRef>
              <c:f>Sheet2!$C$2:$C$51</c:f>
              <c:numCache>
                <c:formatCode>###,###,###,###,##0.00_ </c:formatCode>
                <c:ptCount val="50"/>
                <c:pt idx="0">
                  <c:v>6.0669999999999984</c:v>
                </c:pt>
                <c:pt idx="1">
                  <c:v>5.4950000000000001</c:v>
                </c:pt>
                <c:pt idx="2">
                  <c:v>4.2249999999999979</c:v>
                </c:pt>
                <c:pt idx="3">
                  <c:v>4.07</c:v>
                </c:pt>
                <c:pt idx="4">
                  <c:v>4.5</c:v>
                </c:pt>
                <c:pt idx="5">
                  <c:v>3.2</c:v>
                </c:pt>
                <c:pt idx="6">
                  <c:v>3.6</c:v>
                </c:pt>
                <c:pt idx="7">
                  <c:v>3.4</c:v>
                </c:pt>
                <c:pt idx="8">
                  <c:v>3</c:v>
                </c:pt>
                <c:pt idx="9">
                  <c:v>2.2000000000000002</c:v>
                </c:pt>
                <c:pt idx="10">
                  <c:v>1.8</c:v>
                </c:pt>
                <c:pt idx="11">
                  <c:v>2</c:v>
                </c:pt>
                <c:pt idx="12">
                  <c:v>1.9000000000000001</c:v>
                </c:pt>
                <c:pt idx="13">
                  <c:v>1.7</c:v>
                </c:pt>
                <c:pt idx="14">
                  <c:v>2</c:v>
                </c:pt>
                <c:pt idx="15">
                  <c:v>2.5</c:v>
                </c:pt>
                <c:pt idx="16">
                  <c:v>2.0305</c:v>
                </c:pt>
                <c:pt idx="17">
                  <c:v>3.2197999999999998</c:v>
                </c:pt>
                <c:pt idx="18">
                  <c:v>2.0695999999999999</c:v>
                </c:pt>
                <c:pt idx="19">
                  <c:v>2.386099999999999</c:v>
                </c:pt>
                <c:pt idx="20">
                  <c:v>2.0981000000000001</c:v>
                </c:pt>
                <c:pt idx="21">
                  <c:v>2.6684000000000001</c:v>
                </c:pt>
                <c:pt idx="22">
                  <c:v>2.6741000000000001</c:v>
                </c:pt>
                <c:pt idx="23">
                  <c:v>2.5665999999999998</c:v>
                </c:pt>
                <c:pt idx="24">
                  <c:v>3.0518999999999989</c:v>
                </c:pt>
                <c:pt idx="25">
                  <c:v>3.2058</c:v>
                </c:pt>
                <c:pt idx="26">
                  <c:v>3.0179999999999998</c:v>
                </c:pt>
                <c:pt idx="27">
                  <c:v>2.498699999999999</c:v>
                </c:pt>
                <c:pt idx="28">
                  <c:v>2.4861</c:v>
                </c:pt>
                <c:pt idx="29">
                  <c:v>1.9511000000000001</c:v>
                </c:pt>
                <c:pt idx="30">
                  <c:v>2.3847999999999998</c:v>
                </c:pt>
                <c:pt idx="31">
                  <c:v>1.8013999999999994</c:v>
                </c:pt>
                <c:pt idx="32">
                  <c:v>2.4773000000000001</c:v>
                </c:pt>
                <c:pt idx="33">
                  <c:v>2.3360999999999987</c:v>
                </c:pt>
                <c:pt idx="34">
                  <c:v>2.2852000000000001</c:v>
                </c:pt>
                <c:pt idx="35">
                  <c:v>1.9908999999999999</c:v>
                </c:pt>
                <c:pt idx="36">
                  <c:v>1.6274999999999995</c:v>
                </c:pt>
                <c:pt idx="37">
                  <c:v>1.6011</c:v>
                </c:pt>
                <c:pt idx="38">
                  <c:v>1.4392999999999996</c:v>
                </c:pt>
                <c:pt idx="39">
                  <c:v>1.5055999999999996</c:v>
                </c:pt>
                <c:pt idx="40">
                  <c:v>0.76380000000000026</c:v>
                </c:pt>
                <c:pt idx="41">
                  <c:v>1.4310999999999996</c:v>
                </c:pt>
                <c:pt idx="42">
                  <c:v>1.3757999999999995</c:v>
                </c:pt>
                <c:pt idx="43">
                  <c:v>1.5090999999999997</c:v>
                </c:pt>
                <c:pt idx="44">
                  <c:v>1.2307999999999995</c:v>
                </c:pt>
                <c:pt idx="45">
                  <c:v>1.3909</c:v>
                </c:pt>
                <c:pt idx="46">
                  <c:v>1.6473</c:v>
                </c:pt>
                <c:pt idx="47">
                  <c:v>1.9554</c:v>
                </c:pt>
                <c:pt idx="48">
                  <c:v>1.5955999999999995</c:v>
                </c:pt>
                <c:pt idx="49">
                  <c:v>1.3</c:v>
                </c:pt>
              </c:numCache>
            </c:numRef>
          </c:val>
          <c:smooth val="0"/>
        </c:ser>
        <c:dLbls>
          <c:showLegendKey val="0"/>
          <c:showVal val="0"/>
          <c:showCatName val="0"/>
          <c:showSerName val="0"/>
          <c:showPercent val="0"/>
          <c:showBubbleSize val="0"/>
        </c:dLbls>
        <c:marker val="1"/>
        <c:smooth val="0"/>
        <c:axId val="177274496"/>
        <c:axId val="177273936"/>
      </c:lineChart>
      <c:dateAx>
        <c:axId val="177272816"/>
        <c:scaling>
          <c:orientation val="minMax"/>
        </c:scaling>
        <c:delete val="0"/>
        <c:axPos val="b"/>
        <c:numFmt formatCode="yyyy\-mm;@" sourceLinked="1"/>
        <c:majorTickMark val="out"/>
        <c:minorTickMark val="none"/>
        <c:tickLblPos val="nextTo"/>
        <c:crossAx val="177273376"/>
        <c:crosses val="autoZero"/>
        <c:auto val="1"/>
        <c:lblOffset val="100"/>
        <c:baseTimeUnit val="months"/>
      </c:dateAx>
      <c:valAx>
        <c:axId val="177273376"/>
        <c:scaling>
          <c:orientation val="minMax"/>
        </c:scaling>
        <c:delete val="0"/>
        <c:axPos val="l"/>
        <c:majorGridlines/>
        <c:numFmt formatCode="General" sourceLinked="1"/>
        <c:majorTickMark val="out"/>
        <c:minorTickMark val="none"/>
        <c:tickLblPos val="nextTo"/>
        <c:crossAx val="177272816"/>
        <c:crosses val="autoZero"/>
        <c:crossBetween val="between"/>
      </c:valAx>
      <c:valAx>
        <c:axId val="177273936"/>
        <c:scaling>
          <c:orientation val="minMax"/>
        </c:scaling>
        <c:delete val="0"/>
        <c:axPos val="r"/>
        <c:numFmt formatCode="###,###,###,###,##0.00_ " sourceLinked="1"/>
        <c:majorTickMark val="out"/>
        <c:minorTickMark val="none"/>
        <c:tickLblPos val="nextTo"/>
        <c:crossAx val="177274496"/>
        <c:crosses val="max"/>
        <c:crossBetween val="between"/>
      </c:valAx>
      <c:dateAx>
        <c:axId val="177274496"/>
        <c:scaling>
          <c:orientation val="minMax"/>
        </c:scaling>
        <c:delete val="1"/>
        <c:axPos val="b"/>
        <c:numFmt formatCode="yyyy\-mm;@" sourceLinked="1"/>
        <c:majorTickMark val="out"/>
        <c:minorTickMark val="none"/>
        <c:tickLblPos val="none"/>
        <c:crossAx val="177273936"/>
        <c:crosses val="autoZero"/>
        <c:auto val="1"/>
        <c:lblOffset val="100"/>
        <c:baseTimeUnit val="months"/>
      </c:dateAx>
    </c:plotArea>
    <c:legend>
      <c:legendPos val="r"/>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BDI</c:v>
                </c:pt>
              </c:strCache>
            </c:strRef>
          </c:tx>
          <c:spPr>
            <a:ln>
              <a:solidFill>
                <a:srgbClr val="FF0000"/>
              </a:solidFill>
            </a:ln>
          </c:spPr>
          <c:marker>
            <c:symbol val="none"/>
          </c:marker>
          <c:cat>
            <c:numRef>
              <c:f>Sheet1!$A$2:$A$242</c:f>
              <c:numCache>
                <c:formatCode>yyyy/m/d</c:formatCode>
                <c:ptCount val="241"/>
                <c:pt idx="0">
                  <c:v>35369</c:v>
                </c:pt>
                <c:pt idx="1">
                  <c:v>35399</c:v>
                </c:pt>
                <c:pt idx="2">
                  <c:v>35430</c:v>
                </c:pt>
                <c:pt idx="3">
                  <c:v>35461</c:v>
                </c:pt>
                <c:pt idx="4">
                  <c:v>35489</c:v>
                </c:pt>
                <c:pt idx="5">
                  <c:v>35520</c:v>
                </c:pt>
                <c:pt idx="6">
                  <c:v>35550</c:v>
                </c:pt>
                <c:pt idx="7">
                  <c:v>35581</c:v>
                </c:pt>
                <c:pt idx="8">
                  <c:v>35611</c:v>
                </c:pt>
                <c:pt idx="9">
                  <c:v>35642</c:v>
                </c:pt>
                <c:pt idx="10">
                  <c:v>35673</c:v>
                </c:pt>
                <c:pt idx="11">
                  <c:v>35703</c:v>
                </c:pt>
                <c:pt idx="12">
                  <c:v>35734</c:v>
                </c:pt>
                <c:pt idx="13">
                  <c:v>35764</c:v>
                </c:pt>
                <c:pt idx="14">
                  <c:v>35795</c:v>
                </c:pt>
                <c:pt idx="15">
                  <c:v>35826</c:v>
                </c:pt>
                <c:pt idx="16">
                  <c:v>35854</c:v>
                </c:pt>
                <c:pt idx="17">
                  <c:v>35885</c:v>
                </c:pt>
                <c:pt idx="18">
                  <c:v>35915</c:v>
                </c:pt>
                <c:pt idx="19">
                  <c:v>35946</c:v>
                </c:pt>
                <c:pt idx="20">
                  <c:v>35976</c:v>
                </c:pt>
                <c:pt idx="21">
                  <c:v>36007</c:v>
                </c:pt>
                <c:pt idx="22">
                  <c:v>36038</c:v>
                </c:pt>
                <c:pt idx="23">
                  <c:v>36068</c:v>
                </c:pt>
                <c:pt idx="24">
                  <c:v>36099</c:v>
                </c:pt>
                <c:pt idx="25">
                  <c:v>36129</c:v>
                </c:pt>
                <c:pt idx="26">
                  <c:v>36160</c:v>
                </c:pt>
                <c:pt idx="27">
                  <c:v>36191</c:v>
                </c:pt>
                <c:pt idx="28">
                  <c:v>36219</c:v>
                </c:pt>
                <c:pt idx="29">
                  <c:v>36250</c:v>
                </c:pt>
                <c:pt idx="30">
                  <c:v>36280</c:v>
                </c:pt>
                <c:pt idx="31">
                  <c:v>36311</c:v>
                </c:pt>
                <c:pt idx="32">
                  <c:v>36341</c:v>
                </c:pt>
                <c:pt idx="33">
                  <c:v>36372</c:v>
                </c:pt>
                <c:pt idx="34">
                  <c:v>36403</c:v>
                </c:pt>
                <c:pt idx="35">
                  <c:v>36433</c:v>
                </c:pt>
                <c:pt idx="36">
                  <c:v>36464</c:v>
                </c:pt>
                <c:pt idx="37">
                  <c:v>36494</c:v>
                </c:pt>
                <c:pt idx="38">
                  <c:v>36525</c:v>
                </c:pt>
                <c:pt idx="39">
                  <c:v>36556</c:v>
                </c:pt>
                <c:pt idx="40">
                  <c:v>36585</c:v>
                </c:pt>
                <c:pt idx="41">
                  <c:v>36616</c:v>
                </c:pt>
                <c:pt idx="42">
                  <c:v>36646</c:v>
                </c:pt>
                <c:pt idx="43">
                  <c:v>36677</c:v>
                </c:pt>
                <c:pt idx="44">
                  <c:v>36707</c:v>
                </c:pt>
                <c:pt idx="45">
                  <c:v>36738</c:v>
                </c:pt>
                <c:pt idx="46">
                  <c:v>36769</c:v>
                </c:pt>
                <c:pt idx="47">
                  <c:v>36799</c:v>
                </c:pt>
                <c:pt idx="48">
                  <c:v>36830</c:v>
                </c:pt>
                <c:pt idx="49">
                  <c:v>36860</c:v>
                </c:pt>
                <c:pt idx="50">
                  <c:v>36891</c:v>
                </c:pt>
                <c:pt idx="51">
                  <c:v>36922</c:v>
                </c:pt>
                <c:pt idx="52">
                  <c:v>36950</c:v>
                </c:pt>
                <c:pt idx="53">
                  <c:v>36981</c:v>
                </c:pt>
                <c:pt idx="54">
                  <c:v>37011</c:v>
                </c:pt>
                <c:pt idx="55">
                  <c:v>37042</c:v>
                </c:pt>
                <c:pt idx="56">
                  <c:v>37072</c:v>
                </c:pt>
                <c:pt idx="57">
                  <c:v>37103</c:v>
                </c:pt>
                <c:pt idx="58">
                  <c:v>37134</c:v>
                </c:pt>
                <c:pt idx="59">
                  <c:v>37164</c:v>
                </c:pt>
                <c:pt idx="60">
                  <c:v>37195</c:v>
                </c:pt>
                <c:pt idx="61">
                  <c:v>37225</c:v>
                </c:pt>
                <c:pt idx="62">
                  <c:v>37256</c:v>
                </c:pt>
                <c:pt idx="63">
                  <c:v>37287</c:v>
                </c:pt>
                <c:pt idx="64">
                  <c:v>37315</c:v>
                </c:pt>
                <c:pt idx="65">
                  <c:v>37346</c:v>
                </c:pt>
                <c:pt idx="66">
                  <c:v>37376</c:v>
                </c:pt>
                <c:pt idx="67">
                  <c:v>37407</c:v>
                </c:pt>
                <c:pt idx="68">
                  <c:v>37437</c:v>
                </c:pt>
                <c:pt idx="69">
                  <c:v>37468</c:v>
                </c:pt>
                <c:pt idx="70">
                  <c:v>37499</c:v>
                </c:pt>
                <c:pt idx="71">
                  <c:v>37529</c:v>
                </c:pt>
                <c:pt idx="72">
                  <c:v>37560</c:v>
                </c:pt>
                <c:pt idx="73">
                  <c:v>37590</c:v>
                </c:pt>
                <c:pt idx="74">
                  <c:v>37621</c:v>
                </c:pt>
                <c:pt idx="75">
                  <c:v>37652</c:v>
                </c:pt>
                <c:pt idx="76">
                  <c:v>37680</c:v>
                </c:pt>
                <c:pt idx="77">
                  <c:v>37711</c:v>
                </c:pt>
                <c:pt idx="78">
                  <c:v>37741</c:v>
                </c:pt>
                <c:pt idx="79">
                  <c:v>37772</c:v>
                </c:pt>
                <c:pt idx="80">
                  <c:v>37802</c:v>
                </c:pt>
                <c:pt idx="81">
                  <c:v>37833</c:v>
                </c:pt>
                <c:pt idx="82">
                  <c:v>37864</c:v>
                </c:pt>
                <c:pt idx="83">
                  <c:v>37894</c:v>
                </c:pt>
                <c:pt idx="84">
                  <c:v>37925</c:v>
                </c:pt>
                <c:pt idx="85">
                  <c:v>37955</c:v>
                </c:pt>
                <c:pt idx="86">
                  <c:v>37986</c:v>
                </c:pt>
                <c:pt idx="87">
                  <c:v>38017</c:v>
                </c:pt>
                <c:pt idx="88">
                  <c:v>38046</c:v>
                </c:pt>
                <c:pt idx="89">
                  <c:v>38077</c:v>
                </c:pt>
                <c:pt idx="90">
                  <c:v>38107</c:v>
                </c:pt>
                <c:pt idx="91">
                  <c:v>38138</c:v>
                </c:pt>
                <c:pt idx="92">
                  <c:v>38168</c:v>
                </c:pt>
                <c:pt idx="93">
                  <c:v>38199</c:v>
                </c:pt>
                <c:pt idx="94">
                  <c:v>38230</c:v>
                </c:pt>
                <c:pt idx="95">
                  <c:v>38260</c:v>
                </c:pt>
                <c:pt idx="96">
                  <c:v>38291</c:v>
                </c:pt>
                <c:pt idx="97">
                  <c:v>38321</c:v>
                </c:pt>
                <c:pt idx="98">
                  <c:v>38352</c:v>
                </c:pt>
                <c:pt idx="99">
                  <c:v>38383</c:v>
                </c:pt>
                <c:pt idx="100">
                  <c:v>38411</c:v>
                </c:pt>
                <c:pt idx="101">
                  <c:v>38442</c:v>
                </c:pt>
                <c:pt idx="102">
                  <c:v>38472</c:v>
                </c:pt>
                <c:pt idx="103">
                  <c:v>38503</c:v>
                </c:pt>
                <c:pt idx="104">
                  <c:v>38533</c:v>
                </c:pt>
                <c:pt idx="105">
                  <c:v>38564</c:v>
                </c:pt>
                <c:pt idx="106">
                  <c:v>38595</c:v>
                </c:pt>
                <c:pt idx="107">
                  <c:v>38625</c:v>
                </c:pt>
                <c:pt idx="108">
                  <c:v>38656</c:v>
                </c:pt>
                <c:pt idx="109">
                  <c:v>38686</c:v>
                </c:pt>
                <c:pt idx="110">
                  <c:v>38717</c:v>
                </c:pt>
                <c:pt idx="111">
                  <c:v>38748</c:v>
                </c:pt>
                <c:pt idx="112">
                  <c:v>38776</c:v>
                </c:pt>
                <c:pt idx="113">
                  <c:v>38807</c:v>
                </c:pt>
                <c:pt idx="114">
                  <c:v>38837</c:v>
                </c:pt>
                <c:pt idx="115">
                  <c:v>38868</c:v>
                </c:pt>
                <c:pt idx="116">
                  <c:v>38898</c:v>
                </c:pt>
                <c:pt idx="117">
                  <c:v>38929</c:v>
                </c:pt>
                <c:pt idx="118">
                  <c:v>38960</c:v>
                </c:pt>
                <c:pt idx="119">
                  <c:v>38990</c:v>
                </c:pt>
                <c:pt idx="120">
                  <c:v>39021</c:v>
                </c:pt>
                <c:pt idx="121">
                  <c:v>39051</c:v>
                </c:pt>
                <c:pt idx="122">
                  <c:v>39082</c:v>
                </c:pt>
                <c:pt idx="123">
                  <c:v>39113</c:v>
                </c:pt>
                <c:pt idx="124">
                  <c:v>39141</c:v>
                </c:pt>
                <c:pt idx="125">
                  <c:v>39172</c:v>
                </c:pt>
                <c:pt idx="126">
                  <c:v>39202</c:v>
                </c:pt>
                <c:pt idx="127">
                  <c:v>39233</c:v>
                </c:pt>
                <c:pt idx="128">
                  <c:v>39263</c:v>
                </c:pt>
                <c:pt idx="129">
                  <c:v>39294</c:v>
                </c:pt>
                <c:pt idx="130">
                  <c:v>39325</c:v>
                </c:pt>
                <c:pt idx="131">
                  <c:v>39355</c:v>
                </c:pt>
                <c:pt idx="132">
                  <c:v>39386</c:v>
                </c:pt>
                <c:pt idx="133">
                  <c:v>39416</c:v>
                </c:pt>
                <c:pt idx="134">
                  <c:v>39447</c:v>
                </c:pt>
                <c:pt idx="135">
                  <c:v>39478</c:v>
                </c:pt>
                <c:pt idx="136">
                  <c:v>39507</c:v>
                </c:pt>
                <c:pt idx="137">
                  <c:v>39538</c:v>
                </c:pt>
                <c:pt idx="138">
                  <c:v>39568</c:v>
                </c:pt>
                <c:pt idx="139">
                  <c:v>39599</c:v>
                </c:pt>
                <c:pt idx="140">
                  <c:v>39629</c:v>
                </c:pt>
                <c:pt idx="141">
                  <c:v>39660</c:v>
                </c:pt>
                <c:pt idx="142">
                  <c:v>39691</c:v>
                </c:pt>
                <c:pt idx="143">
                  <c:v>39721</c:v>
                </c:pt>
                <c:pt idx="144">
                  <c:v>39752</c:v>
                </c:pt>
                <c:pt idx="145">
                  <c:v>39782</c:v>
                </c:pt>
                <c:pt idx="146">
                  <c:v>39813</c:v>
                </c:pt>
                <c:pt idx="147">
                  <c:v>39844</c:v>
                </c:pt>
                <c:pt idx="148">
                  <c:v>39872</c:v>
                </c:pt>
                <c:pt idx="149">
                  <c:v>39903</c:v>
                </c:pt>
                <c:pt idx="150">
                  <c:v>39933</c:v>
                </c:pt>
                <c:pt idx="151">
                  <c:v>39964</c:v>
                </c:pt>
                <c:pt idx="152">
                  <c:v>39994</c:v>
                </c:pt>
                <c:pt idx="153">
                  <c:v>40025</c:v>
                </c:pt>
                <c:pt idx="154">
                  <c:v>40056</c:v>
                </c:pt>
                <c:pt idx="155">
                  <c:v>40086</c:v>
                </c:pt>
                <c:pt idx="156">
                  <c:v>40117</c:v>
                </c:pt>
                <c:pt idx="157">
                  <c:v>40147</c:v>
                </c:pt>
                <c:pt idx="158">
                  <c:v>40178</c:v>
                </c:pt>
                <c:pt idx="159">
                  <c:v>40209</c:v>
                </c:pt>
                <c:pt idx="160">
                  <c:v>40237</c:v>
                </c:pt>
                <c:pt idx="161">
                  <c:v>40268</c:v>
                </c:pt>
                <c:pt idx="162">
                  <c:v>40298</c:v>
                </c:pt>
                <c:pt idx="163">
                  <c:v>40329</c:v>
                </c:pt>
                <c:pt idx="164">
                  <c:v>40359</c:v>
                </c:pt>
                <c:pt idx="165">
                  <c:v>40390</c:v>
                </c:pt>
                <c:pt idx="166">
                  <c:v>40421</c:v>
                </c:pt>
                <c:pt idx="167">
                  <c:v>40451</c:v>
                </c:pt>
                <c:pt idx="168">
                  <c:v>40482</c:v>
                </c:pt>
                <c:pt idx="169">
                  <c:v>40512</c:v>
                </c:pt>
                <c:pt idx="170">
                  <c:v>40543</c:v>
                </c:pt>
                <c:pt idx="171">
                  <c:v>40574</c:v>
                </c:pt>
                <c:pt idx="172">
                  <c:v>40602</c:v>
                </c:pt>
                <c:pt idx="173">
                  <c:v>40633</c:v>
                </c:pt>
                <c:pt idx="174">
                  <c:v>40663</c:v>
                </c:pt>
                <c:pt idx="175">
                  <c:v>40694</c:v>
                </c:pt>
                <c:pt idx="176">
                  <c:v>40724</c:v>
                </c:pt>
                <c:pt idx="177">
                  <c:v>40755</c:v>
                </c:pt>
                <c:pt idx="178">
                  <c:v>40786</c:v>
                </c:pt>
                <c:pt idx="179">
                  <c:v>40816</c:v>
                </c:pt>
                <c:pt idx="180">
                  <c:v>40847</c:v>
                </c:pt>
                <c:pt idx="181">
                  <c:v>40877</c:v>
                </c:pt>
                <c:pt idx="182">
                  <c:v>40908</c:v>
                </c:pt>
                <c:pt idx="183">
                  <c:v>40939</c:v>
                </c:pt>
                <c:pt idx="184">
                  <c:v>40968</c:v>
                </c:pt>
                <c:pt idx="185">
                  <c:v>40999</c:v>
                </c:pt>
                <c:pt idx="186">
                  <c:v>41029</c:v>
                </c:pt>
                <c:pt idx="187">
                  <c:v>41060</c:v>
                </c:pt>
                <c:pt idx="188">
                  <c:v>41090</c:v>
                </c:pt>
                <c:pt idx="189">
                  <c:v>41121</c:v>
                </c:pt>
                <c:pt idx="190">
                  <c:v>41152</c:v>
                </c:pt>
                <c:pt idx="191">
                  <c:v>41182</c:v>
                </c:pt>
                <c:pt idx="192">
                  <c:v>41213</c:v>
                </c:pt>
                <c:pt idx="193">
                  <c:v>41243</c:v>
                </c:pt>
                <c:pt idx="194">
                  <c:v>41274</c:v>
                </c:pt>
                <c:pt idx="195">
                  <c:v>41305</c:v>
                </c:pt>
                <c:pt idx="196">
                  <c:v>41333</c:v>
                </c:pt>
                <c:pt idx="197">
                  <c:v>41364</c:v>
                </c:pt>
                <c:pt idx="198">
                  <c:v>41394</c:v>
                </c:pt>
                <c:pt idx="199">
                  <c:v>41425</c:v>
                </c:pt>
                <c:pt idx="200">
                  <c:v>41455</c:v>
                </c:pt>
                <c:pt idx="201">
                  <c:v>41486</c:v>
                </c:pt>
                <c:pt idx="202">
                  <c:v>41517</c:v>
                </c:pt>
                <c:pt idx="203">
                  <c:v>41547</c:v>
                </c:pt>
                <c:pt idx="204">
                  <c:v>41578</c:v>
                </c:pt>
                <c:pt idx="205">
                  <c:v>41608</c:v>
                </c:pt>
                <c:pt idx="206">
                  <c:v>41639</c:v>
                </c:pt>
                <c:pt idx="207">
                  <c:v>41670</c:v>
                </c:pt>
                <c:pt idx="208">
                  <c:v>41698</c:v>
                </c:pt>
                <c:pt idx="209">
                  <c:v>41729</c:v>
                </c:pt>
                <c:pt idx="210">
                  <c:v>41759</c:v>
                </c:pt>
                <c:pt idx="211">
                  <c:v>41790</c:v>
                </c:pt>
                <c:pt idx="212">
                  <c:v>41820</c:v>
                </c:pt>
                <c:pt idx="213">
                  <c:v>41851</c:v>
                </c:pt>
                <c:pt idx="214">
                  <c:v>41882</c:v>
                </c:pt>
                <c:pt idx="215">
                  <c:v>41912</c:v>
                </c:pt>
                <c:pt idx="216">
                  <c:v>41943</c:v>
                </c:pt>
                <c:pt idx="217">
                  <c:v>41973</c:v>
                </c:pt>
                <c:pt idx="218">
                  <c:v>42004</c:v>
                </c:pt>
                <c:pt idx="219">
                  <c:v>42035</c:v>
                </c:pt>
                <c:pt idx="220">
                  <c:v>42063</c:v>
                </c:pt>
                <c:pt idx="221">
                  <c:v>42094</c:v>
                </c:pt>
                <c:pt idx="222">
                  <c:v>42124</c:v>
                </c:pt>
                <c:pt idx="223">
                  <c:v>42155</c:v>
                </c:pt>
                <c:pt idx="224">
                  <c:v>42185</c:v>
                </c:pt>
                <c:pt idx="225">
                  <c:v>42216</c:v>
                </c:pt>
                <c:pt idx="226">
                  <c:v>42247</c:v>
                </c:pt>
                <c:pt idx="227">
                  <c:v>42277</c:v>
                </c:pt>
                <c:pt idx="228">
                  <c:v>42308</c:v>
                </c:pt>
              </c:numCache>
            </c:numRef>
          </c:cat>
          <c:val>
            <c:numRef>
              <c:f>Sheet1!$B$2:$B$242</c:f>
              <c:numCache>
                <c:formatCode>0_);\(0\)</c:formatCode>
                <c:ptCount val="241"/>
                <c:pt idx="0">
                  <c:v>1311</c:v>
                </c:pt>
                <c:pt idx="1">
                  <c:v>1423</c:v>
                </c:pt>
                <c:pt idx="2">
                  <c:v>1516</c:v>
                </c:pt>
                <c:pt idx="3">
                  <c:v>1367</c:v>
                </c:pt>
                <c:pt idx="4">
                  <c:v>1443</c:v>
                </c:pt>
                <c:pt idx="5">
                  <c:v>1513</c:v>
                </c:pt>
                <c:pt idx="6">
                  <c:v>1259</c:v>
                </c:pt>
                <c:pt idx="7">
                  <c:v>1274</c:v>
                </c:pt>
                <c:pt idx="8">
                  <c:v>1320</c:v>
                </c:pt>
                <c:pt idx="9">
                  <c:v>1280</c:v>
                </c:pt>
                <c:pt idx="10">
                  <c:v>1330</c:v>
                </c:pt>
                <c:pt idx="11">
                  <c:v>1277</c:v>
                </c:pt>
                <c:pt idx="12">
                  <c:v>1318</c:v>
                </c:pt>
                <c:pt idx="13">
                  <c:v>1175</c:v>
                </c:pt>
                <c:pt idx="14">
                  <c:v>1231</c:v>
                </c:pt>
                <c:pt idx="15">
                  <c:v>1039</c:v>
                </c:pt>
                <c:pt idx="16">
                  <c:v>1080</c:v>
                </c:pt>
                <c:pt idx="17">
                  <c:v>966</c:v>
                </c:pt>
                <c:pt idx="18">
                  <c:v>1004</c:v>
                </c:pt>
                <c:pt idx="19">
                  <c:v>946</c:v>
                </c:pt>
                <c:pt idx="20">
                  <c:v>856</c:v>
                </c:pt>
                <c:pt idx="21">
                  <c:v>825</c:v>
                </c:pt>
                <c:pt idx="22">
                  <c:v>817</c:v>
                </c:pt>
                <c:pt idx="23">
                  <c:v>946</c:v>
                </c:pt>
                <c:pt idx="24">
                  <c:v>955</c:v>
                </c:pt>
                <c:pt idx="25">
                  <c:v>941</c:v>
                </c:pt>
                <c:pt idx="26">
                  <c:v>794</c:v>
                </c:pt>
                <c:pt idx="27">
                  <c:v>827</c:v>
                </c:pt>
                <c:pt idx="28">
                  <c:v>964</c:v>
                </c:pt>
                <c:pt idx="29">
                  <c:v>902</c:v>
                </c:pt>
                <c:pt idx="30">
                  <c:v>1091</c:v>
                </c:pt>
                <c:pt idx="31">
                  <c:v>982</c:v>
                </c:pt>
                <c:pt idx="32">
                  <c:v>970</c:v>
                </c:pt>
                <c:pt idx="33">
                  <c:v>1003</c:v>
                </c:pt>
                <c:pt idx="34">
                  <c:v>1038</c:v>
                </c:pt>
                <c:pt idx="35">
                  <c:v>1243</c:v>
                </c:pt>
                <c:pt idx="36">
                  <c:v>1351</c:v>
                </c:pt>
                <c:pt idx="37">
                  <c:v>1351</c:v>
                </c:pt>
                <c:pt idx="38">
                  <c:v>1319</c:v>
                </c:pt>
                <c:pt idx="39">
                  <c:v>1319</c:v>
                </c:pt>
                <c:pt idx="40">
                  <c:v>1531</c:v>
                </c:pt>
                <c:pt idx="41">
                  <c:v>1660</c:v>
                </c:pt>
                <c:pt idx="42">
                  <c:v>1628</c:v>
                </c:pt>
                <c:pt idx="43">
                  <c:v>1566</c:v>
                </c:pt>
                <c:pt idx="44">
                  <c:v>1616</c:v>
                </c:pt>
                <c:pt idx="45">
                  <c:v>1642</c:v>
                </c:pt>
                <c:pt idx="46">
                  <c:v>1652</c:v>
                </c:pt>
                <c:pt idx="47">
                  <c:v>1739</c:v>
                </c:pt>
                <c:pt idx="48">
                  <c:v>1759</c:v>
                </c:pt>
                <c:pt idx="49">
                  <c:v>1672</c:v>
                </c:pt>
                <c:pt idx="50">
                  <c:v>1599</c:v>
                </c:pt>
                <c:pt idx="51">
                  <c:v>1504</c:v>
                </c:pt>
                <c:pt idx="52">
                  <c:v>1537</c:v>
                </c:pt>
                <c:pt idx="53">
                  <c:v>1438</c:v>
                </c:pt>
                <c:pt idx="54">
                  <c:v>1459</c:v>
                </c:pt>
                <c:pt idx="55">
                  <c:v>1389</c:v>
                </c:pt>
                <c:pt idx="56">
                  <c:v>1386</c:v>
                </c:pt>
                <c:pt idx="57">
                  <c:v>1049</c:v>
                </c:pt>
                <c:pt idx="58">
                  <c:v>927</c:v>
                </c:pt>
                <c:pt idx="59">
                  <c:v>952</c:v>
                </c:pt>
                <c:pt idx="60">
                  <c:v>861</c:v>
                </c:pt>
                <c:pt idx="61">
                  <c:v>868</c:v>
                </c:pt>
                <c:pt idx="62">
                  <c:v>876</c:v>
                </c:pt>
                <c:pt idx="63">
                  <c:v>908</c:v>
                </c:pt>
                <c:pt idx="64">
                  <c:v>1031</c:v>
                </c:pt>
                <c:pt idx="65">
                  <c:v>1082</c:v>
                </c:pt>
                <c:pt idx="66">
                  <c:v>1027</c:v>
                </c:pt>
                <c:pt idx="67">
                  <c:v>1042</c:v>
                </c:pt>
                <c:pt idx="68">
                  <c:v>1005</c:v>
                </c:pt>
                <c:pt idx="69">
                  <c:v>968</c:v>
                </c:pt>
                <c:pt idx="70">
                  <c:v>1036</c:v>
                </c:pt>
                <c:pt idx="71">
                  <c:v>1367</c:v>
                </c:pt>
                <c:pt idx="72">
                  <c:v>1417</c:v>
                </c:pt>
                <c:pt idx="73">
                  <c:v>1560</c:v>
                </c:pt>
                <c:pt idx="74">
                  <c:v>1738</c:v>
                </c:pt>
                <c:pt idx="75">
                  <c:v>1530</c:v>
                </c:pt>
                <c:pt idx="76">
                  <c:v>1764</c:v>
                </c:pt>
                <c:pt idx="77">
                  <c:v>1939</c:v>
                </c:pt>
                <c:pt idx="78">
                  <c:v>2142</c:v>
                </c:pt>
                <c:pt idx="79">
                  <c:v>2127</c:v>
                </c:pt>
                <c:pt idx="80">
                  <c:v>2125</c:v>
                </c:pt>
                <c:pt idx="81">
                  <c:v>2181</c:v>
                </c:pt>
                <c:pt idx="82">
                  <c:v>2265</c:v>
                </c:pt>
                <c:pt idx="83">
                  <c:v>2993</c:v>
                </c:pt>
                <c:pt idx="84">
                  <c:v>4555</c:v>
                </c:pt>
                <c:pt idx="85">
                  <c:v>4417</c:v>
                </c:pt>
                <c:pt idx="86">
                  <c:v>4765</c:v>
                </c:pt>
                <c:pt idx="87">
                  <c:v>5551</c:v>
                </c:pt>
                <c:pt idx="88">
                  <c:v>5263</c:v>
                </c:pt>
                <c:pt idx="89">
                  <c:v>4822</c:v>
                </c:pt>
                <c:pt idx="90">
                  <c:v>3958</c:v>
                </c:pt>
                <c:pt idx="91">
                  <c:v>3286</c:v>
                </c:pt>
                <c:pt idx="92">
                  <c:v>3005</c:v>
                </c:pt>
                <c:pt idx="93">
                  <c:v>4048</c:v>
                </c:pt>
                <c:pt idx="94">
                  <c:v>4186</c:v>
                </c:pt>
                <c:pt idx="95">
                  <c:v>4105</c:v>
                </c:pt>
                <c:pt idx="96">
                  <c:v>4922</c:v>
                </c:pt>
                <c:pt idx="97">
                  <c:v>6051</c:v>
                </c:pt>
                <c:pt idx="98">
                  <c:v>4598</c:v>
                </c:pt>
                <c:pt idx="99">
                  <c:v>4488</c:v>
                </c:pt>
                <c:pt idx="100">
                  <c:v>4726</c:v>
                </c:pt>
                <c:pt idx="101">
                  <c:v>4637</c:v>
                </c:pt>
                <c:pt idx="102">
                  <c:v>3850</c:v>
                </c:pt>
                <c:pt idx="103">
                  <c:v>3219</c:v>
                </c:pt>
                <c:pt idx="104">
                  <c:v>2521</c:v>
                </c:pt>
                <c:pt idx="105">
                  <c:v>1804</c:v>
                </c:pt>
                <c:pt idx="106">
                  <c:v>2592</c:v>
                </c:pt>
                <c:pt idx="107">
                  <c:v>2907</c:v>
                </c:pt>
                <c:pt idx="108">
                  <c:v>3113</c:v>
                </c:pt>
                <c:pt idx="109">
                  <c:v>2770</c:v>
                </c:pt>
                <c:pt idx="110">
                  <c:v>2407</c:v>
                </c:pt>
                <c:pt idx="111">
                  <c:v>2081</c:v>
                </c:pt>
                <c:pt idx="112">
                  <c:v>2680</c:v>
                </c:pt>
                <c:pt idx="113">
                  <c:v>2496</c:v>
                </c:pt>
                <c:pt idx="114">
                  <c:v>2368</c:v>
                </c:pt>
                <c:pt idx="115">
                  <c:v>2436</c:v>
                </c:pt>
                <c:pt idx="116">
                  <c:v>2964</c:v>
                </c:pt>
                <c:pt idx="117">
                  <c:v>3285</c:v>
                </c:pt>
                <c:pt idx="118">
                  <c:v>3847</c:v>
                </c:pt>
                <c:pt idx="119">
                  <c:v>3944</c:v>
                </c:pt>
                <c:pt idx="120">
                  <c:v>4037</c:v>
                </c:pt>
                <c:pt idx="121">
                  <c:v>4336</c:v>
                </c:pt>
                <c:pt idx="122">
                  <c:v>4397</c:v>
                </c:pt>
                <c:pt idx="123">
                  <c:v>4225</c:v>
                </c:pt>
                <c:pt idx="124">
                  <c:v>4765</c:v>
                </c:pt>
                <c:pt idx="125">
                  <c:v>5388</c:v>
                </c:pt>
                <c:pt idx="126">
                  <c:v>6248</c:v>
                </c:pt>
                <c:pt idx="127">
                  <c:v>5971</c:v>
                </c:pt>
                <c:pt idx="128">
                  <c:v>6278</c:v>
                </c:pt>
                <c:pt idx="129">
                  <c:v>6967</c:v>
                </c:pt>
                <c:pt idx="130">
                  <c:v>7702</c:v>
                </c:pt>
                <c:pt idx="131">
                  <c:v>9474</c:v>
                </c:pt>
                <c:pt idx="132">
                  <c:v>10656</c:v>
                </c:pt>
                <c:pt idx="133">
                  <c:v>10210</c:v>
                </c:pt>
                <c:pt idx="134">
                  <c:v>9143</c:v>
                </c:pt>
                <c:pt idx="135">
                  <c:v>6052</c:v>
                </c:pt>
                <c:pt idx="136">
                  <c:v>7613</c:v>
                </c:pt>
                <c:pt idx="137">
                  <c:v>8081</c:v>
                </c:pt>
                <c:pt idx="138">
                  <c:v>9356</c:v>
                </c:pt>
                <c:pt idx="139">
                  <c:v>11440</c:v>
                </c:pt>
                <c:pt idx="140">
                  <c:v>9589</c:v>
                </c:pt>
                <c:pt idx="141">
                  <c:v>8341</c:v>
                </c:pt>
                <c:pt idx="142">
                  <c:v>6809</c:v>
                </c:pt>
                <c:pt idx="143">
                  <c:v>3217</c:v>
                </c:pt>
                <c:pt idx="144">
                  <c:v>851</c:v>
                </c:pt>
                <c:pt idx="145">
                  <c:v>715</c:v>
                </c:pt>
                <c:pt idx="146">
                  <c:v>774</c:v>
                </c:pt>
                <c:pt idx="147">
                  <c:v>1070</c:v>
                </c:pt>
                <c:pt idx="148">
                  <c:v>1986</c:v>
                </c:pt>
                <c:pt idx="149">
                  <c:v>1615</c:v>
                </c:pt>
                <c:pt idx="150">
                  <c:v>1786</c:v>
                </c:pt>
                <c:pt idx="151">
                  <c:v>3494</c:v>
                </c:pt>
                <c:pt idx="152">
                  <c:v>3757</c:v>
                </c:pt>
                <c:pt idx="153">
                  <c:v>3350</c:v>
                </c:pt>
                <c:pt idx="154">
                  <c:v>2421</c:v>
                </c:pt>
                <c:pt idx="155">
                  <c:v>2220</c:v>
                </c:pt>
                <c:pt idx="156">
                  <c:v>3103</c:v>
                </c:pt>
                <c:pt idx="157">
                  <c:v>3887</c:v>
                </c:pt>
                <c:pt idx="158">
                  <c:v>3005</c:v>
                </c:pt>
                <c:pt idx="159">
                  <c:v>2848</c:v>
                </c:pt>
                <c:pt idx="160">
                  <c:v>2738</c:v>
                </c:pt>
                <c:pt idx="161">
                  <c:v>2998</c:v>
                </c:pt>
                <c:pt idx="162">
                  <c:v>3354</c:v>
                </c:pt>
                <c:pt idx="163">
                  <c:v>4078</c:v>
                </c:pt>
                <c:pt idx="164">
                  <c:v>2406</c:v>
                </c:pt>
                <c:pt idx="165">
                  <c:v>1967</c:v>
                </c:pt>
                <c:pt idx="166">
                  <c:v>2713</c:v>
                </c:pt>
                <c:pt idx="167">
                  <c:v>2446</c:v>
                </c:pt>
                <c:pt idx="168">
                  <c:v>2678</c:v>
                </c:pt>
                <c:pt idx="169">
                  <c:v>2099</c:v>
                </c:pt>
                <c:pt idx="170">
                  <c:v>1773</c:v>
                </c:pt>
                <c:pt idx="171">
                  <c:v>1107</c:v>
                </c:pt>
                <c:pt idx="172">
                  <c:v>1251</c:v>
                </c:pt>
                <c:pt idx="173">
                  <c:v>1530</c:v>
                </c:pt>
                <c:pt idx="174">
                  <c:v>1269</c:v>
                </c:pt>
                <c:pt idx="175">
                  <c:v>1480</c:v>
                </c:pt>
                <c:pt idx="176">
                  <c:v>1413</c:v>
                </c:pt>
                <c:pt idx="177">
                  <c:v>1264</c:v>
                </c:pt>
                <c:pt idx="178">
                  <c:v>1619</c:v>
                </c:pt>
                <c:pt idx="179">
                  <c:v>1899</c:v>
                </c:pt>
                <c:pt idx="180">
                  <c:v>1965</c:v>
                </c:pt>
                <c:pt idx="181">
                  <c:v>1846</c:v>
                </c:pt>
                <c:pt idx="182">
                  <c:v>1738</c:v>
                </c:pt>
                <c:pt idx="183">
                  <c:v>680</c:v>
                </c:pt>
                <c:pt idx="184">
                  <c:v>750</c:v>
                </c:pt>
                <c:pt idx="185">
                  <c:v>934</c:v>
                </c:pt>
                <c:pt idx="186">
                  <c:v>1155</c:v>
                </c:pt>
                <c:pt idx="187">
                  <c:v>923</c:v>
                </c:pt>
                <c:pt idx="188">
                  <c:v>1004</c:v>
                </c:pt>
                <c:pt idx="189">
                  <c:v>897</c:v>
                </c:pt>
                <c:pt idx="190">
                  <c:v>703</c:v>
                </c:pt>
                <c:pt idx="191">
                  <c:v>766</c:v>
                </c:pt>
                <c:pt idx="192">
                  <c:v>1026</c:v>
                </c:pt>
                <c:pt idx="193">
                  <c:v>1086</c:v>
                </c:pt>
                <c:pt idx="194">
                  <c:v>699</c:v>
                </c:pt>
                <c:pt idx="195">
                  <c:v>760</c:v>
                </c:pt>
                <c:pt idx="196">
                  <c:v>757</c:v>
                </c:pt>
                <c:pt idx="197">
                  <c:v>910</c:v>
                </c:pt>
                <c:pt idx="198">
                  <c:v>863</c:v>
                </c:pt>
                <c:pt idx="199">
                  <c:v>809</c:v>
                </c:pt>
                <c:pt idx="200">
                  <c:v>1171</c:v>
                </c:pt>
                <c:pt idx="201">
                  <c:v>1062</c:v>
                </c:pt>
                <c:pt idx="202">
                  <c:v>1132</c:v>
                </c:pt>
                <c:pt idx="203">
                  <c:v>2003</c:v>
                </c:pt>
                <c:pt idx="204">
                  <c:v>1504</c:v>
                </c:pt>
                <c:pt idx="205">
                  <c:v>1821</c:v>
                </c:pt>
                <c:pt idx="206">
                  <c:v>2277</c:v>
                </c:pt>
                <c:pt idx="207">
                  <c:v>1110</c:v>
                </c:pt>
                <c:pt idx="208">
                  <c:v>1258</c:v>
                </c:pt>
                <c:pt idx="209">
                  <c:v>1362</c:v>
                </c:pt>
                <c:pt idx="210">
                  <c:v>943</c:v>
                </c:pt>
                <c:pt idx="211">
                  <c:v>934</c:v>
                </c:pt>
                <c:pt idx="212">
                  <c:v>850</c:v>
                </c:pt>
                <c:pt idx="213">
                  <c:v>755</c:v>
                </c:pt>
                <c:pt idx="214">
                  <c:v>1147</c:v>
                </c:pt>
                <c:pt idx="215">
                  <c:v>1063</c:v>
                </c:pt>
                <c:pt idx="216">
                  <c:v>1428</c:v>
                </c:pt>
                <c:pt idx="217">
                  <c:v>1153</c:v>
                </c:pt>
                <c:pt idx="218">
                  <c:v>782</c:v>
                </c:pt>
                <c:pt idx="219">
                  <c:v>608</c:v>
                </c:pt>
                <c:pt idx="220">
                  <c:v>540</c:v>
                </c:pt>
                <c:pt idx="221">
                  <c:v>602</c:v>
                </c:pt>
                <c:pt idx="222">
                  <c:v>591</c:v>
                </c:pt>
                <c:pt idx="223">
                  <c:v>589</c:v>
                </c:pt>
                <c:pt idx="224">
                  <c:v>800</c:v>
                </c:pt>
                <c:pt idx="225">
                  <c:v>1131</c:v>
                </c:pt>
                <c:pt idx="226">
                  <c:v>903</c:v>
                </c:pt>
                <c:pt idx="227">
                  <c:v>900</c:v>
                </c:pt>
                <c:pt idx="228">
                  <c:v>721</c:v>
                </c:pt>
              </c:numCache>
            </c:numRef>
          </c:val>
          <c:smooth val="0"/>
        </c:ser>
        <c:dLbls>
          <c:showLegendKey val="0"/>
          <c:showVal val="0"/>
          <c:showCatName val="0"/>
          <c:showSerName val="0"/>
          <c:showPercent val="0"/>
          <c:showBubbleSize val="0"/>
        </c:dLbls>
        <c:marker val="1"/>
        <c:smooth val="0"/>
        <c:axId val="177277296"/>
        <c:axId val="177277856"/>
      </c:lineChart>
      <c:lineChart>
        <c:grouping val="standard"/>
        <c:varyColors val="0"/>
        <c:ser>
          <c:idx val="1"/>
          <c:order val="1"/>
          <c:tx>
            <c:strRef>
              <c:f>Sheet1!$C$1</c:f>
              <c:strCache>
                <c:ptCount val="1"/>
                <c:pt idx="0">
                  <c:v>PPI</c:v>
                </c:pt>
              </c:strCache>
            </c:strRef>
          </c:tx>
          <c:marker>
            <c:symbol val="none"/>
          </c:marker>
          <c:cat>
            <c:numRef>
              <c:f>Sheet1!$A$2:$A$242</c:f>
              <c:numCache>
                <c:formatCode>yyyy/m/d</c:formatCode>
                <c:ptCount val="241"/>
                <c:pt idx="0">
                  <c:v>35369</c:v>
                </c:pt>
                <c:pt idx="1">
                  <c:v>35399</c:v>
                </c:pt>
                <c:pt idx="2">
                  <c:v>35430</c:v>
                </c:pt>
                <c:pt idx="3">
                  <c:v>35461</c:v>
                </c:pt>
                <c:pt idx="4">
                  <c:v>35489</c:v>
                </c:pt>
                <c:pt idx="5">
                  <c:v>35520</c:v>
                </c:pt>
                <c:pt idx="6">
                  <c:v>35550</c:v>
                </c:pt>
                <c:pt idx="7">
                  <c:v>35581</c:v>
                </c:pt>
                <c:pt idx="8">
                  <c:v>35611</c:v>
                </c:pt>
                <c:pt idx="9">
                  <c:v>35642</c:v>
                </c:pt>
                <c:pt idx="10">
                  <c:v>35673</c:v>
                </c:pt>
                <c:pt idx="11">
                  <c:v>35703</c:v>
                </c:pt>
                <c:pt idx="12">
                  <c:v>35734</c:v>
                </c:pt>
                <c:pt idx="13">
                  <c:v>35764</c:v>
                </c:pt>
                <c:pt idx="14">
                  <c:v>35795</c:v>
                </c:pt>
                <c:pt idx="15">
                  <c:v>35826</c:v>
                </c:pt>
                <c:pt idx="16">
                  <c:v>35854</c:v>
                </c:pt>
                <c:pt idx="17">
                  <c:v>35885</c:v>
                </c:pt>
                <c:pt idx="18">
                  <c:v>35915</c:v>
                </c:pt>
                <c:pt idx="19">
                  <c:v>35946</c:v>
                </c:pt>
                <c:pt idx="20">
                  <c:v>35976</c:v>
                </c:pt>
                <c:pt idx="21">
                  <c:v>36007</c:v>
                </c:pt>
                <c:pt idx="22">
                  <c:v>36038</c:v>
                </c:pt>
                <c:pt idx="23">
                  <c:v>36068</c:v>
                </c:pt>
                <c:pt idx="24">
                  <c:v>36099</c:v>
                </c:pt>
                <c:pt idx="25">
                  <c:v>36129</c:v>
                </c:pt>
                <c:pt idx="26">
                  <c:v>36160</c:v>
                </c:pt>
                <c:pt idx="27">
                  <c:v>36191</c:v>
                </c:pt>
                <c:pt idx="28">
                  <c:v>36219</c:v>
                </c:pt>
                <c:pt idx="29">
                  <c:v>36250</c:v>
                </c:pt>
                <c:pt idx="30">
                  <c:v>36280</c:v>
                </c:pt>
                <c:pt idx="31">
                  <c:v>36311</c:v>
                </c:pt>
                <c:pt idx="32">
                  <c:v>36341</c:v>
                </c:pt>
                <c:pt idx="33">
                  <c:v>36372</c:v>
                </c:pt>
                <c:pt idx="34">
                  <c:v>36403</c:v>
                </c:pt>
                <c:pt idx="35">
                  <c:v>36433</c:v>
                </c:pt>
                <c:pt idx="36">
                  <c:v>36464</c:v>
                </c:pt>
                <c:pt idx="37">
                  <c:v>36494</c:v>
                </c:pt>
                <c:pt idx="38">
                  <c:v>36525</c:v>
                </c:pt>
                <c:pt idx="39">
                  <c:v>36556</c:v>
                </c:pt>
                <c:pt idx="40">
                  <c:v>36585</c:v>
                </c:pt>
                <c:pt idx="41">
                  <c:v>36616</c:v>
                </c:pt>
                <c:pt idx="42">
                  <c:v>36646</c:v>
                </c:pt>
                <c:pt idx="43">
                  <c:v>36677</c:v>
                </c:pt>
                <c:pt idx="44">
                  <c:v>36707</c:v>
                </c:pt>
                <c:pt idx="45">
                  <c:v>36738</c:v>
                </c:pt>
                <c:pt idx="46">
                  <c:v>36769</c:v>
                </c:pt>
                <c:pt idx="47">
                  <c:v>36799</c:v>
                </c:pt>
                <c:pt idx="48">
                  <c:v>36830</c:v>
                </c:pt>
                <c:pt idx="49">
                  <c:v>36860</c:v>
                </c:pt>
                <c:pt idx="50">
                  <c:v>36891</c:v>
                </c:pt>
                <c:pt idx="51">
                  <c:v>36922</c:v>
                </c:pt>
                <c:pt idx="52">
                  <c:v>36950</c:v>
                </c:pt>
                <c:pt idx="53">
                  <c:v>36981</c:v>
                </c:pt>
                <c:pt idx="54">
                  <c:v>37011</c:v>
                </c:pt>
                <c:pt idx="55">
                  <c:v>37042</c:v>
                </c:pt>
                <c:pt idx="56">
                  <c:v>37072</c:v>
                </c:pt>
                <c:pt idx="57">
                  <c:v>37103</c:v>
                </c:pt>
                <c:pt idx="58">
                  <c:v>37134</c:v>
                </c:pt>
                <c:pt idx="59">
                  <c:v>37164</c:v>
                </c:pt>
                <c:pt idx="60">
                  <c:v>37195</c:v>
                </c:pt>
                <c:pt idx="61">
                  <c:v>37225</c:v>
                </c:pt>
                <c:pt idx="62">
                  <c:v>37256</c:v>
                </c:pt>
                <c:pt idx="63">
                  <c:v>37287</c:v>
                </c:pt>
                <c:pt idx="64">
                  <c:v>37315</c:v>
                </c:pt>
                <c:pt idx="65">
                  <c:v>37346</c:v>
                </c:pt>
                <c:pt idx="66">
                  <c:v>37376</c:v>
                </c:pt>
                <c:pt idx="67">
                  <c:v>37407</c:v>
                </c:pt>
                <c:pt idx="68">
                  <c:v>37437</c:v>
                </c:pt>
                <c:pt idx="69">
                  <c:v>37468</c:v>
                </c:pt>
                <c:pt idx="70">
                  <c:v>37499</c:v>
                </c:pt>
                <c:pt idx="71">
                  <c:v>37529</c:v>
                </c:pt>
                <c:pt idx="72">
                  <c:v>37560</c:v>
                </c:pt>
                <c:pt idx="73">
                  <c:v>37590</c:v>
                </c:pt>
                <c:pt idx="74">
                  <c:v>37621</c:v>
                </c:pt>
                <c:pt idx="75">
                  <c:v>37652</c:v>
                </c:pt>
                <c:pt idx="76">
                  <c:v>37680</c:v>
                </c:pt>
                <c:pt idx="77">
                  <c:v>37711</c:v>
                </c:pt>
                <c:pt idx="78">
                  <c:v>37741</c:v>
                </c:pt>
                <c:pt idx="79">
                  <c:v>37772</c:v>
                </c:pt>
                <c:pt idx="80">
                  <c:v>37802</c:v>
                </c:pt>
                <c:pt idx="81">
                  <c:v>37833</c:v>
                </c:pt>
                <c:pt idx="82">
                  <c:v>37864</c:v>
                </c:pt>
                <c:pt idx="83">
                  <c:v>37894</c:v>
                </c:pt>
                <c:pt idx="84">
                  <c:v>37925</c:v>
                </c:pt>
                <c:pt idx="85">
                  <c:v>37955</c:v>
                </c:pt>
                <c:pt idx="86">
                  <c:v>37986</c:v>
                </c:pt>
                <c:pt idx="87">
                  <c:v>38017</c:v>
                </c:pt>
                <c:pt idx="88">
                  <c:v>38046</c:v>
                </c:pt>
                <c:pt idx="89">
                  <c:v>38077</c:v>
                </c:pt>
                <c:pt idx="90">
                  <c:v>38107</c:v>
                </c:pt>
                <c:pt idx="91">
                  <c:v>38138</c:v>
                </c:pt>
                <c:pt idx="92">
                  <c:v>38168</c:v>
                </c:pt>
                <c:pt idx="93">
                  <c:v>38199</c:v>
                </c:pt>
                <c:pt idx="94">
                  <c:v>38230</c:v>
                </c:pt>
                <c:pt idx="95">
                  <c:v>38260</c:v>
                </c:pt>
                <c:pt idx="96">
                  <c:v>38291</c:v>
                </c:pt>
                <c:pt idx="97">
                  <c:v>38321</c:v>
                </c:pt>
                <c:pt idx="98">
                  <c:v>38352</c:v>
                </c:pt>
                <c:pt idx="99">
                  <c:v>38383</c:v>
                </c:pt>
                <c:pt idx="100">
                  <c:v>38411</c:v>
                </c:pt>
                <c:pt idx="101">
                  <c:v>38442</c:v>
                </c:pt>
                <c:pt idx="102">
                  <c:v>38472</c:v>
                </c:pt>
                <c:pt idx="103">
                  <c:v>38503</c:v>
                </c:pt>
                <c:pt idx="104">
                  <c:v>38533</c:v>
                </c:pt>
                <c:pt idx="105">
                  <c:v>38564</c:v>
                </c:pt>
                <c:pt idx="106">
                  <c:v>38595</c:v>
                </c:pt>
                <c:pt idx="107">
                  <c:v>38625</c:v>
                </c:pt>
                <c:pt idx="108">
                  <c:v>38656</c:v>
                </c:pt>
                <c:pt idx="109">
                  <c:v>38686</c:v>
                </c:pt>
                <c:pt idx="110">
                  <c:v>38717</c:v>
                </c:pt>
                <c:pt idx="111">
                  <c:v>38748</c:v>
                </c:pt>
                <c:pt idx="112">
                  <c:v>38776</c:v>
                </c:pt>
                <c:pt idx="113">
                  <c:v>38807</c:v>
                </c:pt>
                <c:pt idx="114">
                  <c:v>38837</c:v>
                </c:pt>
                <c:pt idx="115">
                  <c:v>38868</c:v>
                </c:pt>
                <c:pt idx="116">
                  <c:v>38898</c:v>
                </c:pt>
                <c:pt idx="117">
                  <c:v>38929</c:v>
                </c:pt>
                <c:pt idx="118">
                  <c:v>38960</c:v>
                </c:pt>
                <c:pt idx="119">
                  <c:v>38990</c:v>
                </c:pt>
                <c:pt idx="120">
                  <c:v>39021</c:v>
                </c:pt>
                <c:pt idx="121">
                  <c:v>39051</c:v>
                </c:pt>
                <c:pt idx="122">
                  <c:v>39082</c:v>
                </c:pt>
                <c:pt idx="123">
                  <c:v>39113</c:v>
                </c:pt>
                <c:pt idx="124">
                  <c:v>39141</c:v>
                </c:pt>
                <c:pt idx="125">
                  <c:v>39172</c:v>
                </c:pt>
                <c:pt idx="126">
                  <c:v>39202</c:v>
                </c:pt>
                <c:pt idx="127">
                  <c:v>39233</c:v>
                </c:pt>
                <c:pt idx="128">
                  <c:v>39263</c:v>
                </c:pt>
                <c:pt idx="129">
                  <c:v>39294</c:v>
                </c:pt>
                <c:pt idx="130">
                  <c:v>39325</c:v>
                </c:pt>
                <c:pt idx="131">
                  <c:v>39355</c:v>
                </c:pt>
                <c:pt idx="132">
                  <c:v>39386</c:v>
                </c:pt>
                <c:pt idx="133">
                  <c:v>39416</c:v>
                </c:pt>
                <c:pt idx="134">
                  <c:v>39447</c:v>
                </c:pt>
                <c:pt idx="135">
                  <c:v>39478</c:v>
                </c:pt>
                <c:pt idx="136">
                  <c:v>39507</c:v>
                </c:pt>
                <c:pt idx="137">
                  <c:v>39538</c:v>
                </c:pt>
                <c:pt idx="138">
                  <c:v>39568</c:v>
                </c:pt>
                <c:pt idx="139">
                  <c:v>39599</c:v>
                </c:pt>
                <c:pt idx="140">
                  <c:v>39629</c:v>
                </c:pt>
                <c:pt idx="141">
                  <c:v>39660</c:v>
                </c:pt>
                <c:pt idx="142">
                  <c:v>39691</c:v>
                </c:pt>
                <c:pt idx="143">
                  <c:v>39721</c:v>
                </c:pt>
                <c:pt idx="144">
                  <c:v>39752</c:v>
                </c:pt>
                <c:pt idx="145">
                  <c:v>39782</c:v>
                </c:pt>
                <c:pt idx="146">
                  <c:v>39813</c:v>
                </c:pt>
                <c:pt idx="147">
                  <c:v>39844</c:v>
                </c:pt>
                <c:pt idx="148">
                  <c:v>39872</c:v>
                </c:pt>
                <c:pt idx="149">
                  <c:v>39903</c:v>
                </c:pt>
                <c:pt idx="150">
                  <c:v>39933</c:v>
                </c:pt>
                <c:pt idx="151">
                  <c:v>39964</c:v>
                </c:pt>
                <c:pt idx="152">
                  <c:v>39994</c:v>
                </c:pt>
                <c:pt idx="153">
                  <c:v>40025</c:v>
                </c:pt>
                <c:pt idx="154">
                  <c:v>40056</c:v>
                </c:pt>
                <c:pt idx="155">
                  <c:v>40086</c:v>
                </c:pt>
                <c:pt idx="156">
                  <c:v>40117</c:v>
                </c:pt>
                <c:pt idx="157">
                  <c:v>40147</c:v>
                </c:pt>
                <c:pt idx="158">
                  <c:v>40178</c:v>
                </c:pt>
                <c:pt idx="159">
                  <c:v>40209</c:v>
                </c:pt>
                <c:pt idx="160">
                  <c:v>40237</c:v>
                </c:pt>
                <c:pt idx="161">
                  <c:v>40268</c:v>
                </c:pt>
                <c:pt idx="162">
                  <c:v>40298</c:v>
                </c:pt>
                <c:pt idx="163">
                  <c:v>40329</c:v>
                </c:pt>
                <c:pt idx="164">
                  <c:v>40359</c:v>
                </c:pt>
                <c:pt idx="165">
                  <c:v>40390</c:v>
                </c:pt>
                <c:pt idx="166">
                  <c:v>40421</c:v>
                </c:pt>
                <c:pt idx="167">
                  <c:v>40451</c:v>
                </c:pt>
                <c:pt idx="168">
                  <c:v>40482</c:v>
                </c:pt>
                <c:pt idx="169">
                  <c:v>40512</c:v>
                </c:pt>
                <c:pt idx="170">
                  <c:v>40543</c:v>
                </c:pt>
                <c:pt idx="171">
                  <c:v>40574</c:v>
                </c:pt>
                <c:pt idx="172">
                  <c:v>40602</c:v>
                </c:pt>
                <c:pt idx="173">
                  <c:v>40633</c:v>
                </c:pt>
                <c:pt idx="174">
                  <c:v>40663</c:v>
                </c:pt>
                <c:pt idx="175">
                  <c:v>40694</c:v>
                </c:pt>
                <c:pt idx="176">
                  <c:v>40724</c:v>
                </c:pt>
                <c:pt idx="177">
                  <c:v>40755</c:v>
                </c:pt>
                <c:pt idx="178">
                  <c:v>40786</c:v>
                </c:pt>
                <c:pt idx="179">
                  <c:v>40816</c:v>
                </c:pt>
                <c:pt idx="180">
                  <c:v>40847</c:v>
                </c:pt>
                <c:pt idx="181">
                  <c:v>40877</c:v>
                </c:pt>
                <c:pt idx="182">
                  <c:v>40908</c:v>
                </c:pt>
                <c:pt idx="183">
                  <c:v>40939</c:v>
                </c:pt>
                <c:pt idx="184">
                  <c:v>40968</c:v>
                </c:pt>
                <c:pt idx="185">
                  <c:v>40999</c:v>
                </c:pt>
                <c:pt idx="186">
                  <c:v>41029</c:v>
                </c:pt>
                <c:pt idx="187">
                  <c:v>41060</c:v>
                </c:pt>
                <c:pt idx="188">
                  <c:v>41090</c:v>
                </c:pt>
                <c:pt idx="189">
                  <c:v>41121</c:v>
                </c:pt>
                <c:pt idx="190">
                  <c:v>41152</c:v>
                </c:pt>
                <c:pt idx="191">
                  <c:v>41182</c:v>
                </c:pt>
                <c:pt idx="192">
                  <c:v>41213</c:v>
                </c:pt>
                <c:pt idx="193">
                  <c:v>41243</c:v>
                </c:pt>
                <c:pt idx="194">
                  <c:v>41274</c:v>
                </c:pt>
                <c:pt idx="195">
                  <c:v>41305</c:v>
                </c:pt>
                <c:pt idx="196">
                  <c:v>41333</c:v>
                </c:pt>
                <c:pt idx="197">
                  <c:v>41364</c:v>
                </c:pt>
                <c:pt idx="198">
                  <c:v>41394</c:v>
                </c:pt>
                <c:pt idx="199">
                  <c:v>41425</c:v>
                </c:pt>
                <c:pt idx="200">
                  <c:v>41455</c:v>
                </c:pt>
                <c:pt idx="201">
                  <c:v>41486</c:v>
                </c:pt>
                <c:pt idx="202">
                  <c:v>41517</c:v>
                </c:pt>
                <c:pt idx="203">
                  <c:v>41547</c:v>
                </c:pt>
                <c:pt idx="204">
                  <c:v>41578</c:v>
                </c:pt>
                <c:pt idx="205">
                  <c:v>41608</c:v>
                </c:pt>
                <c:pt idx="206">
                  <c:v>41639</c:v>
                </c:pt>
                <c:pt idx="207">
                  <c:v>41670</c:v>
                </c:pt>
                <c:pt idx="208">
                  <c:v>41698</c:v>
                </c:pt>
                <c:pt idx="209">
                  <c:v>41729</c:v>
                </c:pt>
                <c:pt idx="210">
                  <c:v>41759</c:v>
                </c:pt>
                <c:pt idx="211">
                  <c:v>41790</c:v>
                </c:pt>
                <c:pt idx="212">
                  <c:v>41820</c:v>
                </c:pt>
                <c:pt idx="213">
                  <c:v>41851</c:v>
                </c:pt>
                <c:pt idx="214">
                  <c:v>41882</c:v>
                </c:pt>
                <c:pt idx="215">
                  <c:v>41912</c:v>
                </c:pt>
                <c:pt idx="216">
                  <c:v>41943</c:v>
                </c:pt>
                <c:pt idx="217">
                  <c:v>41973</c:v>
                </c:pt>
                <c:pt idx="218">
                  <c:v>42004</c:v>
                </c:pt>
                <c:pt idx="219">
                  <c:v>42035</c:v>
                </c:pt>
                <c:pt idx="220">
                  <c:v>42063</c:v>
                </c:pt>
                <c:pt idx="221">
                  <c:v>42094</c:v>
                </c:pt>
                <c:pt idx="222">
                  <c:v>42124</c:v>
                </c:pt>
                <c:pt idx="223">
                  <c:v>42155</c:v>
                </c:pt>
                <c:pt idx="224">
                  <c:v>42185</c:v>
                </c:pt>
                <c:pt idx="225">
                  <c:v>42216</c:v>
                </c:pt>
                <c:pt idx="226">
                  <c:v>42247</c:v>
                </c:pt>
                <c:pt idx="227">
                  <c:v>42277</c:v>
                </c:pt>
                <c:pt idx="228">
                  <c:v>42308</c:v>
                </c:pt>
              </c:numCache>
            </c:numRef>
          </c:cat>
          <c:val>
            <c:numRef>
              <c:f>Sheet1!$C$2:$C$242</c:f>
              <c:numCache>
                <c:formatCode>###,###,###,###,##0.00_ </c:formatCode>
                <c:ptCount val="241"/>
                <c:pt idx="0">
                  <c:v>0.34</c:v>
                </c:pt>
                <c:pt idx="1">
                  <c:v>4.0000000000000015E-2</c:v>
                </c:pt>
                <c:pt idx="2">
                  <c:v>0.4300000000000001</c:v>
                </c:pt>
                <c:pt idx="3">
                  <c:v>0.12000000000000002</c:v>
                </c:pt>
                <c:pt idx="4">
                  <c:v>0.44</c:v>
                </c:pt>
                <c:pt idx="5">
                  <c:v>0.47000000000000008</c:v>
                </c:pt>
                <c:pt idx="6">
                  <c:v>6.0000000000000019E-2</c:v>
                </c:pt>
                <c:pt idx="7">
                  <c:v>7.0000000000000021E-2</c:v>
                </c:pt>
                <c:pt idx="8">
                  <c:v>-0.37000000000000011</c:v>
                </c:pt>
                <c:pt idx="9">
                  <c:v>-0.65000000000000024</c:v>
                </c:pt>
                <c:pt idx="10">
                  <c:v>-0.89</c:v>
                </c:pt>
                <c:pt idx="11">
                  <c:v>-0.95000000000000018</c:v>
                </c:pt>
                <c:pt idx="12">
                  <c:v>-0.92</c:v>
                </c:pt>
                <c:pt idx="13">
                  <c:v>-0.61000000000000021</c:v>
                </c:pt>
                <c:pt idx="14">
                  <c:v>-0.92</c:v>
                </c:pt>
                <c:pt idx="15">
                  <c:v>-1.32</c:v>
                </c:pt>
                <c:pt idx="16">
                  <c:v>-2.65</c:v>
                </c:pt>
                <c:pt idx="17">
                  <c:v>-3.2</c:v>
                </c:pt>
                <c:pt idx="18">
                  <c:v>-3.69</c:v>
                </c:pt>
                <c:pt idx="19">
                  <c:v>-4.4700000000000015</c:v>
                </c:pt>
                <c:pt idx="20">
                  <c:v>-4.88</c:v>
                </c:pt>
                <c:pt idx="21">
                  <c:v>-4.96</c:v>
                </c:pt>
                <c:pt idx="22">
                  <c:v>-5.54</c:v>
                </c:pt>
                <c:pt idx="23">
                  <c:v>-4.1899999999999995</c:v>
                </c:pt>
                <c:pt idx="24">
                  <c:v>-5.38</c:v>
                </c:pt>
                <c:pt idx="25">
                  <c:v>-5.68</c:v>
                </c:pt>
                <c:pt idx="26">
                  <c:v>-5.38</c:v>
                </c:pt>
                <c:pt idx="27">
                  <c:v>-4.92</c:v>
                </c:pt>
                <c:pt idx="28">
                  <c:v>-4.8899999999999997</c:v>
                </c:pt>
                <c:pt idx="29">
                  <c:v>-4.6199999999999983</c:v>
                </c:pt>
                <c:pt idx="30">
                  <c:v>-3.86</c:v>
                </c:pt>
                <c:pt idx="31">
                  <c:v>-3.42</c:v>
                </c:pt>
                <c:pt idx="32">
                  <c:v>-3.6</c:v>
                </c:pt>
                <c:pt idx="33">
                  <c:v>-2.5099999999999998</c:v>
                </c:pt>
                <c:pt idx="34">
                  <c:v>-2.2999999999999998</c:v>
                </c:pt>
                <c:pt idx="35">
                  <c:v>-2.1</c:v>
                </c:pt>
                <c:pt idx="36">
                  <c:v>-0.74000000000000021</c:v>
                </c:pt>
                <c:pt idx="37">
                  <c:v>-1.04</c:v>
                </c:pt>
                <c:pt idx="38">
                  <c:v>-0.83000000000000018</c:v>
                </c:pt>
                <c:pt idx="39">
                  <c:v>3.0000000000000002E-2</c:v>
                </c:pt>
                <c:pt idx="40">
                  <c:v>1.2</c:v>
                </c:pt>
                <c:pt idx="41">
                  <c:v>1.87</c:v>
                </c:pt>
                <c:pt idx="42">
                  <c:v>2.59</c:v>
                </c:pt>
                <c:pt idx="43">
                  <c:v>0.67000000000000026</c:v>
                </c:pt>
                <c:pt idx="44">
                  <c:v>2.9499999999999997</c:v>
                </c:pt>
                <c:pt idx="45">
                  <c:v>4.5</c:v>
                </c:pt>
                <c:pt idx="46">
                  <c:v>3.92</c:v>
                </c:pt>
                <c:pt idx="47">
                  <c:v>3.7</c:v>
                </c:pt>
                <c:pt idx="48">
                  <c:v>3.6</c:v>
                </c:pt>
                <c:pt idx="49">
                  <c:v>3.5</c:v>
                </c:pt>
                <c:pt idx="50">
                  <c:v>2.8</c:v>
                </c:pt>
                <c:pt idx="51">
                  <c:v>1.43</c:v>
                </c:pt>
                <c:pt idx="52">
                  <c:v>0.9</c:v>
                </c:pt>
                <c:pt idx="53">
                  <c:v>0.2</c:v>
                </c:pt>
                <c:pt idx="54">
                  <c:v>-0.1</c:v>
                </c:pt>
                <c:pt idx="55">
                  <c:v>-0.2</c:v>
                </c:pt>
                <c:pt idx="56">
                  <c:v>-0.6000000000000002</c:v>
                </c:pt>
                <c:pt idx="57">
                  <c:v>-1.3</c:v>
                </c:pt>
                <c:pt idx="58">
                  <c:v>-2</c:v>
                </c:pt>
                <c:pt idx="59">
                  <c:v>-2.9</c:v>
                </c:pt>
                <c:pt idx="60">
                  <c:v>-3.1</c:v>
                </c:pt>
                <c:pt idx="61">
                  <c:v>-3.7</c:v>
                </c:pt>
                <c:pt idx="62">
                  <c:v>-4</c:v>
                </c:pt>
                <c:pt idx="63">
                  <c:v>-4.2</c:v>
                </c:pt>
                <c:pt idx="64">
                  <c:v>-4.2</c:v>
                </c:pt>
                <c:pt idx="65">
                  <c:v>-4</c:v>
                </c:pt>
                <c:pt idx="66">
                  <c:v>-3.06</c:v>
                </c:pt>
                <c:pt idx="67">
                  <c:v>-2.63</c:v>
                </c:pt>
                <c:pt idx="68">
                  <c:v>-2.5</c:v>
                </c:pt>
                <c:pt idx="69">
                  <c:v>-2.2999999999999998</c:v>
                </c:pt>
                <c:pt idx="70">
                  <c:v>-1.7</c:v>
                </c:pt>
                <c:pt idx="71">
                  <c:v>-1.4</c:v>
                </c:pt>
                <c:pt idx="72">
                  <c:v>-1</c:v>
                </c:pt>
                <c:pt idx="73">
                  <c:v>-0.4</c:v>
                </c:pt>
                <c:pt idx="74">
                  <c:v>0.4</c:v>
                </c:pt>
                <c:pt idx="75">
                  <c:v>2.4</c:v>
                </c:pt>
                <c:pt idx="76">
                  <c:v>4</c:v>
                </c:pt>
                <c:pt idx="77">
                  <c:v>4.5999999999999996</c:v>
                </c:pt>
                <c:pt idx="78">
                  <c:v>3.6</c:v>
                </c:pt>
                <c:pt idx="79">
                  <c:v>2</c:v>
                </c:pt>
                <c:pt idx="80">
                  <c:v>1.3</c:v>
                </c:pt>
                <c:pt idx="81">
                  <c:v>1.4</c:v>
                </c:pt>
                <c:pt idx="82">
                  <c:v>1.4</c:v>
                </c:pt>
                <c:pt idx="83">
                  <c:v>1.4</c:v>
                </c:pt>
                <c:pt idx="84">
                  <c:v>1.2</c:v>
                </c:pt>
                <c:pt idx="85">
                  <c:v>1.9000000000000001</c:v>
                </c:pt>
                <c:pt idx="86">
                  <c:v>3</c:v>
                </c:pt>
                <c:pt idx="87">
                  <c:v>3.5</c:v>
                </c:pt>
                <c:pt idx="88">
                  <c:v>3.5</c:v>
                </c:pt>
                <c:pt idx="89">
                  <c:v>4</c:v>
                </c:pt>
                <c:pt idx="90">
                  <c:v>5</c:v>
                </c:pt>
                <c:pt idx="91">
                  <c:v>5.7</c:v>
                </c:pt>
                <c:pt idx="92">
                  <c:v>6.4</c:v>
                </c:pt>
                <c:pt idx="93">
                  <c:v>6.4</c:v>
                </c:pt>
                <c:pt idx="94">
                  <c:v>6.8</c:v>
                </c:pt>
                <c:pt idx="95">
                  <c:v>7.9</c:v>
                </c:pt>
                <c:pt idx="96">
                  <c:v>8.4</c:v>
                </c:pt>
                <c:pt idx="97">
                  <c:v>8.1</c:v>
                </c:pt>
                <c:pt idx="98">
                  <c:v>7.1</c:v>
                </c:pt>
                <c:pt idx="99">
                  <c:v>5.8</c:v>
                </c:pt>
                <c:pt idx="100">
                  <c:v>5.38</c:v>
                </c:pt>
                <c:pt idx="101">
                  <c:v>5.6</c:v>
                </c:pt>
                <c:pt idx="102">
                  <c:v>5.78</c:v>
                </c:pt>
                <c:pt idx="103">
                  <c:v>5.9</c:v>
                </c:pt>
                <c:pt idx="104">
                  <c:v>5.2</c:v>
                </c:pt>
                <c:pt idx="105">
                  <c:v>5.2</c:v>
                </c:pt>
                <c:pt idx="106">
                  <c:v>5.3</c:v>
                </c:pt>
                <c:pt idx="107">
                  <c:v>4.5</c:v>
                </c:pt>
                <c:pt idx="108">
                  <c:v>4</c:v>
                </c:pt>
                <c:pt idx="109">
                  <c:v>3.2</c:v>
                </c:pt>
                <c:pt idx="110">
                  <c:v>3.2</c:v>
                </c:pt>
                <c:pt idx="111">
                  <c:v>3.05</c:v>
                </c:pt>
                <c:pt idx="112">
                  <c:v>3.01</c:v>
                </c:pt>
                <c:pt idx="113">
                  <c:v>2.4899999999999998</c:v>
                </c:pt>
                <c:pt idx="114">
                  <c:v>1.87</c:v>
                </c:pt>
                <c:pt idx="115">
                  <c:v>2.4299999999999997</c:v>
                </c:pt>
                <c:pt idx="116">
                  <c:v>3.52</c:v>
                </c:pt>
                <c:pt idx="117">
                  <c:v>3.58</c:v>
                </c:pt>
                <c:pt idx="118">
                  <c:v>3.4</c:v>
                </c:pt>
                <c:pt idx="119">
                  <c:v>3.5</c:v>
                </c:pt>
                <c:pt idx="120">
                  <c:v>2.9</c:v>
                </c:pt>
                <c:pt idx="121">
                  <c:v>2.7800000000000002</c:v>
                </c:pt>
                <c:pt idx="122">
                  <c:v>3.1</c:v>
                </c:pt>
                <c:pt idx="123">
                  <c:v>3.3</c:v>
                </c:pt>
                <c:pt idx="124">
                  <c:v>2.6</c:v>
                </c:pt>
                <c:pt idx="125">
                  <c:v>2.7</c:v>
                </c:pt>
                <c:pt idx="126">
                  <c:v>2.9</c:v>
                </c:pt>
                <c:pt idx="127">
                  <c:v>2.8</c:v>
                </c:pt>
                <c:pt idx="128">
                  <c:v>2.4899999999999998</c:v>
                </c:pt>
                <c:pt idx="129">
                  <c:v>2.4</c:v>
                </c:pt>
                <c:pt idx="130">
                  <c:v>2.6</c:v>
                </c:pt>
                <c:pt idx="131">
                  <c:v>2.7</c:v>
                </c:pt>
                <c:pt idx="132">
                  <c:v>3.2</c:v>
                </c:pt>
                <c:pt idx="133">
                  <c:v>4.55</c:v>
                </c:pt>
                <c:pt idx="134">
                  <c:v>5.4300000000000015</c:v>
                </c:pt>
                <c:pt idx="135">
                  <c:v>6.1</c:v>
                </c:pt>
                <c:pt idx="136">
                  <c:v>6.6199999999999983</c:v>
                </c:pt>
                <c:pt idx="137">
                  <c:v>7.95</c:v>
                </c:pt>
                <c:pt idx="138">
                  <c:v>8.120000000000001</c:v>
                </c:pt>
                <c:pt idx="139">
                  <c:v>8.2200000000000024</c:v>
                </c:pt>
                <c:pt idx="140">
                  <c:v>8.84</c:v>
                </c:pt>
                <c:pt idx="141">
                  <c:v>10.030000000000001</c:v>
                </c:pt>
                <c:pt idx="142">
                  <c:v>10.06</c:v>
                </c:pt>
                <c:pt idx="143">
                  <c:v>9.1300000000000008</c:v>
                </c:pt>
                <c:pt idx="144">
                  <c:v>6.59</c:v>
                </c:pt>
                <c:pt idx="145">
                  <c:v>1.9900000000000004</c:v>
                </c:pt>
                <c:pt idx="146">
                  <c:v>-1.1399999999999995</c:v>
                </c:pt>
                <c:pt idx="147">
                  <c:v>-3.3499999999999992</c:v>
                </c:pt>
                <c:pt idx="148">
                  <c:v>-4.4700000000000015</c:v>
                </c:pt>
                <c:pt idx="149">
                  <c:v>-6</c:v>
                </c:pt>
                <c:pt idx="150">
                  <c:v>-6.6</c:v>
                </c:pt>
                <c:pt idx="151">
                  <c:v>-7.2</c:v>
                </c:pt>
                <c:pt idx="152">
                  <c:v>-7.8</c:v>
                </c:pt>
                <c:pt idx="153">
                  <c:v>-8.2000000000000011</c:v>
                </c:pt>
                <c:pt idx="154">
                  <c:v>-7.8599999999999985</c:v>
                </c:pt>
                <c:pt idx="155">
                  <c:v>-6.99</c:v>
                </c:pt>
                <c:pt idx="156">
                  <c:v>-5.85</c:v>
                </c:pt>
                <c:pt idx="157">
                  <c:v>-2.08</c:v>
                </c:pt>
                <c:pt idx="158">
                  <c:v>1.7</c:v>
                </c:pt>
                <c:pt idx="159">
                  <c:v>4.3199999999999985</c:v>
                </c:pt>
                <c:pt idx="160">
                  <c:v>5.39</c:v>
                </c:pt>
                <c:pt idx="161">
                  <c:v>5.91</c:v>
                </c:pt>
                <c:pt idx="162">
                  <c:v>6.81</c:v>
                </c:pt>
                <c:pt idx="163">
                  <c:v>7.13</c:v>
                </c:pt>
                <c:pt idx="164">
                  <c:v>6.41</c:v>
                </c:pt>
                <c:pt idx="165">
                  <c:v>4.84</c:v>
                </c:pt>
                <c:pt idx="166">
                  <c:v>4.3199999999999985</c:v>
                </c:pt>
                <c:pt idx="167">
                  <c:v>4.33</c:v>
                </c:pt>
                <c:pt idx="168">
                  <c:v>5.04</c:v>
                </c:pt>
                <c:pt idx="169">
                  <c:v>6.06</c:v>
                </c:pt>
                <c:pt idx="170">
                  <c:v>5.9300000000000015</c:v>
                </c:pt>
                <c:pt idx="171">
                  <c:v>6.6</c:v>
                </c:pt>
                <c:pt idx="172">
                  <c:v>7.23</c:v>
                </c:pt>
                <c:pt idx="173">
                  <c:v>7.31</c:v>
                </c:pt>
                <c:pt idx="174">
                  <c:v>6.8199999999999985</c:v>
                </c:pt>
                <c:pt idx="175">
                  <c:v>6.79</c:v>
                </c:pt>
                <c:pt idx="176">
                  <c:v>7.1199999999999983</c:v>
                </c:pt>
                <c:pt idx="177">
                  <c:v>7.54</c:v>
                </c:pt>
                <c:pt idx="178">
                  <c:v>7.25</c:v>
                </c:pt>
                <c:pt idx="179">
                  <c:v>6.52</c:v>
                </c:pt>
                <c:pt idx="180">
                  <c:v>5</c:v>
                </c:pt>
                <c:pt idx="181">
                  <c:v>2.72</c:v>
                </c:pt>
                <c:pt idx="182">
                  <c:v>1.6900000000000004</c:v>
                </c:pt>
                <c:pt idx="183">
                  <c:v>0.7300000000000002</c:v>
                </c:pt>
                <c:pt idx="184">
                  <c:v>3.0000000000000002E-2</c:v>
                </c:pt>
                <c:pt idx="185">
                  <c:v>-0.32000000000000012</c:v>
                </c:pt>
                <c:pt idx="186">
                  <c:v>-0.70000000000000018</c:v>
                </c:pt>
                <c:pt idx="187">
                  <c:v>-1.4</c:v>
                </c:pt>
                <c:pt idx="188">
                  <c:v>-2.08</c:v>
                </c:pt>
                <c:pt idx="189">
                  <c:v>-2.8699999999999997</c:v>
                </c:pt>
                <c:pt idx="190">
                  <c:v>-3.48</c:v>
                </c:pt>
                <c:pt idx="191">
                  <c:v>-3.55</c:v>
                </c:pt>
                <c:pt idx="192">
                  <c:v>-2.7600000000000002</c:v>
                </c:pt>
                <c:pt idx="193">
                  <c:v>-2.2000000000000002</c:v>
                </c:pt>
                <c:pt idx="194">
                  <c:v>-1.9400000000000004</c:v>
                </c:pt>
                <c:pt idx="195">
                  <c:v>-1.6400000000000001</c:v>
                </c:pt>
                <c:pt idx="196">
                  <c:v>-1.6300000000000001</c:v>
                </c:pt>
                <c:pt idx="197">
                  <c:v>-1.9200000000000004</c:v>
                </c:pt>
                <c:pt idx="198">
                  <c:v>-2.62</c:v>
                </c:pt>
                <c:pt idx="199">
                  <c:v>-2.8699999999999997</c:v>
                </c:pt>
                <c:pt idx="200">
                  <c:v>-2.7</c:v>
                </c:pt>
                <c:pt idx="201">
                  <c:v>-2.27</c:v>
                </c:pt>
                <c:pt idx="202">
                  <c:v>-1.62</c:v>
                </c:pt>
                <c:pt idx="203">
                  <c:v>-1.34</c:v>
                </c:pt>
                <c:pt idx="204">
                  <c:v>-1.51</c:v>
                </c:pt>
                <c:pt idx="205">
                  <c:v>-1.42</c:v>
                </c:pt>
                <c:pt idx="206">
                  <c:v>-1.36</c:v>
                </c:pt>
                <c:pt idx="207">
                  <c:v>-1.6400000000000001</c:v>
                </c:pt>
                <c:pt idx="208">
                  <c:v>-2</c:v>
                </c:pt>
                <c:pt idx="209">
                  <c:v>-2.3018999999999989</c:v>
                </c:pt>
                <c:pt idx="210">
                  <c:v>-2.0042</c:v>
                </c:pt>
                <c:pt idx="211">
                  <c:v>-1.4463999999999995</c:v>
                </c:pt>
                <c:pt idx="212">
                  <c:v>-1.1092</c:v>
                </c:pt>
                <c:pt idx="213">
                  <c:v>-0.86880000000000024</c:v>
                </c:pt>
                <c:pt idx="214">
                  <c:v>-1.2037999999999995</c:v>
                </c:pt>
                <c:pt idx="215">
                  <c:v>-1.7995999999999996</c:v>
                </c:pt>
                <c:pt idx="216">
                  <c:v>-2.2427999999999999</c:v>
                </c:pt>
                <c:pt idx="217">
                  <c:v>-2.6927999999999992</c:v>
                </c:pt>
                <c:pt idx="218">
                  <c:v>-3.315199999999999</c:v>
                </c:pt>
                <c:pt idx="219">
                  <c:v>-4.320199999999998</c:v>
                </c:pt>
                <c:pt idx="220">
                  <c:v>-4.7976000000000001</c:v>
                </c:pt>
                <c:pt idx="221">
                  <c:v>-4.5602999999999998</c:v>
                </c:pt>
                <c:pt idx="222">
                  <c:v>-4.5724999999999998</c:v>
                </c:pt>
                <c:pt idx="223">
                  <c:v>-4.6069999999999984</c:v>
                </c:pt>
                <c:pt idx="224">
                  <c:v>-4.8134999999999986</c:v>
                </c:pt>
                <c:pt idx="225">
                  <c:v>-5.3692000000000002</c:v>
                </c:pt>
                <c:pt idx="226">
                  <c:v>-5.9226999999999999</c:v>
                </c:pt>
                <c:pt idx="227">
                  <c:v>-5.9450000000000003</c:v>
                </c:pt>
                <c:pt idx="228">
                  <c:v>-5.9</c:v>
                </c:pt>
              </c:numCache>
            </c:numRef>
          </c:val>
          <c:smooth val="0"/>
        </c:ser>
        <c:dLbls>
          <c:showLegendKey val="0"/>
          <c:showVal val="0"/>
          <c:showCatName val="0"/>
          <c:showSerName val="0"/>
          <c:showPercent val="0"/>
          <c:showBubbleSize val="0"/>
        </c:dLbls>
        <c:marker val="1"/>
        <c:smooth val="0"/>
        <c:axId val="177278976"/>
        <c:axId val="177278416"/>
      </c:lineChart>
      <c:dateAx>
        <c:axId val="177277296"/>
        <c:scaling>
          <c:orientation val="minMax"/>
        </c:scaling>
        <c:delete val="0"/>
        <c:axPos val="b"/>
        <c:numFmt formatCode="yyyy/m/d" sourceLinked="1"/>
        <c:majorTickMark val="out"/>
        <c:minorTickMark val="none"/>
        <c:tickLblPos val="nextTo"/>
        <c:crossAx val="177277856"/>
        <c:crosses val="autoZero"/>
        <c:auto val="1"/>
        <c:lblOffset val="100"/>
        <c:baseTimeUnit val="months"/>
      </c:dateAx>
      <c:valAx>
        <c:axId val="177277856"/>
        <c:scaling>
          <c:orientation val="minMax"/>
        </c:scaling>
        <c:delete val="0"/>
        <c:axPos val="l"/>
        <c:majorGridlines/>
        <c:numFmt formatCode="0_);\(0\)" sourceLinked="1"/>
        <c:majorTickMark val="out"/>
        <c:minorTickMark val="none"/>
        <c:tickLblPos val="nextTo"/>
        <c:crossAx val="177277296"/>
        <c:crosses val="autoZero"/>
        <c:crossBetween val="between"/>
      </c:valAx>
      <c:valAx>
        <c:axId val="177278416"/>
        <c:scaling>
          <c:orientation val="minMax"/>
        </c:scaling>
        <c:delete val="0"/>
        <c:axPos val="r"/>
        <c:numFmt formatCode="###,###,###,###,##0.00_ " sourceLinked="1"/>
        <c:majorTickMark val="out"/>
        <c:minorTickMark val="none"/>
        <c:tickLblPos val="nextTo"/>
        <c:crossAx val="177278976"/>
        <c:crosses val="max"/>
        <c:crossBetween val="between"/>
      </c:valAx>
      <c:dateAx>
        <c:axId val="177278976"/>
        <c:scaling>
          <c:orientation val="minMax"/>
        </c:scaling>
        <c:delete val="1"/>
        <c:axPos val="b"/>
        <c:numFmt formatCode="yyyy/m/d" sourceLinked="1"/>
        <c:majorTickMark val="out"/>
        <c:minorTickMark val="none"/>
        <c:tickLblPos val="none"/>
        <c:crossAx val="177278416"/>
        <c:crosses val="autoZero"/>
        <c:auto val="1"/>
        <c:lblOffset val="100"/>
        <c:baseTimeUnit val="months"/>
      </c:dateAx>
    </c:plotArea>
    <c:legend>
      <c:legendPos val="r"/>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1"/>
          <c:tx>
            <c:strRef>
              <c:f>Sheet2!$C$1</c:f>
              <c:strCache>
                <c:ptCount val="1"/>
                <c:pt idx="0">
                  <c:v>运费指数</c:v>
                </c:pt>
              </c:strCache>
            </c:strRef>
          </c:tx>
          <c:marker>
            <c:symbol val="none"/>
          </c:marker>
          <c:cat>
            <c:numRef>
              <c:f>Sheet2!$A$2:$A$253</c:f>
              <c:numCache>
                <c:formatCode>yyyy\-mm\-dd;@</c:formatCode>
                <c:ptCount val="252"/>
                <c:pt idx="0">
                  <c:v>40464</c:v>
                </c:pt>
                <c:pt idx="1">
                  <c:v>40471</c:v>
                </c:pt>
                <c:pt idx="2">
                  <c:v>40478</c:v>
                </c:pt>
                <c:pt idx="3">
                  <c:v>40485</c:v>
                </c:pt>
                <c:pt idx="4">
                  <c:v>40492</c:v>
                </c:pt>
                <c:pt idx="5">
                  <c:v>40499</c:v>
                </c:pt>
                <c:pt idx="6">
                  <c:v>40506</c:v>
                </c:pt>
                <c:pt idx="7">
                  <c:v>40513</c:v>
                </c:pt>
                <c:pt idx="8">
                  <c:v>40520</c:v>
                </c:pt>
                <c:pt idx="9">
                  <c:v>40527</c:v>
                </c:pt>
                <c:pt idx="10">
                  <c:v>40534</c:v>
                </c:pt>
                <c:pt idx="11">
                  <c:v>40541</c:v>
                </c:pt>
                <c:pt idx="12">
                  <c:v>40548</c:v>
                </c:pt>
                <c:pt idx="13">
                  <c:v>40555</c:v>
                </c:pt>
                <c:pt idx="14">
                  <c:v>40562</c:v>
                </c:pt>
                <c:pt idx="15">
                  <c:v>40569</c:v>
                </c:pt>
                <c:pt idx="16">
                  <c:v>40576</c:v>
                </c:pt>
                <c:pt idx="17">
                  <c:v>40590</c:v>
                </c:pt>
                <c:pt idx="18">
                  <c:v>40597</c:v>
                </c:pt>
                <c:pt idx="19">
                  <c:v>40604</c:v>
                </c:pt>
                <c:pt idx="20">
                  <c:v>40611</c:v>
                </c:pt>
                <c:pt idx="21">
                  <c:v>40618</c:v>
                </c:pt>
                <c:pt idx="22">
                  <c:v>40625</c:v>
                </c:pt>
                <c:pt idx="23">
                  <c:v>40632</c:v>
                </c:pt>
                <c:pt idx="24">
                  <c:v>40640</c:v>
                </c:pt>
                <c:pt idx="25">
                  <c:v>40646</c:v>
                </c:pt>
                <c:pt idx="26">
                  <c:v>40653</c:v>
                </c:pt>
                <c:pt idx="27">
                  <c:v>40660</c:v>
                </c:pt>
                <c:pt idx="28">
                  <c:v>40667</c:v>
                </c:pt>
                <c:pt idx="29">
                  <c:v>40674</c:v>
                </c:pt>
                <c:pt idx="30">
                  <c:v>40681</c:v>
                </c:pt>
                <c:pt idx="31">
                  <c:v>40688</c:v>
                </c:pt>
                <c:pt idx="32">
                  <c:v>40695</c:v>
                </c:pt>
                <c:pt idx="33">
                  <c:v>40702</c:v>
                </c:pt>
                <c:pt idx="34">
                  <c:v>40709</c:v>
                </c:pt>
                <c:pt idx="35">
                  <c:v>40716</c:v>
                </c:pt>
                <c:pt idx="36">
                  <c:v>40723</c:v>
                </c:pt>
                <c:pt idx="37">
                  <c:v>40730</c:v>
                </c:pt>
                <c:pt idx="38">
                  <c:v>40737</c:v>
                </c:pt>
                <c:pt idx="39">
                  <c:v>40744</c:v>
                </c:pt>
                <c:pt idx="40">
                  <c:v>40751</c:v>
                </c:pt>
                <c:pt idx="41">
                  <c:v>40758</c:v>
                </c:pt>
                <c:pt idx="42">
                  <c:v>40765</c:v>
                </c:pt>
                <c:pt idx="43">
                  <c:v>40772</c:v>
                </c:pt>
                <c:pt idx="44">
                  <c:v>40779</c:v>
                </c:pt>
                <c:pt idx="45">
                  <c:v>40786</c:v>
                </c:pt>
                <c:pt idx="46">
                  <c:v>40793</c:v>
                </c:pt>
                <c:pt idx="47">
                  <c:v>40800</c:v>
                </c:pt>
                <c:pt idx="48">
                  <c:v>40807</c:v>
                </c:pt>
                <c:pt idx="49">
                  <c:v>40814</c:v>
                </c:pt>
                <c:pt idx="50">
                  <c:v>40828</c:v>
                </c:pt>
                <c:pt idx="51">
                  <c:v>40835</c:v>
                </c:pt>
                <c:pt idx="52">
                  <c:v>40842</c:v>
                </c:pt>
                <c:pt idx="53">
                  <c:v>40849</c:v>
                </c:pt>
                <c:pt idx="54">
                  <c:v>40856</c:v>
                </c:pt>
                <c:pt idx="55">
                  <c:v>40863</c:v>
                </c:pt>
                <c:pt idx="56">
                  <c:v>40870</c:v>
                </c:pt>
                <c:pt idx="57">
                  <c:v>40877</c:v>
                </c:pt>
                <c:pt idx="58">
                  <c:v>40884</c:v>
                </c:pt>
                <c:pt idx="59">
                  <c:v>40891</c:v>
                </c:pt>
                <c:pt idx="60">
                  <c:v>40898</c:v>
                </c:pt>
                <c:pt idx="61">
                  <c:v>40905</c:v>
                </c:pt>
                <c:pt idx="62">
                  <c:v>40913</c:v>
                </c:pt>
                <c:pt idx="63">
                  <c:v>40919</c:v>
                </c:pt>
                <c:pt idx="64">
                  <c:v>40926</c:v>
                </c:pt>
                <c:pt idx="65">
                  <c:v>40940</c:v>
                </c:pt>
                <c:pt idx="66">
                  <c:v>40947</c:v>
                </c:pt>
                <c:pt idx="67">
                  <c:v>40954</c:v>
                </c:pt>
                <c:pt idx="68">
                  <c:v>40961</c:v>
                </c:pt>
                <c:pt idx="69">
                  <c:v>40968</c:v>
                </c:pt>
                <c:pt idx="70">
                  <c:v>40975</c:v>
                </c:pt>
                <c:pt idx="71">
                  <c:v>40982</c:v>
                </c:pt>
                <c:pt idx="72">
                  <c:v>40989</c:v>
                </c:pt>
                <c:pt idx="73">
                  <c:v>40996</c:v>
                </c:pt>
                <c:pt idx="74">
                  <c:v>41010</c:v>
                </c:pt>
                <c:pt idx="75">
                  <c:v>41017</c:v>
                </c:pt>
                <c:pt idx="76">
                  <c:v>41024</c:v>
                </c:pt>
                <c:pt idx="77">
                  <c:v>41032</c:v>
                </c:pt>
                <c:pt idx="78">
                  <c:v>41038</c:v>
                </c:pt>
                <c:pt idx="79">
                  <c:v>41045</c:v>
                </c:pt>
                <c:pt idx="80">
                  <c:v>41052</c:v>
                </c:pt>
                <c:pt idx="81">
                  <c:v>41059</c:v>
                </c:pt>
                <c:pt idx="82">
                  <c:v>41066</c:v>
                </c:pt>
                <c:pt idx="83">
                  <c:v>41073</c:v>
                </c:pt>
                <c:pt idx="84">
                  <c:v>41080</c:v>
                </c:pt>
                <c:pt idx="85">
                  <c:v>41087</c:v>
                </c:pt>
                <c:pt idx="86">
                  <c:v>41094</c:v>
                </c:pt>
                <c:pt idx="87">
                  <c:v>41101</c:v>
                </c:pt>
                <c:pt idx="88">
                  <c:v>41108</c:v>
                </c:pt>
                <c:pt idx="89">
                  <c:v>41115</c:v>
                </c:pt>
                <c:pt idx="90">
                  <c:v>41122</c:v>
                </c:pt>
                <c:pt idx="91">
                  <c:v>41129</c:v>
                </c:pt>
                <c:pt idx="92">
                  <c:v>41136</c:v>
                </c:pt>
                <c:pt idx="93">
                  <c:v>41143</c:v>
                </c:pt>
                <c:pt idx="94">
                  <c:v>41150</c:v>
                </c:pt>
                <c:pt idx="95">
                  <c:v>41157</c:v>
                </c:pt>
                <c:pt idx="96">
                  <c:v>41164</c:v>
                </c:pt>
                <c:pt idx="97">
                  <c:v>41171</c:v>
                </c:pt>
                <c:pt idx="98">
                  <c:v>41178</c:v>
                </c:pt>
                <c:pt idx="99">
                  <c:v>41192</c:v>
                </c:pt>
                <c:pt idx="100">
                  <c:v>41199</c:v>
                </c:pt>
                <c:pt idx="101">
                  <c:v>41206</c:v>
                </c:pt>
                <c:pt idx="102">
                  <c:v>41213</c:v>
                </c:pt>
                <c:pt idx="103">
                  <c:v>41220</c:v>
                </c:pt>
                <c:pt idx="104">
                  <c:v>41227</c:v>
                </c:pt>
                <c:pt idx="105">
                  <c:v>41234</c:v>
                </c:pt>
                <c:pt idx="106">
                  <c:v>41241</c:v>
                </c:pt>
                <c:pt idx="107">
                  <c:v>41248</c:v>
                </c:pt>
                <c:pt idx="108">
                  <c:v>41255</c:v>
                </c:pt>
                <c:pt idx="109">
                  <c:v>41262</c:v>
                </c:pt>
                <c:pt idx="110">
                  <c:v>41269</c:v>
                </c:pt>
                <c:pt idx="111">
                  <c:v>41283</c:v>
                </c:pt>
                <c:pt idx="112">
                  <c:v>41290</c:v>
                </c:pt>
                <c:pt idx="113">
                  <c:v>41297</c:v>
                </c:pt>
                <c:pt idx="114">
                  <c:v>41304</c:v>
                </c:pt>
                <c:pt idx="115">
                  <c:v>41311</c:v>
                </c:pt>
                <c:pt idx="116">
                  <c:v>41325</c:v>
                </c:pt>
                <c:pt idx="117">
                  <c:v>41332</c:v>
                </c:pt>
                <c:pt idx="118">
                  <c:v>41339</c:v>
                </c:pt>
                <c:pt idx="119">
                  <c:v>41346</c:v>
                </c:pt>
                <c:pt idx="120">
                  <c:v>41353</c:v>
                </c:pt>
                <c:pt idx="121">
                  <c:v>41360</c:v>
                </c:pt>
                <c:pt idx="122">
                  <c:v>41367</c:v>
                </c:pt>
                <c:pt idx="123">
                  <c:v>41374</c:v>
                </c:pt>
                <c:pt idx="124">
                  <c:v>41381</c:v>
                </c:pt>
                <c:pt idx="125">
                  <c:v>41388</c:v>
                </c:pt>
                <c:pt idx="126">
                  <c:v>41402</c:v>
                </c:pt>
                <c:pt idx="127">
                  <c:v>41409</c:v>
                </c:pt>
                <c:pt idx="128">
                  <c:v>41416</c:v>
                </c:pt>
                <c:pt idx="129">
                  <c:v>41423</c:v>
                </c:pt>
                <c:pt idx="130">
                  <c:v>41430</c:v>
                </c:pt>
                <c:pt idx="131">
                  <c:v>41444</c:v>
                </c:pt>
                <c:pt idx="132">
                  <c:v>41451</c:v>
                </c:pt>
                <c:pt idx="133">
                  <c:v>41458</c:v>
                </c:pt>
                <c:pt idx="134">
                  <c:v>41465</c:v>
                </c:pt>
                <c:pt idx="135">
                  <c:v>41472</c:v>
                </c:pt>
                <c:pt idx="136">
                  <c:v>41479</c:v>
                </c:pt>
                <c:pt idx="137">
                  <c:v>41486</c:v>
                </c:pt>
                <c:pt idx="138">
                  <c:v>41493</c:v>
                </c:pt>
                <c:pt idx="139">
                  <c:v>41500</c:v>
                </c:pt>
                <c:pt idx="140">
                  <c:v>41507</c:v>
                </c:pt>
                <c:pt idx="141">
                  <c:v>41514</c:v>
                </c:pt>
                <c:pt idx="142">
                  <c:v>41521</c:v>
                </c:pt>
                <c:pt idx="143">
                  <c:v>41528</c:v>
                </c:pt>
                <c:pt idx="144">
                  <c:v>41535</c:v>
                </c:pt>
                <c:pt idx="145">
                  <c:v>41542</c:v>
                </c:pt>
                <c:pt idx="146">
                  <c:v>41556</c:v>
                </c:pt>
                <c:pt idx="147">
                  <c:v>41563</c:v>
                </c:pt>
                <c:pt idx="148">
                  <c:v>41570</c:v>
                </c:pt>
                <c:pt idx="149">
                  <c:v>41577</c:v>
                </c:pt>
                <c:pt idx="150">
                  <c:v>41584</c:v>
                </c:pt>
                <c:pt idx="151">
                  <c:v>41591</c:v>
                </c:pt>
                <c:pt idx="152">
                  <c:v>41598</c:v>
                </c:pt>
                <c:pt idx="153">
                  <c:v>41605</c:v>
                </c:pt>
                <c:pt idx="154">
                  <c:v>41612</c:v>
                </c:pt>
                <c:pt idx="155">
                  <c:v>41619</c:v>
                </c:pt>
                <c:pt idx="156">
                  <c:v>41626</c:v>
                </c:pt>
                <c:pt idx="157">
                  <c:v>41633</c:v>
                </c:pt>
                <c:pt idx="158">
                  <c:v>41647</c:v>
                </c:pt>
                <c:pt idx="159">
                  <c:v>41654</c:v>
                </c:pt>
                <c:pt idx="160">
                  <c:v>41661</c:v>
                </c:pt>
                <c:pt idx="161">
                  <c:v>41668</c:v>
                </c:pt>
                <c:pt idx="162">
                  <c:v>41682</c:v>
                </c:pt>
                <c:pt idx="163">
                  <c:v>41689</c:v>
                </c:pt>
                <c:pt idx="164">
                  <c:v>41696</c:v>
                </c:pt>
                <c:pt idx="165">
                  <c:v>41703</c:v>
                </c:pt>
                <c:pt idx="166">
                  <c:v>41710</c:v>
                </c:pt>
                <c:pt idx="167">
                  <c:v>41717</c:v>
                </c:pt>
                <c:pt idx="168">
                  <c:v>41724</c:v>
                </c:pt>
                <c:pt idx="169">
                  <c:v>41731</c:v>
                </c:pt>
                <c:pt idx="170">
                  <c:v>41738</c:v>
                </c:pt>
                <c:pt idx="171">
                  <c:v>41745</c:v>
                </c:pt>
                <c:pt idx="172">
                  <c:v>41752</c:v>
                </c:pt>
                <c:pt idx="173">
                  <c:v>41759</c:v>
                </c:pt>
                <c:pt idx="174">
                  <c:v>41766</c:v>
                </c:pt>
                <c:pt idx="175">
                  <c:v>41773</c:v>
                </c:pt>
                <c:pt idx="176">
                  <c:v>41780</c:v>
                </c:pt>
                <c:pt idx="177">
                  <c:v>41787</c:v>
                </c:pt>
                <c:pt idx="178">
                  <c:v>41794</c:v>
                </c:pt>
                <c:pt idx="179">
                  <c:v>41801</c:v>
                </c:pt>
                <c:pt idx="180">
                  <c:v>41808</c:v>
                </c:pt>
                <c:pt idx="181">
                  <c:v>41815</c:v>
                </c:pt>
                <c:pt idx="182">
                  <c:v>41822</c:v>
                </c:pt>
                <c:pt idx="183">
                  <c:v>41829</c:v>
                </c:pt>
                <c:pt idx="184">
                  <c:v>41836</c:v>
                </c:pt>
                <c:pt idx="185">
                  <c:v>41843</c:v>
                </c:pt>
                <c:pt idx="186">
                  <c:v>41850</c:v>
                </c:pt>
                <c:pt idx="187">
                  <c:v>41857</c:v>
                </c:pt>
                <c:pt idx="188">
                  <c:v>41864</c:v>
                </c:pt>
                <c:pt idx="189">
                  <c:v>41871</c:v>
                </c:pt>
                <c:pt idx="190">
                  <c:v>41878</c:v>
                </c:pt>
                <c:pt idx="191">
                  <c:v>41885</c:v>
                </c:pt>
                <c:pt idx="192">
                  <c:v>41892</c:v>
                </c:pt>
                <c:pt idx="193">
                  <c:v>41899</c:v>
                </c:pt>
                <c:pt idx="194">
                  <c:v>41906</c:v>
                </c:pt>
                <c:pt idx="195">
                  <c:v>41912</c:v>
                </c:pt>
                <c:pt idx="196">
                  <c:v>41920</c:v>
                </c:pt>
                <c:pt idx="197">
                  <c:v>41927</c:v>
                </c:pt>
                <c:pt idx="198">
                  <c:v>41934</c:v>
                </c:pt>
                <c:pt idx="199">
                  <c:v>41941</c:v>
                </c:pt>
                <c:pt idx="200">
                  <c:v>41948</c:v>
                </c:pt>
                <c:pt idx="201">
                  <c:v>41955</c:v>
                </c:pt>
                <c:pt idx="202">
                  <c:v>41962</c:v>
                </c:pt>
                <c:pt idx="203">
                  <c:v>41969</c:v>
                </c:pt>
                <c:pt idx="204">
                  <c:v>41976</c:v>
                </c:pt>
                <c:pt idx="205">
                  <c:v>41983</c:v>
                </c:pt>
                <c:pt idx="206">
                  <c:v>41990</c:v>
                </c:pt>
                <c:pt idx="207">
                  <c:v>41997</c:v>
                </c:pt>
                <c:pt idx="208">
                  <c:v>42004</c:v>
                </c:pt>
                <c:pt idx="209">
                  <c:v>42011</c:v>
                </c:pt>
                <c:pt idx="210">
                  <c:v>42018</c:v>
                </c:pt>
                <c:pt idx="211">
                  <c:v>42025</c:v>
                </c:pt>
                <c:pt idx="212">
                  <c:v>42032</c:v>
                </c:pt>
                <c:pt idx="213">
                  <c:v>42039</c:v>
                </c:pt>
                <c:pt idx="214">
                  <c:v>42046</c:v>
                </c:pt>
                <c:pt idx="215">
                  <c:v>42052</c:v>
                </c:pt>
                <c:pt idx="216">
                  <c:v>42067</c:v>
                </c:pt>
                <c:pt idx="217">
                  <c:v>42074</c:v>
                </c:pt>
                <c:pt idx="218">
                  <c:v>42081</c:v>
                </c:pt>
                <c:pt idx="219">
                  <c:v>42088</c:v>
                </c:pt>
                <c:pt idx="220">
                  <c:v>42095</c:v>
                </c:pt>
                <c:pt idx="221">
                  <c:v>42102</c:v>
                </c:pt>
                <c:pt idx="222">
                  <c:v>42109</c:v>
                </c:pt>
                <c:pt idx="223">
                  <c:v>42116</c:v>
                </c:pt>
                <c:pt idx="224">
                  <c:v>42123</c:v>
                </c:pt>
                <c:pt idx="225">
                  <c:v>42130</c:v>
                </c:pt>
                <c:pt idx="226">
                  <c:v>42137</c:v>
                </c:pt>
                <c:pt idx="227">
                  <c:v>42144</c:v>
                </c:pt>
                <c:pt idx="228">
                  <c:v>42151</c:v>
                </c:pt>
                <c:pt idx="229">
                  <c:v>42158</c:v>
                </c:pt>
                <c:pt idx="230">
                  <c:v>42165</c:v>
                </c:pt>
                <c:pt idx="231">
                  <c:v>42172</c:v>
                </c:pt>
                <c:pt idx="232">
                  <c:v>42179</c:v>
                </c:pt>
                <c:pt idx="233">
                  <c:v>42186</c:v>
                </c:pt>
                <c:pt idx="234">
                  <c:v>42193</c:v>
                </c:pt>
                <c:pt idx="235">
                  <c:v>42200</c:v>
                </c:pt>
                <c:pt idx="236">
                  <c:v>42207</c:v>
                </c:pt>
                <c:pt idx="237">
                  <c:v>42214</c:v>
                </c:pt>
                <c:pt idx="238">
                  <c:v>42221</c:v>
                </c:pt>
                <c:pt idx="239">
                  <c:v>42228</c:v>
                </c:pt>
                <c:pt idx="240">
                  <c:v>42235</c:v>
                </c:pt>
                <c:pt idx="241">
                  <c:v>42249</c:v>
                </c:pt>
                <c:pt idx="242">
                  <c:v>42256</c:v>
                </c:pt>
                <c:pt idx="243">
                  <c:v>42263</c:v>
                </c:pt>
                <c:pt idx="244">
                  <c:v>42270</c:v>
                </c:pt>
                <c:pt idx="245">
                  <c:v>42277</c:v>
                </c:pt>
                <c:pt idx="246">
                  <c:v>42291</c:v>
                </c:pt>
                <c:pt idx="247">
                  <c:v>42298</c:v>
                </c:pt>
                <c:pt idx="248">
                  <c:v>42305</c:v>
                </c:pt>
                <c:pt idx="249">
                  <c:v>42312</c:v>
                </c:pt>
                <c:pt idx="250">
                  <c:v>42319</c:v>
                </c:pt>
                <c:pt idx="251">
                  <c:v>42326</c:v>
                </c:pt>
              </c:numCache>
            </c:numRef>
          </c:cat>
          <c:val>
            <c:numRef>
              <c:f>Sheet2!$C$2:$C$253</c:f>
              <c:numCache>
                <c:formatCode>###,###,###,###,##0.00_ </c:formatCode>
                <c:ptCount val="252"/>
                <c:pt idx="0">
                  <c:v>1616.78</c:v>
                </c:pt>
                <c:pt idx="1">
                  <c:v>1903.86</c:v>
                </c:pt>
                <c:pt idx="2">
                  <c:v>2387.9</c:v>
                </c:pt>
                <c:pt idx="3">
                  <c:v>2193.04</c:v>
                </c:pt>
                <c:pt idx="4">
                  <c:v>2050.11</c:v>
                </c:pt>
                <c:pt idx="5">
                  <c:v>2035.57</c:v>
                </c:pt>
                <c:pt idx="6">
                  <c:v>2099.69</c:v>
                </c:pt>
                <c:pt idx="7">
                  <c:v>1966.47</c:v>
                </c:pt>
                <c:pt idx="8">
                  <c:v>1816.8</c:v>
                </c:pt>
                <c:pt idx="9">
                  <c:v>1727.59</c:v>
                </c:pt>
                <c:pt idx="10">
                  <c:v>1667.34</c:v>
                </c:pt>
                <c:pt idx="11">
                  <c:v>1667.74</c:v>
                </c:pt>
                <c:pt idx="12">
                  <c:v>1642.35</c:v>
                </c:pt>
                <c:pt idx="13">
                  <c:v>1597.98</c:v>
                </c:pt>
                <c:pt idx="14">
                  <c:v>1531.44</c:v>
                </c:pt>
                <c:pt idx="15">
                  <c:v>1466.54</c:v>
                </c:pt>
                <c:pt idx="16">
                  <c:v>1418.31</c:v>
                </c:pt>
                <c:pt idx="17">
                  <c:v>1364</c:v>
                </c:pt>
                <c:pt idx="18">
                  <c:v>1413.91</c:v>
                </c:pt>
                <c:pt idx="19">
                  <c:v>1533.61</c:v>
                </c:pt>
                <c:pt idx="20">
                  <c:v>1715.43</c:v>
                </c:pt>
                <c:pt idx="21">
                  <c:v>1823.73</c:v>
                </c:pt>
                <c:pt idx="22">
                  <c:v>1869.55</c:v>
                </c:pt>
                <c:pt idx="23">
                  <c:v>1854.5</c:v>
                </c:pt>
                <c:pt idx="24">
                  <c:v>1760.87</c:v>
                </c:pt>
                <c:pt idx="25">
                  <c:v>1692.95</c:v>
                </c:pt>
                <c:pt idx="26">
                  <c:v>1762.84</c:v>
                </c:pt>
                <c:pt idx="27">
                  <c:v>1741.78</c:v>
                </c:pt>
                <c:pt idx="28">
                  <c:v>1721.73</c:v>
                </c:pt>
                <c:pt idx="29">
                  <c:v>1732.84</c:v>
                </c:pt>
                <c:pt idx="30">
                  <c:v>1753.33</c:v>
                </c:pt>
                <c:pt idx="31">
                  <c:v>1787.6699999999998</c:v>
                </c:pt>
                <c:pt idx="32">
                  <c:v>1773.48</c:v>
                </c:pt>
                <c:pt idx="33">
                  <c:v>1749.02</c:v>
                </c:pt>
                <c:pt idx="34">
                  <c:v>1759.22</c:v>
                </c:pt>
                <c:pt idx="35">
                  <c:v>1742.01</c:v>
                </c:pt>
                <c:pt idx="36">
                  <c:v>1722.1699999999998</c:v>
                </c:pt>
                <c:pt idx="37">
                  <c:v>1677.79</c:v>
                </c:pt>
                <c:pt idx="38">
                  <c:v>1650.51</c:v>
                </c:pt>
                <c:pt idx="39">
                  <c:v>1595.57</c:v>
                </c:pt>
                <c:pt idx="40">
                  <c:v>1542.76</c:v>
                </c:pt>
                <c:pt idx="41">
                  <c:v>1501.74</c:v>
                </c:pt>
                <c:pt idx="42">
                  <c:v>1498.1299999999999</c:v>
                </c:pt>
                <c:pt idx="43">
                  <c:v>1511.1599999999999</c:v>
                </c:pt>
                <c:pt idx="44">
                  <c:v>1540.26</c:v>
                </c:pt>
                <c:pt idx="45">
                  <c:v>1583.61</c:v>
                </c:pt>
                <c:pt idx="46">
                  <c:v>1628.21</c:v>
                </c:pt>
                <c:pt idx="47">
                  <c:v>1649.55</c:v>
                </c:pt>
                <c:pt idx="48">
                  <c:v>1665.04</c:v>
                </c:pt>
                <c:pt idx="49">
                  <c:v>1622.57</c:v>
                </c:pt>
                <c:pt idx="50">
                  <c:v>1480.77</c:v>
                </c:pt>
                <c:pt idx="51">
                  <c:v>1453.5</c:v>
                </c:pt>
                <c:pt idx="52">
                  <c:v>1409.76</c:v>
                </c:pt>
                <c:pt idx="53">
                  <c:v>1389.05</c:v>
                </c:pt>
                <c:pt idx="54">
                  <c:v>1344.6799999999998</c:v>
                </c:pt>
                <c:pt idx="55">
                  <c:v>1312.8899999999999</c:v>
                </c:pt>
                <c:pt idx="56">
                  <c:v>1272.3899999999999</c:v>
                </c:pt>
                <c:pt idx="57">
                  <c:v>1252.81</c:v>
                </c:pt>
                <c:pt idx="58">
                  <c:v>1233.29</c:v>
                </c:pt>
                <c:pt idx="59">
                  <c:v>1227.02</c:v>
                </c:pt>
                <c:pt idx="60">
                  <c:v>1264.4100000000001</c:v>
                </c:pt>
                <c:pt idx="61">
                  <c:v>1246.8399999999999</c:v>
                </c:pt>
                <c:pt idx="62">
                  <c:v>1238.9100000000001</c:v>
                </c:pt>
                <c:pt idx="63">
                  <c:v>1218.28</c:v>
                </c:pt>
                <c:pt idx="64">
                  <c:v>1185.75</c:v>
                </c:pt>
                <c:pt idx="65">
                  <c:v>1175.82</c:v>
                </c:pt>
                <c:pt idx="66">
                  <c:v>1171.8599999999999</c:v>
                </c:pt>
                <c:pt idx="67">
                  <c:v>1200.52</c:v>
                </c:pt>
                <c:pt idx="68">
                  <c:v>1234.54</c:v>
                </c:pt>
                <c:pt idx="69">
                  <c:v>1261.8899999999999</c:v>
                </c:pt>
                <c:pt idx="70">
                  <c:v>1303.3899999999999</c:v>
                </c:pt>
                <c:pt idx="71">
                  <c:v>1355.2</c:v>
                </c:pt>
                <c:pt idx="72">
                  <c:v>1392.1699999999998</c:v>
                </c:pt>
                <c:pt idx="73">
                  <c:v>1379.54</c:v>
                </c:pt>
                <c:pt idx="74">
                  <c:v>1314.94</c:v>
                </c:pt>
                <c:pt idx="75">
                  <c:v>1289.8699999999999</c:v>
                </c:pt>
                <c:pt idx="76">
                  <c:v>1265.45</c:v>
                </c:pt>
                <c:pt idx="77">
                  <c:v>1249.2</c:v>
                </c:pt>
                <c:pt idx="78">
                  <c:v>1216.33</c:v>
                </c:pt>
                <c:pt idx="79">
                  <c:v>1191.21</c:v>
                </c:pt>
                <c:pt idx="80">
                  <c:v>1168.6499999999999</c:v>
                </c:pt>
                <c:pt idx="81">
                  <c:v>1152.51</c:v>
                </c:pt>
                <c:pt idx="82">
                  <c:v>1138.9000000000001</c:v>
                </c:pt>
                <c:pt idx="83">
                  <c:v>1125.6899999999998</c:v>
                </c:pt>
                <c:pt idx="84">
                  <c:v>1120.3899999999999</c:v>
                </c:pt>
                <c:pt idx="85">
                  <c:v>1105.22</c:v>
                </c:pt>
                <c:pt idx="86">
                  <c:v>1105.31</c:v>
                </c:pt>
                <c:pt idx="87">
                  <c:v>1112.03</c:v>
                </c:pt>
                <c:pt idx="88">
                  <c:v>1126.98</c:v>
                </c:pt>
                <c:pt idx="89">
                  <c:v>1151.3699999999999</c:v>
                </c:pt>
                <c:pt idx="90">
                  <c:v>1167.56</c:v>
                </c:pt>
                <c:pt idx="91">
                  <c:v>1166.47</c:v>
                </c:pt>
                <c:pt idx="92">
                  <c:v>1176.94</c:v>
                </c:pt>
                <c:pt idx="93">
                  <c:v>1200.8899999999999</c:v>
                </c:pt>
                <c:pt idx="94">
                  <c:v>1237.27</c:v>
                </c:pt>
                <c:pt idx="95">
                  <c:v>1236.44</c:v>
                </c:pt>
                <c:pt idx="96">
                  <c:v>1206.8599999999999</c:v>
                </c:pt>
                <c:pt idx="97">
                  <c:v>1193.6899999999998</c:v>
                </c:pt>
                <c:pt idx="98">
                  <c:v>1190.6699999999998</c:v>
                </c:pt>
                <c:pt idx="99">
                  <c:v>1160.45</c:v>
                </c:pt>
                <c:pt idx="100">
                  <c:v>1147.54</c:v>
                </c:pt>
                <c:pt idx="101">
                  <c:v>1138.5999999999999</c:v>
                </c:pt>
                <c:pt idx="102">
                  <c:v>1131.8799999999999</c:v>
                </c:pt>
                <c:pt idx="103">
                  <c:v>1125.42</c:v>
                </c:pt>
                <c:pt idx="104">
                  <c:v>1128.22</c:v>
                </c:pt>
                <c:pt idx="105">
                  <c:v>1139.22</c:v>
                </c:pt>
                <c:pt idx="106">
                  <c:v>1146.45</c:v>
                </c:pt>
                <c:pt idx="107">
                  <c:v>1145</c:v>
                </c:pt>
                <c:pt idx="108">
                  <c:v>1140.48</c:v>
                </c:pt>
                <c:pt idx="109">
                  <c:v>1143.8499999999999</c:v>
                </c:pt>
                <c:pt idx="110">
                  <c:v>1150.72</c:v>
                </c:pt>
                <c:pt idx="111">
                  <c:v>1154.1799999999998</c:v>
                </c:pt>
                <c:pt idx="112">
                  <c:v>1165.21</c:v>
                </c:pt>
                <c:pt idx="113">
                  <c:v>1173.23</c:v>
                </c:pt>
                <c:pt idx="114">
                  <c:v>1168.92</c:v>
                </c:pt>
                <c:pt idx="115">
                  <c:v>1150.6199999999999</c:v>
                </c:pt>
                <c:pt idx="116">
                  <c:v>1131.2</c:v>
                </c:pt>
                <c:pt idx="117">
                  <c:v>1139.71</c:v>
                </c:pt>
                <c:pt idx="118">
                  <c:v>1159.5899999999999</c:v>
                </c:pt>
                <c:pt idx="119">
                  <c:v>1172.94</c:v>
                </c:pt>
                <c:pt idx="120">
                  <c:v>1179.06</c:v>
                </c:pt>
                <c:pt idx="121">
                  <c:v>1178.58</c:v>
                </c:pt>
                <c:pt idx="122">
                  <c:v>1176.6699999999998</c:v>
                </c:pt>
                <c:pt idx="123">
                  <c:v>1168.3</c:v>
                </c:pt>
                <c:pt idx="124">
                  <c:v>1167.26</c:v>
                </c:pt>
                <c:pt idx="125">
                  <c:v>1160.7</c:v>
                </c:pt>
                <c:pt idx="126">
                  <c:v>1114.75</c:v>
                </c:pt>
                <c:pt idx="127">
                  <c:v>1081.28</c:v>
                </c:pt>
                <c:pt idx="128">
                  <c:v>1067.25</c:v>
                </c:pt>
                <c:pt idx="129">
                  <c:v>1060.5999999999999</c:v>
                </c:pt>
                <c:pt idx="130">
                  <c:v>1060.2</c:v>
                </c:pt>
                <c:pt idx="131">
                  <c:v>1043.0999999999999</c:v>
                </c:pt>
                <c:pt idx="132">
                  <c:v>1025.74</c:v>
                </c:pt>
                <c:pt idx="133">
                  <c:v>1019.2900000000002</c:v>
                </c:pt>
                <c:pt idx="134">
                  <c:v>1015.15</c:v>
                </c:pt>
                <c:pt idx="135">
                  <c:v>1023.2</c:v>
                </c:pt>
                <c:pt idx="136">
                  <c:v>1007.98</c:v>
                </c:pt>
                <c:pt idx="137">
                  <c:v>1016.55</c:v>
                </c:pt>
                <c:pt idx="138">
                  <c:v>1030.3499999999999</c:v>
                </c:pt>
                <c:pt idx="139">
                  <c:v>1063.55</c:v>
                </c:pt>
                <c:pt idx="140">
                  <c:v>1113.99</c:v>
                </c:pt>
                <c:pt idx="141">
                  <c:v>1061.8399999999999</c:v>
                </c:pt>
                <c:pt idx="142">
                  <c:v>1236.8499999999999</c:v>
                </c:pt>
                <c:pt idx="143">
                  <c:v>1264.06</c:v>
                </c:pt>
                <c:pt idx="144">
                  <c:v>1261.29</c:v>
                </c:pt>
                <c:pt idx="145">
                  <c:v>1257.51</c:v>
                </c:pt>
                <c:pt idx="146">
                  <c:v>1297.98</c:v>
                </c:pt>
                <c:pt idx="147">
                  <c:v>1531.02</c:v>
                </c:pt>
                <c:pt idx="148">
                  <c:v>1666.12</c:v>
                </c:pt>
                <c:pt idx="149">
                  <c:v>1640.24</c:v>
                </c:pt>
                <c:pt idx="150">
                  <c:v>1604.76</c:v>
                </c:pt>
                <c:pt idx="151">
                  <c:v>1608.1799999999998</c:v>
                </c:pt>
                <c:pt idx="152">
                  <c:v>1601.74</c:v>
                </c:pt>
                <c:pt idx="153">
                  <c:v>1597.1399999999999</c:v>
                </c:pt>
                <c:pt idx="154">
                  <c:v>1595.1499999999999</c:v>
                </c:pt>
                <c:pt idx="155">
                  <c:v>1593.1399999999999</c:v>
                </c:pt>
                <c:pt idx="156">
                  <c:v>1580.36</c:v>
                </c:pt>
                <c:pt idx="157">
                  <c:v>1451.75</c:v>
                </c:pt>
                <c:pt idx="158">
                  <c:v>1172.21</c:v>
                </c:pt>
                <c:pt idx="159">
                  <c:v>1117.3</c:v>
                </c:pt>
                <c:pt idx="160">
                  <c:v>1082.75</c:v>
                </c:pt>
                <c:pt idx="161">
                  <c:v>1065.76</c:v>
                </c:pt>
                <c:pt idx="162">
                  <c:v>1060.6199999999999</c:v>
                </c:pt>
                <c:pt idx="163">
                  <c:v>1087.5999999999999</c:v>
                </c:pt>
                <c:pt idx="164">
                  <c:v>1135.1599999999999</c:v>
                </c:pt>
                <c:pt idx="165">
                  <c:v>1175.79</c:v>
                </c:pt>
                <c:pt idx="166">
                  <c:v>1273.08</c:v>
                </c:pt>
                <c:pt idx="167">
                  <c:v>1321.1599999999999</c:v>
                </c:pt>
                <c:pt idx="168">
                  <c:v>1267.0999999999999</c:v>
                </c:pt>
                <c:pt idx="169">
                  <c:v>1181.05</c:v>
                </c:pt>
                <c:pt idx="170">
                  <c:v>1143.76</c:v>
                </c:pt>
                <c:pt idx="171">
                  <c:v>1134.8799999999999</c:v>
                </c:pt>
                <c:pt idx="172">
                  <c:v>1150.99</c:v>
                </c:pt>
                <c:pt idx="173">
                  <c:v>1144.98</c:v>
                </c:pt>
                <c:pt idx="174">
                  <c:v>1115.1099999999999</c:v>
                </c:pt>
                <c:pt idx="175">
                  <c:v>1076.72</c:v>
                </c:pt>
                <c:pt idx="176">
                  <c:v>1047.3399999999999</c:v>
                </c:pt>
                <c:pt idx="177">
                  <c:v>1002.03</c:v>
                </c:pt>
                <c:pt idx="178">
                  <c:v>981.08</c:v>
                </c:pt>
                <c:pt idx="179">
                  <c:v>964.39</c:v>
                </c:pt>
                <c:pt idx="180">
                  <c:v>960.8399999999998</c:v>
                </c:pt>
                <c:pt idx="181">
                  <c:v>939.13</c:v>
                </c:pt>
                <c:pt idx="182">
                  <c:v>938.51</c:v>
                </c:pt>
                <c:pt idx="183">
                  <c:v>933.61</c:v>
                </c:pt>
                <c:pt idx="184">
                  <c:v>936.38</c:v>
                </c:pt>
                <c:pt idx="185">
                  <c:v>958.89</c:v>
                </c:pt>
                <c:pt idx="186">
                  <c:v>998.48</c:v>
                </c:pt>
                <c:pt idx="187">
                  <c:v>968.75</c:v>
                </c:pt>
                <c:pt idx="188">
                  <c:v>967.3</c:v>
                </c:pt>
                <c:pt idx="189">
                  <c:v>966.14</c:v>
                </c:pt>
                <c:pt idx="190">
                  <c:v>964.22</c:v>
                </c:pt>
                <c:pt idx="191">
                  <c:v>952.74</c:v>
                </c:pt>
                <c:pt idx="192">
                  <c:v>952.37</c:v>
                </c:pt>
                <c:pt idx="193">
                  <c:v>932.59</c:v>
                </c:pt>
                <c:pt idx="194">
                  <c:v>928.18000000000018</c:v>
                </c:pt>
                <c:pt idx="195">
                  <c:v>931.39</c:v>
                </c:pt>
                <c:pt idx="196">
                  <c:v>930.51</c:v>
                </c:pt>
                <c:pt idx="197">
                  <c:v>943.61</c:v>
                </c:pt>
                <c:pt idx="198">
                  <c:v>970.61</c:v>
                </c:pt>
                <c:pt idx="199">
                  <c:v>961.45999999999981</c:v>
                </c:pt>
                <c:pt idx="200">
                  <c:v>958.14</c:v>
                </c:pt>
                <c:pt idx="201">
                  <c:v>954.79000000000019</c:v>
                </c:pt>
                <c:pt idx="202">
                  <c:v>959.2800000000002</c:v>
                </c:pt>
                <c:pt idx="203">
                  <c:v>954.64</c:v>
                </c:pt>
                <c:pt idx="204">
                  <c:v>946.62</c:v>
                </c:pt>
                <c:pt idx="205">
                  <c:v>939.24</c:v>
                </c:pt>
                <c:pt idx="206">
                  <c:v>933.09</c:v>
                </c:pt>
                <c:pt idx="207">
                  <c:v>927.69</c:v>
                </c:pt>
                <c:pt idx="208">
                  <c:v>918.43999999999983</c:v>
                </c:pt>
                <c:pt idx="209">
                  <c:v>913.45999999999981</c:v>
                </c:pt>
                <c:pt idx="210">
                  <c:v>907.81</c:v>
                </c:pt>
                <c:pt idx="211">
                  <c:v>903.8499999999998</c:v>
                </c:pt>
                <c:pt idx="212">
                  <c:v>884.31</c:v>
                </c:pt>
                <c:pt idx="213">
                  <c:v>876.27000000000021</c:v>
                </c:pt>
                <c:pt idx="214">
                  <c:v>858.62</c:v>
                </c:pt>
                <c:pt idx="215">
                  <c:v>849.76</c:v>
                </c:pt>
                <c:pt idx="216">
                  <c:v>840.88</c:v>
                </c:pt>
                <c:pt idx="217">
                  <c:v>834.64</c:v>
                </c:pt>
                <c:pt idx="218">
                  <c:v>822.15</c:v>
                </c:pt>
                <c:pt idx="219">
                  <c:v>816.14</c:v>
                </c:pt>
                <c:pt idx="220">
                  <c:v>815.87</c:v>
                </c:pt>
                <c:pt idx="221">
                  <c:v>837.52</c:v>
                </c:pt>
                <c:pt idx="222">
                  <c:v>867.35999999999979</c:v>
                </c:pt>
                <c:pt idx="223">
                  <c:v>869.67000000000019</c:v>
                </c:pt>
                <c:pt idx="224">
                  <c:v>862.81999999999982</c:v>
                </c:pt>
                <c:pt idx="225">
                  <c:v>894.31999999999982</c:v>
                </c:pt>
                <c:pt idx="226">
                  <c:v>957.62</c:v>
                </c:pt>
                <c:pt idx="227">
                  <c:v>997.31</c:v>
                </c:pt>
                <c:pt idx="228">
                  <c:v>974.02</c:v>
                </c:pt>
                <c:pt idx="229">
                  <c:v>922.38</c:v>
                </c:pt>
                <c:pt idx="230">
                  <c:v>879.85999999999979</c:v>
                </c:pt>
                <c:pt idx="231">
                  <c:v>881.74</c:v>
                </c:pt>
                <c:pt idx="232">
                  <c:v>892</c:v>
                </c:pt>
                <c:pt idx="233">
                  <c:v>903.02</c:v>
                </c:pt>
                <c:pt idx="234">
                  <c:v>908.56</c:v>
                </c:pt>
                <c:pt idx="235">
                  <c:v>900.25</c:v>
                </c:pt>
                <c:pt idx="236">
                  <c:v>888.57</c:v>
                </c:pt>
                <c:pt idx="237">
                  <c:v>880.64</c:v>
                </c:pt>
                <c:pt idx="238">
                  <c:v>879.8499999999998</c:v>
                </c:pt>
                <c:pt idx="239">
                  <c:v>857.6</c:v>
                </c:pt>
                <c:pt idx="240">
                  <c:v>841.7</c:v>
                </c:pt>
                <c:pt idx="241">
                  <c:v>831.63</c:v>
                </c:pt>
                <c:pt idx="242">
                  <c:v>820.62</c:v>
                </c:pt>
                <c:pt idx="243">
                  <c:v>810.48</c:v>
                </c:pt>
                <c:pt idx="244">
                  <c:v>799.93999999999983</c:v>
                </c:pt>
                <c:pt idx="245">
                  <c:v>785.3</c:v>
                </c:pt>
                <c:pt idx="246">
                  <c:v>775.99</c:v>
                </c:pt>
                <c:pt idx="247">
                  <c:v>781.51</c:v>
                </c:pt>
                <c:pt idx="248">
                  <c:v>797.68000000000018</c:v>
                </c:pt>
                <c:pt idx="249">
                  <c:v>805.8</c:v>
                </c:pt>
                <c:pt idx="250">
                  <c:v>796.95999999999981</c:v>
                </c:pt>
                <c:pt idx="251">
                  <c:v>809.98</c:v>
                </c:pt>
              </c:numCache>
            </c:numRef>
          </c:val>
          <c:smooth val="0"/>
        </c:ser>
        <c:dLbls>
          <c:showLegendKey val="0"/>
          <c:showVal val="0"/>
          <c:showCatName val="0"/>
          <c:showSerName val="0"/>
          <c:showPercent val="0"/>
          <c:showBubbleSize val="0"/>
        </c:dLbls>
        <c:marker val="1"/>
        <c:smooth val="0"/>
        <c:axId val="177281776"/>
        <c:axId val="177282336"/>
      </c:lineChart>
      <c:lineChart>
        <c:grouping val="standard"/>
        <c:varyColors val="0"/>
        <c:ser>
          <c:idx val="0"/>
          <c:order val="0"/>
          <c:tx>
            <c:strRef>
              <c:f>Sheet2!$B$1</c:f>
              <c:strCache>
                <c:ptCount val="1"/>
                <c:pt idx="0">
                  <c:v>煤价指数</c:v>
                </c:pt>
              </c:strCache>
            </c:strRef>
          </c:tx>
          <c:spPr>
            <a:ln>
              <a:solidFill>
                <a:srgbClr val="FF0000"/>
              </a:solidFill>
            </a:ln>
          </c:spPr>
          <c:marker>
            <c:symbol val="none"/>
          </c:marker>
          <c:cat>
            <c:numRef>
              <c:f>Sheet2!$A$2:$A$253</c:f>
              <c:numCache>
                <c:formatCode>yyyy\-mm\-dd;@</c:formatCode>
                <c:ptCount val="252"/>
                <c:pt idx="0">
                  <c:v>40464</c:v>
                </c:pt>
                <c:pt idx="1">
                  <c:v>40471</c:v>
                </c:pt>
                <c:pt idx="2">
                  <c:v>40478</c:v>
                </c:pt>
                <c:pt idx="3">
                  <c:v>40485</c:v>
                </c:pt>
                <c:pt idx="4">
                  <c:v>40492</c:v>
                </c:pt>
                <c:pt idx="5">
                  <c:v>40499</c:v>
                </c:pt>
                <c:pt idx="6">
                  <c:v>40506</c:v>
                </c:pt>
                <c:pt idx="7">
                  <c:v>40513</c:v>
                </c:pt>
                <c:pt idx="8">
                  <c:v>40520</c:v>
                </c:pt>
                <c:pt idx="9">
                  <c:v>40527</c:v>
                </c:pt>
                <c:pt idx="10">
                  <c:v>40534</c:v>
                </c:pt>
                <c:pt idx="11">
                  <c:v>40541</c:v>
                </c:pt>
                <c:pt idx="12">
                  <c:v>40548</c:v>
                </c:pt>
                <c:pt idx="13">
                  <c:v>40555</c:v>
                </c:pt>
                <c:pt idx="14">
                  <c:v>40562</c:v>
                </c:pt>
                <c:pt idx="15">
                  <c:v>40569</c:v>
                </c:pt>
                <c:pt idx="16">
                  <c:v>40576</c:v>
                </c:pt>
                <c:pt idx="17">
                  <c:v>40590</c:v>
                </c:pt>
                <c:pt idx="18">
                  <c:v>40597</c:v>
                </c:pt>
                <c:pt idx="19">
                  <c:v>40604</c:v>
                </c:pt>
                <c:pt idx="20">
                  <c:v>40611</c:v>
                </c:pt>
                <c:pt idx="21">
                  <c:v>40618</c:v>
                </c:pt>
                <c:pt idx="22">
                  <c:v>40625</c:v>
                </c:pt>
                <c:pt idx="23">
                  <c:v>40632</c:v>
                </c:pt>
                <c:pt idx="24">
                  <c:v>40640</c:v>
                </c:pt>
                <c:pt idx="25">
                  <c:v>40646</c:v>
                </c:pt>
                <c:pt idx="26">
                  <c:v>40653</c:v>
                </c:pt>
                <c:pt idx="27">
                  <c:v>40660</c:v>
                </c:pt>
                <c:pt idx="28">
                  <c:v>40667</c:v>
                </c:pt>
                <c:pt idx="29">
                  <c:v>40674</c:v>
                </c:pt>
                <c:pt idx="30">
                  <c:v>40681</c:v>
                </c:pt>
                <c:pt idx="31">
                  <c:v>40688</c:v>
                </c:pt>
                <c:pt idx="32">
                  <c:v>40695</c:v>
                </c:pt>
                <c:pt idx="33">
                  <c:v>40702</c:v>
                </c:pt>
                <c:pt idx="34">
                  <c:v>40709</c:v>
                </c:pt>
                <c:pt idx="35">
                  <c:v>40716</c:v>
                </c:pt>
                <c:pt idx="36">
                  <c:v>40723</c:v>
                </c:pt>
                <c:pt idx="37">
                  <c:v>40730</c:v>
                </c:pt>
                <c:pt idx="38">
                  <c:v>40737</c:v>
                </c:pt>
                <c:pt idx="39">
                  <c:v>40744</c:v>
                </c:pt>
                <c:pt idx="40">
                  <c:v>40751</c:v>
                </c:pt>
                <c:pt idx="41">
                  <c:v>40758</c:v>
                </c:pt>
                <c:pt idx="42">
                  <c:v>40765</c:v>
                </c:pt>
                <c:pt idx="43">
                  <c:v>40772</c:v>
                </c:pt>
                <c:pt idx="44">
                  <c:v>40779</c:v>
                </c:pt>
                <c:pt idx="45">
                  <c:v>40786</c:v>
                </c:pt>
                <c:pt idx="46">
                  <c:v>40793</c:v>
                </c:pt>
                <c:pt idx="47">
                  <c:v>40800</c:v>
                </c:pt>
                <c:pt idx="48">
                  <c:v>40807</c:v>
                </c:pt>
                <c:pt idx="49">
                  <c:v>40814</c:v>
                </c:pt>
                <c:pt idx="50">
                  <c:v>40828</c:v>
                </c:pt>
                <c:pt idx="51">
                  <c:v>40835</c:v>
                </c:pt>
                <c:pt idx="52">
                  <c:v>40842</c:v>
                </c:pt>
                <c:pt idx="53">
                  <c:v>40849</c:v>
                </c:pt>
                <c:pt idx="54">
                  <c:v>40856</c:v>
                </c:pt>
                <c:pt idx="55">
                  <c:v>40863</c:v>
                </c:pt>
                <c:pt idx="56">
                  <c:v>40870</c:v>
                </c:pt>
                <c:pt idx="57">
                  <c:v>40877</c:v>
                </c:pt>
                <c:pt idx="58">
                  <c:v>40884</c:v>
                </c:pt>
                <c:pt idx="59">
                  <c:v>40891</c:v>
                </c:pt>
                <c:pt idx="60">
                  <c:v>40898</c:v>
                </c:pt>
                <c:pt idx="61">
                  <c:v>40905</c:v>
                </c:pt>
                <c:pt idx="62">
                  <c:v>40913</c:v>
                </c:pt>
                <c:pt idx="63">
                  <c:v>40919</c:v>
                </c:pt>
                <c:pt idx="64">
                  <c:v>40926</c:v>
                </c:pt>
                <c:pt idx="65">
                  <c:v>40940</c:v>
                </c:pt>
                <c:pt idx="66">
                  <c:v>40947</c:v>
                </c:pt>
                <c:pt idx="67">
                  <c:v>40954</c:v>
                </c:pt>
                <c:pt idx="68">
                  <c:v>40961</c:v>
                </c:pt>
                <c:pt idx="69">
                  <c:v>40968</c:v>
                </c:pt>
                <c:pt idx="70">
                  <c:v>40975</c:v>
                </c:pt>
                <c:pt idx="71">
                  <c:v>40982</c:v>
                </c:pt>
                <c:pt idx="72">
                  <c:v>40989</c:v>
                </c:pt>
                <c:pt idx="73">
                  <c:v>40996</c:v>
                </c:pt>
                <c:pt idx="74">
                  <c:v>41010</c:v>
                </c:pt>
                <c:pt idx="75">
                  <c:v>41017</c:v>
                </c:pt>
                <c:pt idx="76">
                  <c:v>41024</c:v>
                </c:pt>
                <c:pt idx="77">
                  <c:v>41032</c:v>
                </c:pt>
                <c:pt idx="78">
                  <c:v>41038</c:v>
                </c:pt>
                <c:pt idx="79">
                  <c:v>41045</c:v>
                </c:pt>
                <c:pt idx="80">
                  <c:v>41052</c:v>
                </c:pt>
                <c:pt idx="81">
                  <c:v>41059</c:v>
                </c:pt>
                <c:pt idx="82">
                  <c:v>41066</c:v>
                </c:pt>
                <c:pt idx="83">
                  <c:v>41073</c:v>
                </c:pt>
                <c:pt idx="84">
                  <c:v>41080</c:v>
                </c:pt>
                <c:pt idx="85">
                  <c:v>41087</c:v>
                </c:pt>
                <c:pt idx="86">
                  <c:v>41094</c:v>
                </c:pt>
                <c:pt idx="87">
                  <c:v>41101</c:v>
                </c:pt>
                <c:pt idx="88">
                  <c:v>41108</c:v>
                </c:pt>
                <c:pt idx="89">
                  <c:v>41115</c:v>
                </c:pt>
                <c:pt idx="90">
                  <c:v>41122</c:v>
                </c:pt>
                <c:pt idx="91">
                  <c:v>41129</c:v>
                </c:pt>
                <c:pt idx="92">
                  <c:v>41136</c:v>
                </c:pt>
                <c:pt idx="93">
                  <c:v>41143</c:v>
                </c:pt>
                <c:pt idx="94">
                  <c:v>41150</c:v>
                </c:pt>
                <c:pt idx="95">
                  <c:v>41157</c:v>
                </c:pt>
                <c:pt idx="96">
                  <c:v>41164</c:v>
                </c:pt>
                <c:pt idx="97">
                  <c:v>41171</c:v>
                </c:pt>
                <c:pt idx="98">
                  <c:v>41178</c:v>
                </c:pt>
                <c:pt idx="99">
                  <c:v>41192</c:v>
                </c:pt>
                <c:pt idx="100">
                  <c:v>41199</c:v>
                </c:pt>
                <c:pt idx="101">
                  <c:v>41206</c:v>
                </c:pt>
                <c:pt idx="102">
                  <c:v>41213</c:v>
                </c:pt>
                <c:pt idx="103">
                  <c:v>41220</c:v>
                </c:pt>
                <c:pt idx="104">
                  <c:v>41227</c:v>
                </c:pt>
                <c:pt idx="105">
                  <c:v>41234</c:v>
                </c:pt>
                <c:pt idx="106">
                  <c:v>41241</c:v>
                </c:pt>
                <c:pt idx="107">
                  <c:v>41248</c:v>
                </c:pt>
                <c:pt idx="108">
                  <c:v>41255</c:v>
                </c:pt>
                <c:pt idx="109">
                  <c:v>41262</c:v>
                </c:pt>
                <c:pt idx="110">
                  <c:v>41269</c:v>
                </c:pt>
                <c:pt idx="111">
                  <c:v>41283</c:v>
                </c:pt>
                <c:pt idx="112">
                  <c:v>41290</c:v>
                </c:pt>
                <c:pt idx="113">
                  <c:v>41297</c:v>
                </c:pt>
                <c:pt idx="114">
                  <c:v>41304</c:v>
                </c:pt>
                <c:pt idx="115">
                  <c:v>41311</c:v>
                </c:pt>
                <c:pt idx="116">
                  <c:v>41325</c:v>
                </c:pt>
                <c:pt idx="117">
                  <c:v>41332</c:v>
                </c:pt>
                <c:pt idx="118">
                  <c:v>41339</c:v>
                </c:pt>
                <c:pt idx="119">
                  <c:v>41346</c:v>
                </c:pt>
                <c:pt idx="120">
                  <c:v>41353</c:v>
                </c:pt>
                <c:pt idx="121">
                  <c:v>41360</c:v>
                </c:pt>
                <c:pt idx="122">
                  <c:v>41367</c:v>
                </c:pt>
                <c:pt idx="123">
                  <c:v>41374</c:v>
                </c:pt>
                <c:pt idx="124">
                  <c:v>41381</c:v>
                </c:pt>
                <c:pt idx="125">
                  <c:v>41388</c:v>
                </c:pt>
                <c:pt idx="126">
                  <c:v>41402</c:v>
                </c:pt>
                <c:pt idx="127">
                  <c:v>41409</c:v>
                </c:pt>
                <c:pt idx="128">
                  <c:v>41416</c:v>
                </c:pt>
                <c:pt idx="129">
                  <c:v>41423</c:v>
                </c:pt>
                <c:pt idx="130">
                  <c:v>41430</c:v>
                </c:pt>
                <c:pt idx="131">
                  <c:v>41444</c:v>
                </c:pt>
                <c:pt idx="132">
                  <c:v>41451</c:v>
                </c:pt>
                <c:pt idx="133">
                  <c:v>41458</c:v>
                </c:pt>
                <c:pt idx="134">
                  <c:v>41465</c:v>
                </c:pt>
                <c:pt idx="135">
                  <c:v>41472</c:v>
                </c:pt>
                <c:pt idx="136">
                  <c:v>41479</c:v>
                </c:pt>
                <c:pt idx="137">
                  <c:v>41486</c:v>
                </c:pt>
                <c:pt idx="138">
                  <c:v>41493</c:v>
                </c:pt>
                <c:pt idx="139">
                  <c:v>41500</c:v>
                </c:pt>
                <c:pt idx="140">
                  <c:v>41507</c:v>
                </c:pt>
                <c:pt idx="141">
                  <c:v>41514</c:v>
                </c:pt>
                <c:pt idx="142">
                  <c:v>41521</c:v>
                </c:pt>
                <c:pt idx="143">
                  <c:v>41528</c:v>
                </c:pt>
                <c:pt idx="144">
                  <c:v>41535</c:v>
                </c:pt>
                <c:pt idx="145">
                  <c:v>41542</c:v>
                </c:pt>
                <c:pt idx="146">
                  <c:v>41556</c:v>
                </c:pt>
                <c:pt idx="147">
                  <c:v>41563</c:v>
                </c:pt>
                <c:pt idx="148">
                  <c:v>41570</c:v>
                </c:pt>
                <c:pt idx="149">
                  <c:v>41577</c:v>
                </c:pt>
                <c:pt idx="150">
                  <c:v>41584</c:v>
                </c:pt>
                <c:pt idx="151">
                  <c:v>41591</c:v>
                </c:pt>
                <c:pt idx="152">
                  <c:v>41598</c:v>
                </c:pt>
                <c:pt idx="153">
                  <c:v>41605</c:v>
                </c:pt>
                <c:pt idx="154">
                  <c:v>41612</c:v>
                </c:pt>
                <c:pt idx="155">
                  <c:v>41619</c:v>
                </c:pt>
                <c:pt idx="156">
                  <c:v>41626</c:v>
                </c:pt>
                <c:pt idx="157">
                  <c:v>41633</c:v>
                </c:pt>
                <c:pt idx="158">
                  <c:v>41647</c:v>
                </c:pt>
                <c:pt idx="159">
                  <c:v>41654</c:v>
                </c:pt>
                <c:pt idx="160">
                  <c:v>41661</c:v>
                </c:pt>
                <c:pt idx="161">
                  <c:v>41668</c:v>
                </c:pt>
                <c:pt idx="162">
                  <c:v>41682</c:v>
                </c:pt>
                <c:pt idx="163">
                  <c:v>41689</c:v>
                </c:pt>
                <c:pt idx="164">
                  <c:v>41696</c:v>
                </c:pt>
                <c:pt idx="165">
                  <c:v>41703</c:v>
                </c:pt>
                <c:pt idx="166">
                  <c:v>41710</c:v>
                </c:pt>
                <c:pt idx="167">
                  <c:v>41717</c:v>
                </c:pt>
                <c:pt idx="168">
                  <c:v>41724</c:v>
                </c:pt>
                <c:pt idx="169">
                  <c:v>41731</c:v>
                </c:pt>
                <c:pt idx="170">
                  <c:v>41738</c:v>
                </c:pt>
                <c:pt idx="171">
                  <c:v>41745</c:v>
                </c:pt>
                <c:pt idx="172">
                  <c:v>41752</c:v>
                </c:pt>
                <c:pt idx="173">
                  <c:v>41759</c:v>
                </c:pt>
                <c:pt idx="174">
                  <c:v>41766</c:v>
                </c:pt>
                <c:pt idx="175">
                  <c:v>41773</c:v>
                </c:pt>
                <c:pt idx="176">
                  <c:v>41780</c:v>
                </c:pt>
                <c:pt idx="177">
                  <c:v>41787</c:v>
                </c:pt>
                <c:pt idx="178">
                  <c:v>41794</c:v>
                </c:pt>
                <c:pt idx="179">
                  <c:v>41801</c:v>
                </c:pt>
                <c:pt idx="180">
                  <c:v>41808</c:v>
                </c:pt>
                <c:pt idx="181">
                  <c:v>41815</c:v>
                </c:pt>
                <c:pt idx="182">
                  <c:v>41822</c:v>
                </c:pt>
                <c:pt idx="183">
                  <c:v>41829</c:v>
                </c:pt>
                <c:pt idx="184">
                  <c:v>41836</c:v>
                </c:pt>
                <c:pt idx="185">
                  <c:v>41843</c:v>
                </c:pt>
                <c:pt idx="186">
                  <c:v>41850</c:v>
                </c:pt>
                <c:pt idx="187">
                  <c:v>41857</c:v>
                </c:pt>
                <c:pt idx="188">
                  <c:v>41864</c:v>
                </c:pt>
                <c:pt idx="189">
                  <c:v>41871</c:v>
                </c:pt>
                <c:pt idx="190">
                  <c:v>41878</c:v>
                </c:pt>
                <c:pt idx="191">
                  <c:v>41885</c:v>
                </c:pt>
                <c:pt idx="192">
                  <c:v>41892</c:v>
                </c:pt>
                <c:pt idx="193">
                  <c:v>41899</c:v>
                </c:pt>
                <c:pt idx="194">
                  <c:v>41906</c:v>
                </c:pt>
                <c:pt idx="195">
                  <c:v>41912</c:v>
                </c:pt>
                <c:pt idx="196">
                  <c:v>41920</c:v>
                </c:pt>
                <c:pt idx="197">
                  <c:v>41927</c:v>
                </c:pt>
                <c:pt idx="198">
                  <c:v>41934</c:v>
                </c:pt>
                <c:pt idx="199">
                  <c:v>41941</c:v>
                </c:pt>
                <c:pt idx="200">
                  <c:v>41948</c:v>
                </c:pt>
                <c:pt idx="201">
                  <c:v>41955</c:v>
                </c:pt>
                <c:pt idx="202">
                  <c:v>41962</c:v>
                </c:pt>
                <c:pt idx="203">
                  <c:v>41969</c:v>
                </c:pt>
                <c:pt idx="204">
                  <c:v>41976</c:v>
                </c:pt>
                <c:pt idx="205">
                  <c:v>41983</c:v>
                </c:pt>
                <c:pt idx="206">
                  <c:v>41990</c:v>
                </c:pt>
                <c:pt idx="207">
                  <c:v>41997</c:v>
                </c:pt>
                <c:pt idx="208">
                  <c:v>42004</c:v>
                </c:pt>
                <c:pt idx="209">
                  <c:v>42011</c:v>
                </c:pt>
                <c:pt idx="210">
                  <c:v>42018</c:v>
                </c:pt>
                <c:pt idx="211">
                  <c:v>42025</c:v>
                </c:pt>
                <c:pt idx="212">
                  <c:v>42032</c:v>
                </c:pt>
                <c:pt idx="213">
                  <c:v>42039</c:v>
                </c:pt>
                <c:pt idx="214">
                  <c:v>42046</c:v>
                </c:pt>
                <c:pt idx="215">
                  <c:v>42052</c:v>
                </c:pt>
                <c:pt idx="216">
                  <c:v>42067</c:v>
                </c:pt>
                <c:pt idx="217">
                  <c:v>42074</c:v>
                </c:pt>
                <c:pt idx="218">
                  <c:v>42081</c:v>
                </c:pt>
                <c:pt idx="219">
                  <c:v>42088</c:v>
                </c:pt>
                <c:pt idx="220">
                  <c:v>42095</c:v>
                </c:pt>
                <c:pt idx="221">
                  <c:v>42102</c:v>
                </c:pt>
                <c:pt idx="222">
                  <c:v>42109</c:v>
                </c:pt>
                <c:pt idx="223">
                  <c:v>42116</c:v>
                </c:pt>
                <c:pt idx="224">
                  <c:v>42123</c:v>
                </c:pt>
                <c:pt idx="225">
                  <c:v>42130</c:v>
                </c:pt>
                <c:pt idx="226">
                  <c:v>42137</c:v>
                </c:pt>
                <c:pt idx="227">
                  <c:v>42144</c:v>
                </c:pt>
                <c:pt idx="228">
                  <c:v>42151</c:v>
                </c:pt>
                <c:pt idx="229">
                  <c:v>42158</c:v>
                </c:pt>
                <c:pt idx="230">
                  <c:v>42165</c:v>
                </c:pt>
                <c:pt idx="231">
                  <c:v>42172</c:v>
                </c:pt>
                <c:pt idx="232">
                  <c:v>42179</c:v>
                </c:pt>
                <c:pt idx="233">
                  <c:v>42186</c:v>
                </c:pt>
                <c:pt idx="234">
                  <c:v>42193</c:v>
                </c:pt>
                <c:pt idx="235">
                  <c:v>42200</c:v>
                </c:pt>
                <c:pt idx="236">
                  <c:v>42207</c:v>
                </c:pt>
                <c:pt idx="237">
                  <c:v>42214</c:v>
                </c:pt>
                <c:pt idx="238">
                  <c:v>42221</c:v>
                </c:pt>
                <c:pt idx="239">
                  <c:v>42228</c:v>
                </c:pt>
                <c:pt idx="240">
                  <c:v>42235</c:v>
                </c:pt>
                <c:pt idx="241">
                  <c:v>42249</c:v>
                </c:pt>
                <c:pt idx="242">
                  <c:v>42256</c:v>
                </c:pt>
                <c:pt idx="243">
                  <c:v>42263</c:v>
                </c:pt>
                <c:pt idx="244">
                  <c:v>42270</c:v>
                </c:pt>
                <c:pt idx="245">
                  <c:v>42277</c:v>
                </c:pt>
                <c:pt idx="246">
                  <c:v>42291</c:v>
                </c:pt>
                <c:pt idx="247">
                  <c:v>42298</c:v>
                </c:pt>
                <c:pt idx="248">
                  <c:v>42305</c:v>
                </c:pt>
                <c:pt idx="249">
                  <c:v>42312</c:v>
                </c:pt>
                <c:pt idx="250">
                  <c:v>42319</c:v>
                </c:pt>
                <c:pt idx="251">
                  <c:v>42326</c:v>
                </c:pt>
              </c:numCache>
            </c:numRef>
          </c:cat>
          <c:val>
            <c:numRef>
              <c:f>Sheet2!$B$2:$B$253</c:f>
              <c:numCache>
                <c:formatCode>###,###,###,###,##0.00_ </c:formatCode>
                <c:ptCount val="252"/>
                <c:pt idx="0">
                  <c:v>725</c:v>
                </c:pt>
                <c:pt idx="1">
                  <c:v>735</c:v>
                </c:pt>
                <c:pt idx="2">
                  <c:v>750</c:v>
                </c:pt>
                <c:pt idx="3">
                  <c:v>766</c:v>
                </c:pt>
                <c:pt idx="4">
                  <c:v>783</c:v>
                </c:pt>
                <c:pt idx="5">
                  <c:v>790</c:v>
                </c:pt>
                <c:pt idx="6">
                  <c:v>796</c:v>
                </c:pt>
                <c:pt idx="7">
                  <c:v>794</c:v>
                </c:pt>
                <c:pt idx="8">
                  <c:v>795</c:v>
                </c:pt>
                <c:pt idx="9">
                  <c:v>789</c:v>
                </c:pt>
                <c:pt idx="10">
                  <c:v>784</c:v>
                </c:pt>
                <c:pt idx="11">
                  <c:v>782</c:v>
                </c:pt>
                <c:pt idx="12">
                  <c:v>779</c:v>
                </c:pt>
                <c:pt idx="13">
                  <c:v>776</c:v>
                </c:pt>
                <c:pt idx="14">
                  <c:v>773</c:v>
                </c:pt>
                <c:pt idx="15">
                  <c:v>774</c:v>
                </c:pt>
                <c:pt idx="16">
                  <c:v>774</c:v>
                </c:pt>
                <c:pt idx="17">
                  <c:v>769</c:v>
                </c:pt>
                <c:pt idx="18">
                  <c:v>769</c:v>
                </c:pt>
                <c:pt idx="19">
                  <c:v>769</c:v>
                </c:pt>
                <c:pt idx="20">
                  <c:v>767</c:v>
                </c:pt>
                <c:pt idx="21">
                  <c:v>767</c:v>
                </c:pt>
                <c:pt idx="22">
                  <c:v>770</c:v>
                </c:pt>
                <c:pt idx="23">
                  <c:v>773</c:v>
                </c:pt>
                <c:pt idx="24">
                  <c:v>776</c:v>
                </c:pt>
                <c:pt idx="25">
                  <c:v>784</c:v>
                </c:pt>
                <c:pt idx="26">
                  <c:v>799</c:v>
                </c:pt>
                <c:pt idx="27">
                  <c:v>808</c:v>
                </c:pt>
                <c:pt idx="28">
                  <c:v>818</c:v>
                </c:pt>
                <c:pt idx="29">
                  <c:v>820</c:v>
                </c:pt>
                <c:pt idx="30">
                  <c:v>827</c:v>
                </c:pt>
                <c:pt idx="31">
                  <c:v>832</c:v>
                </c:pt>
                <c:pt idx="32">
                  <c:v>837</c:v>
                </c:pt>
                <c:pt idx="33">
                  <c:v>839</c:v>
                </c:pt>
                <c:pt idx="34">
                  <c:v>841</c:v>
                </c:pt>
                <c:pt idx="35">
                  <c:v>843</c:v>
                </c:pt>
                <c:pt idx="36">
                  <c:v>843</c:v>
                </c:pt>
                <c:pt idx="37">
                  <c:v>842</c:v>
                </c:pt>
                <c:pt idx="38">
                  <c:v>840</c:v>
                </c:pt>
                <c:pt idx="39">
                  <c:v>837</c:v>
                </c:pt>
                <c:pt idx="40">
                  <c:v>835</c:v>
                </c:pt>
                <c:pt idx="41">
                  <c:v>831</c:v>
                </c:pt>
                <c:pt idx="42">
                  <c:v>829</c:v>
                </c:pt>
                <c:pt idx="43">
                  <c:v>828</c:v>
                </c:pt>
                <c:pt idx="44">
                  <c:v>826</c:v>
                </c:pt>
                <c:pt idx="45">
                  <c:v>825</c:v>
                </c:pt>
                <c:pt idx="46">
                  <c:v>826</c:v>
                </c:pt>
                <c:pt idx="47">
                  <c:v>829</c:v>
                </c:pt>
                <c:pt idx="48">
                  <c:v>829</c:v>
                </c:pt>
                <c:pt idx="49">
                  <c:v>832</c:v>
                </c:pt>
                <c:pt idx="50">
                  <c:v>842</c:v>
                </c:pt>
                <c:pt idx="51">
                  <c:v>847</c:v>
                </c:pt>
                <c:pt idx="52">
                  <c:v>853</c:v>
                </c:pt>
                <c:pt idx="53">
                  <c:v>853</c:v>
                </c:pt>
                <c:pt idx="54">
                  <c:v>853</c:v>
                </c:pt>
                <c:pt idx="55">
                  <c:v>852</c:v>
                </c:pt>
                <c:pt idx="56">
                  <c:v>850</c:v>
                </c:pt>
                <c:pt idx="57">
                  <c:v>847</c:v>
                </c:pt>
                <c:pt idx="58">
                  <c:v>840</c:v>
                </c:pt>
                <c:pt idx="59">
                  <c:v>830</c:v>
                </c:pt>
                <c:pt idx="60">
                  <c:v>821</c:v>
                </c:pt>
                <c:pt idx="61">
                  <c:v>808</c:v>
                </c:pt>
                <c:pt idx="62">
                  <c:v>797</c:v>
                </c:pt>
                <c:pt idx="63">
                  <c:v>792</c:v>
                </c:pt>
                <c:pt idx="64">
                  <c:v>787</c:v>
                </c:pt>
                <c:pt idx="65">
                  <c:v>782</c:v>
                </c:pt>
                <c:pt idx="66">
                  <c:v>779</c:v>
                </c:pt>
                <c:pt idx="67">
                  <c:v>777</c:v>
                </c:pt>
                <c:pt idx="68">
                  <c:v>775</c:v>
                </c:pt>
                <c:pt idx="69">
                  <c:v>773</c:v>
                </c:pt>
                <c:pt idx="70">
                  <c:v>772</c:v>
                </c:pt>
                <c:pt idx="71">
                  <c:v>773</c:v>
                </c:pt>
                <c:pt idx="72">
                  <c:v>775</c:v>
                </c:pt>
                <c:pt idx="73">
                  <c:v>777</c:v>
                </c:pt>
                <c:pt idx="74">
                  <c:v>782</c:v>
                </c:pt>
                <c:pt idx="75">
                  <c:v>785</c:v>
                </c:pt>
                <c:pt idx="76">
                  <c:v>787</c:v>
                </c:pt>
                <c:pt idx="77">
                  <c:v>787</c:v>
                </c:pt>
                <c:pt idx="78">
                  <c:v>786</c:v>
                </c:pt>
                <c:pt idx="79">
                  <c:v>784</c:v>
                </c:pt>
                <c:pt idx="80">
                  <c:v>781</c:v>
                </c:pt>
                <c:pt idx="81">
                  <c:v>774</c:v>
                </c:pt>
                <c:pt idx="82">
                  <c:v>768</c:v>
                </c:pt>
                <c:pt idx="83">
                  <c:v>752</c:v>
                </c:pt>
                <c:pt idx="84">
                  <c:v>729</c:v>
                </c:pt>
                <c:pt idx="85">
                  <c:v>702</c:v>
                </c:pt>
                <c:pt idx="86">
                  <c:v>676</c:v>
                </c:pt>
                <c:pt idx="87">
                  <c:v>652</c:v>
                </c:pt>
                <c:pt idx="88">
                  <c:v>641</c:v>
                </c:pt>
                <c:pt idx="89">
                  <c:v>631</c:v>
                </c:pt>
                <c:pt idx="90">
                  <c:v>626</c:v>
                </c:pt>
                <c:pt idx="91">
                  <c:v>626</c:v>
                </c:pt>
                <c:pt idx="92">
                  <c:v>626</c:v>
                </c:pt>
                <c:pt idx="93">
                  <c:v>626</c:v>
                </c:pt>
                <c:pt idx="94">
                  <c:v>627</c:v>
                </c:pt>
                <c:pt idx="95">
                  <c:v>628</c:v>
                </c:pt>
                <c:pt idx="96">
                  <c:v>630</c:v>
                </c:pt>
                <c:pt idx="97">
                  <c:v>633</c:v>
                </c:pt>
                <c:pt idx="98">
                  <c:v>635</c:v>
                </c:pt>
                <c:pt idx="99">
                  <c:v>637</c:v>
                </c:pt>
                <c:pt idx="100">
                  <c:v>641</c:v>
                </c:pt>
                <c:pt idx="101">
                  <c:v>642</c:v>
                </c:pt>
                <c:pt idx="102">
                  <c:v>643</c:v>
                </c:pt>
                <c:pt idx="103">
                  <c:v>643</c:v>
                </c:pt>
                <c:pt idx="104">
                  <c:v>641</c:v>
                </c:pt>
                <c:pt idx="105">
                  <c:v>641</c:v>
                </c:pt>
                <c:pt idx="106">
                  <c:v>640</c:v>
                </c:pt>
                <c:pt idx="107">
                  <c:v>640</c:v>
                </c:pt>
                <c:pt idx="108">
                  <c:v>638</c:v>
                </c:pt>
                <c:pt idx="109">
                  <c:v>635</c:v>
                </c:pt>
                <c:pt idx="110">
                  <c:v>634</c:v>
                </c:pt>
                <c:pt idx="111">
                  <c:v>633</c:v>
                </c:pt>
                <c:pt idx="112">
                  <c:v>631</c:v>
                </c:pt>
                <c:pt idx="113">
                  <c:v>629</c:v>
                </c:pt>
                <c:pt idx="114">
                  <c:v>628</c:v>
                </c:pt>
                <c:pt idx="115">
                  <c:v>627</c:v>
                </c:pt>
                <c:pt idx="116">
                  <c:v>625</c:v>
                </c:pt>
                <c:pt idx="117">
                  <c:v>624</c:v>
                </c:pt>
                <c:pt idx="118">
                  <c:v>622</c:v>
                </c:pt>
                <c:pt idx="119">
                  <c:v>620</c:v>
                </c:pt>
                <c:pt idx="120">
                  <c:v>618</c:v>
                </c:pt>
                <c:pt idx="121">
                  <c:v>618</c:v>
                </c:pt>
                <c:pt idx="122">
                  <c:v>617</c:v>
                </c:pt>
                <c:pt idx="123">
                  <c:v>616</c:v>
                </c:pt>
                <c:pt idx="124">
                  <c:v>615</c:v>
                </c:pt>
                <c:pt idx="125">
                  <c:v>613</c:v>
                </c:pt>
                <c:pt idx="126">
                  <c:v>613</c:v>
                </c:pt>
                <c:pt idx="127">
                  <c:v>612</c:v>
                </c:pt>
                <c:pt idx="128">
                  <c:v>611</c:v>
                </c:pt>
                <c:pt idx="129">
                  <c:v>610</c:v>
                </c:pt>
                <c:pt idx="130">
                  <c:v>610</c:v>
                </c:pt>
                <c:pt idx="131">
                  <c:v>607</c:v>
                </c:pt>
                <c:pt idx="132">
                  <c:v>603</c:v>
                </c:pt>
                <c:pt idx="133">
                  <c:v>596</c:v>
                </c:pt>
                <c:pt idx="134">
                  <c:v>592</c:v>
                </c:pt>
                <c:pt idx="135">
                  <c:v>583</c:v>
                </c:pt>
                <c:pt idx="136">
                  <c:v>578</c:v>
                </c:pt>
                <c:pt idx="137">
                  <c:v>570</c:v>
                </c:pt>
                <c:pt idx="138">
                  <c:v>565</c:v>
                </c:pt>
                <c:pt idx="139">
                  <c:v>559</c:v>
                </c:pt>
                <c:pt idx="140">
                  <c:v>553</c:v>
                </c:pt>
                <c:pt idx="141">
                  <c:v>546</c:v>
                </c:pt>
                <c:pt idx="142">
                  <c:v>540</c:v>
                </c:pt>
                <c:pt idx="143">
                  <c:v>536</c:v>
                </c:pt>
                <c:pt idx="144">
                  <c:v>533</c:v>
                </c:pt>
                <c:pt idx="145">
                  <c:v>531</c:v>
                </c:pt>
                <c:pt idx="146">
                  <c:v>530</c:v>
                </c:pt>
                <c:pt idx="147">
                  <c:v>531</c:v>
                </c:pt>
                <c:pt idx="148">
                  <c:v>533</c:v>
                </c:pt>
                <c:pt idx="149">
                  <c:v>537</c:v>
                </c:pt>
                <c:pt idx="150">
                  <c:v>545</c:v>
                </c:pt>
                <c:pt idx="151">
                  <c:v>554</c:v>
                </c:pt>
                <c:pt idx="152">
                  <c:v>565</c:v>
                </c:pt>
                <c:pt idx="153">
                  <c:v>576</c:v>
                </c:pt>
                <c:pt idx="154">
                  <c:v>594</c:v>
                </c:pt>
                <c:pt idx="155">
                  <c:v>608</c:v>
                </c:pt>
                <c:pt idx="156">
                  <c:v>622</c:v>
                </c:pt>
                <c:pt idx="157">
                  <c:v>631</c:v>
                </c:pt>
                <c:pt idx="158">
                  <c:v>610</c:v>
                </c:pt>
                <c:pt idx="159">
                  <c:v>602</c:v>
                </c:pt>
                <c:pt idx="160">
                  <c:v>591</c:v>
                </c:pt>
                <c:pt idx="161">
                  <c:v>584</c:v>
                </c:pt>
                <c:pt idx="162">
                  <c:v>571</c:v>
                </c:pt>
                <c:pt idx="163">
                  <c:v>562</c:v>
                </c:pt>
                <c:pt idx="164">
                  <c:v>559</c:v>
                </c:pt>
                <c:pt idx="165">
                  <c:v>548</c:v>
                </c:pt>
                <c:pt idx="166">
                  <c:v>538</c:v>
                </c:pt>
                <c:pt idx="167">
                  <c:v>533</c:v>
                </c:pt>
                <c:pt idx="168">
                  <c:v>530</c:v>
                </c:pt>
                <c:pt idx="169">
                  <c:v>530</c:v>
                </c:pt>
                <c:pt idx="170">
                  <c:v>531</c:v>
                </c:pt>
                <c:pt idx="171">
                  <c:v>532</c:v>
                </c:pt>
                <c:pt idx="172">
                  <c:v>532</c:v>
                </c:pt>
                <c:pt idx="173">
                  <c:v>532</c:v>
                </c:pt>
                <c:pt idx="174">
                  <c:v>534</c:v>
                </c:pt>
                <c:pt idx="175">
                  <c:v>537</c:v>
                </c:pt>
                <c:pt idx="176">
                  <c:v>537</c:v>
                </c:pt>
                <c:pt idx="177">
                  <c:v>537</c:v>
                </c:pt>
                <c:pt idx="178">
                  <c:v>534</c:v>
                </c:pt>
                <c:pt idx="179">
                  <c:v>532</c:v>
                </c:pt>
                <c:pt idx="180">
                  <c:v>530</c:v>
                </c:pt>
                <c:pt idx="181">
                  <c:v>528</c:v>
                </c:pt>
                <c:pt idx="182">
                  <c:v>519</c:v>
                </c:pt>
                <c:pt idx="183">
                  <c:v>513</c:v>
                </c:pt>
                <c:pt idx="184">
                  <c:v>506</c:v>
                </c:pt>
                <c:pt idx="185">
                  <c:v>498</c:v>
                </c:pt>
                <c:pt idx="186">
                  <c:v>489</c:v>
                </c:pt>
                <c:pt idx="187">
                  <c:v>482</c:v>
                </c:pt>
                <c:pt idx="188">
                  <c:v>481</c:v>
                </c:pt>
                <c:pt idx="189">
                  <c:v>479</c:v>
                </c:pt>
                <c:pt idx="190">
                  <c:v>478</c:v>
                </c:pt>
                <c:pt idx="191">
                  <c:v>482</c:v>
                </c:pt>
                <c:pt idx="192">
                  <c:v>482</c:v>
                </c:pt>
                <c:pt idx="193">
                  <c:v>482</c:v>
                </c:pt>
                <c:pt idx="194">
                  <c:v>482</c:v>
                </c:pt>
                <c:pt idx="195">
                  <c:v>482</c:v>
                </c:pt>
                <c:pt idx="196">
                  <c:v>482</c:v>
                </c:pt>
                <c:pt idx="197">
                  <c:v>490</c:v>
                </c:pt>
                <c:pt idx="198">
                  <c:v>497</c:v>
                </c:pt>
                <c:pt idx="199">
                  <c:v>497</c:v>
                </c:pt>
                <c:pt idx="200">
                  <c:v>506</c:v>
                </c:pt>
                <c:pt idx="201">
                  <c:v>509</c:v>
                </c:pt>
                <c:pt idx="202">
                  <c:v>513</c:v>
                </c:pt>
                <c:pt idx="203">
                  <c:v>513</c:v>
                </c:pt>
                <c:pt idx="204">
                  <c:v>521</c:v>
                </c:pt>
                <c:pt idx="205">
                  <c:v>526</c:v>
                </c:pt>
                <c:pt idx="206">
                  <c:v>526</c:v>
                </c:pt>
                <c:pt idx="207">
                  <c:v>525</c:v>
                </c:pt>
                <c:pt idx="208">
                  <c:v>525</c:v>
                </c:pt>
                <c:pt idx="209">
                  <c:v>520</c:v>
                </c:pt>
                <c:pt idx="210">
                  <c:v>519</c:v>
                </c:pt>
                <c:pt idx="211">
                  <c:v>518</c:v>
                </c:pt>
                <c:pt idx="212">
                  <c:v>511</c:v>
                </c:pt>
                <c:pt idx="213">
                  <c:v>510</c:v>
                </c:pt>
                <c:pt idx="214">
                  <c:v>508</c:v>
                </c:pt>
                <c:pt idx="215">
                  <c:v>502</c:v>
                </c:pt>
                <c:pt idx="216">
                  <c:v>496</c:v>
                </c:pt>
                <c:pt idx="217">
                  <c:v>488</c:v>
                </c:pt>
                <c:pt idx="218">
                  <c:v>482</c:v>
                </c:pt>
                <c:pt idx="219">
                  <c:v>473</c:v>
                </c:pt>
                <c:pt idx="220">
                  <c:v>469</c:v>
                </c:pt>
                <c:pt idx="221">
                  <c:v>459</c:v>
                </c:pt>
                <c:pt idx="222">
                  <c:v>450</c:v>
                </c:pt>
                <c:pt idx="223">
                  <c:v>442</c:v>
                </c:pt>
                <c:pt idx="224">
                  <c:v>440</c:v>
                </c:pt>
                <c:pt idx="225">
                  <c:v>421</c:v>
                </c:pt>
                <c:pt idx="226">
                  <c:v>416</c:v>
                </c:pt>
                <c:pt idx="227">
                  <c:v>414</c:v>
                </c:pt>
                <c:pt idx="228">
                  <c:v>414</c:v>
                </c:pt>
                <c:pt idx="229">
                  <c:v>415</c:v>
                </c:pt>
                <c:pt idx="230">
                  <c:v>418</c:v>
                </c:pt>
                <c:pt idx="231">
                  <c:v>418</c:v>
                </c:pt>
                <c:pt idx="232">
                  <c:v>418</c:v>
                </c:pt>
                <c:pt idx="233">
                  <c:v>418</c:v>
                </c:pt>
                <c:pt idx="234">
                  <c:v>418</c:v>
                </c:pt>
                <c:pt idx="235">
                  <c:v>417</c:v>
                </c:pt>
                <c:pt idx="236">
                  <c:v>417</c:v>
                </c:pt>
                <c:pt idx="237">
                  <c:v>416</c:v>
                </c:pt>
                <c:pt idx="238">
                  <c:v>412</c:v>
                </c:pt>
                <c:pt idx="239">
                  <c:v>411</c:v>
                </c:pt>
                <c:pt idx="240">
                  <c:v>410</c:v>
                </c:pt>
                <c:pt idx="241">
                  <c:v>409</c:v>
                </c:pt>
                <c:pt idx="242">
                  <c:v>402</c:v>
                </c:pt>
                <c:pt idx="243">
                  <c:v>400</c:v>
                </c:pt>
                <c:pt idx="244">
                  <c:v>398</c:v>
                </c:pt>
                <c:pt idx="245">
                  <c:v>396</c:v>
                </c:pt>
                <c:pt idx="246">
                  <c:v>387</c:v>
                </c:pt>
                <c:pt idx="247">
                  <c:v>384</c:v>
                </c:pt>
                <c:pt idx="248">
                  <c:v>380</c:v>
                </c:pt>
                <c:pt idx="249">
                  <c:v>379</c:v>
                </c:pt>
                <c:pt idx="250">
                  <c:v>376</c:v>
                </c:pt>
                <c:pt idx="251">
                  <c:v>375</c:v>
                </c:pt>
              </c:numCache>
            </c:numRef>
          </c:val>
          <c:smooth val="0"/>
        </c:ser>
        <c:dLbls>
          <c:showLegendKey val="0"/>
          <c:showVal val="0"/>
          <c:showCatName val="0"/>
          <c:showSerName val="0"/>
          <c:showPercent val="0"/>
          <c:showBubbleSize val="0"/>
        </c:dLbls>
        <c:marker val="1"/>
        <c:smooth val="0"/>
        <c:axId val="177283456"/>
        <c:axId val="177282896"/>
      </c:lineChart>
      <c:dateAx>
        <c:axId val="177281776"/>
        <c:scaling>
          <c:orientation val="minMax"/>
        </c:scaling>
        <c:delete val="0"/>
        <c:axPos val="b"/>
        <c:numFmt formatCode="yyyy\-mm\-dd;@" sourceLinked="1"/>
        <c:majorTickMark val="out"/>
        <c:minorTickMark val="none"/>
        <c:tickLblPos val="nextTo"/>
        <c:crossAx val="177282336"/>
        <c:crosses val="autoZero"/>
        <c:auto val="1"/>
        <c:lblOffset val="100"/>
        <c:baseTimeUnit val="days"/>
      </c:dateAx>
      <c:valAx>
        <c:axId val="177282336"/>
        <c:scaling>
          <c:orientation val="minMax"/>
        </c:scaling>
        <c:delete val="0"/>
        <c:axPos val="l"/>
        <c:majorGridlines/>
        <c:numFmt formatCode="###,###,###,###,##0.00_ " sourceLinked="1"/>
        <c:majorTickMark val="out"/>
        <c:minorTickMark val="none"/>
        <c:tickLblPos val="nextTo"/>
        <c:crossAx val="177281776"/>
        <c:crosses val="autoZero"/>
        <c:crossBetween val="between"/>
      </c:valAx>
      <c:valAx>
        <c:axId val="177282896"/>
        <c:scaling>
          <c:orientation val="minMax"/>
        </c:scaling>
        <c:delete val="0"/>
        <c:axPos val="r"/>
        <c:numFmt formatCode="###,###,###,###,##0.00_ " sourceLinked="1"/>
        <c:majorTickMark val="out"/>
        <c:minorTickMark val="none"/>
        <c:tickLblPos val="nextTo"/>
        <c:crossAx val="177283456"/>
        <c:crosses val="max"/>
        <c:crossBetween val="between"/>
      </c:valAx>
      <c:dateAx>
        <c:axId val="177283456"/>
        <c:scaling>
          <c:orientation val="minMax"/>
        </c:scaling>
        <c:delete val="1"/>
        <c:axPos val="b"/>
        <c:numFmt formatCode="yyyy\-mm\-dd;@" sourceLinked="1"/>
        <c:majorTickMark val="out"/>
        <c:minorTickMark val="none"/>
        <c:tickLblPos val="none"/>
        <c:crossAx val="177282896"/>
        <c:crosses val="autoZero"/>
        <c:auto val="1"/>
        <c:lblOffset val="100"/>
        <c:baseTimeUnit val="days"/>
      </c:dateAx>
    </c:plotArea>
    <c:legend>
      <c:legendPos val="r"/>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zh-CN" altLang="en-US" dirty="0"/>
              <a:t>中信</a:t>
            </a:r>
            <a:r>
              <a:rPr lang="zh-CN" altLang="en-US" dirty="0" smtClean="0"/>
              <a:t>证券交易</a:t>
            </a:r>
            <a:r>
              <a:rPr lang="zh-CN" altLang="en-US" dirty="0"/>
              <a:t>规模</a:t>
            </a:r>
          </a:p>
        </c:rich>
      </c:tx>
      <c:overlay val="0"/>
    </c:title>
    <c:autoTitleDeleted val="0"/>
    <c:plotArea>
      <c:layout/>
      <c:barChart>
        <c:barDir val="col"/>
        <c:grouping val="clustered"/>
        <c:varyColors val="0"/>
        <c:ser>
          <c:idx val="0"/>
          <c:order val="0"/>
          <c:tx>
            <c:v>中信证券+中信寰球商贸交易规模</c:v>
          </c:tx>
          <c:spPr>
            <a:solidFill>
              <a:srgbClr val="00206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Sheet1!$A$15:$F$15</c:f>
              <c:strCache>
                <c:ptCount val="6"/>
                <c:pt idx="0">
                  <c:v>人民币铁矿石</c:v>
                </c:pt>
                <c:pt idx="1">
                  <c:v>人民币动力煤</c:v>
                </c:pt>
                <c:pt idx="2">
                  <c:v>自贸区铜溢价掉期</c:v>
                </c:pt>
                <c:pt idx="3">
                  <c:v>苯乙烯掉期</c:v>
                </c:pt>
                <c:pt idx="4">
                  <c:v>自贸区乙二醇</c:v>
                </c:pt>
                <c:pt idx="5">
                  <c:v>人民币远期运费</c:v>
                </c:pt>
              </c:strCache>
            </c:strRef>
          </c:cat>
          <c:val>
            <c:numRef>
              <c:f>Sheet1!$A$16:$F$16</c:f>
              <c:numCache>
                <c:formatCode>0.00_ </c:formatCode>
                <c:ptCount val="6"/>
                <c:pt idx="0">
                  <c:v>223.74859039999998</c:v>
                </c:pt>
                <c:pt idx="1">
                  <c:v>406.48443599999899</c:v>
                </c:pt>
                <c:pt idx="2">
                  <c:v>17.554662700000005</c:v>
                </c:pt>
                <c:pt idx="3">
                  <c:v>42.737700000000011</c:v>
                </c:pt>
                <c:pt idx="4">
                  <c:v>4.1928699999999965</c:v>
                </c:pt>
                <c:pt idx="5">
                  <c:v>0.49056150000000032</c:v>
                </c:pt>
              </c:numCache>
            </c:numRef>
          </c:val>
        </c:ser>
        <c:dLbls>
          <c:showLegendKey val="0"/>
          <c:showVal val="1"/>
          <c:showCatName val="0"/>
          <c:showSerName val="0"/>
          <c:showPercent val="0"/>
          <c:showBubbleSize val="0"/>
        </c:dLbls>
        <c:gapWidth val="150"/>
        <c:overlap val="-25"/>
        <c:axId val="177285696"/>
        <c:axId val="177286256"/>
      </c:barChart>
      <c:catAx>
        <c:axId val="177285696"/>
        <c:scaling>
          <c:orientation val="minMax"/>
        </c:scaling>
        <c:delete val="0"/>
        <c:axPos val="b"/>
        <c:title>
          <c:tx>
            <c:rich>
              <a:bodyPr/>
              <a:lstStyle/>
              <a:p>
                <a:pPr>
                  <a:defRPr/>
                </a:pPr>
                <a:r>
                  <a:rPr lang="zh-CN" altLang="en-US" b="0"/>
                  <a:t>单位：亿元</a:t>
                </a:r>
              </a:p>
            </c:rich>
          </c:tx>
          <c:overlay val="0"/>
        </c:title>
        <c:numFmt formatCode="General" sourceLinked="0"/>
        <c:majorTickMark val="none"/>
        <c:minorTickMark val="none"/>
        <c:tickLblPos val="nextTo"/>
        <c:crossAx val="177286256"/>
        <c:crosses val="autoZero"/>
        <c:auto val="1"/>
        <c:lblAlgn val="ctr"/>
        <c:lblOffset val="100"/>
        <c:noMultiLvlLbl val="0"/>
      </c:catAx>
      <c:valAx>
        <c:axId val="177286256"/>
        <c:scaling>
          <c:orientation val="minMax"/>
          <c:min val="0"/>
        </c:scaling>
        <c:delete val="1"/>
        <c:axPos val="l"/>
        <c:numFmt formatCode="0.00_ " sourceLinked="1"/>
        <c:majorTickMark val="none"/>
        <c:minorTickMark val="none"/>
        <c:tickLblPos val="none"/>
        <c:crossAx val="177285696"/>
        <c:crosses val="autoZero"/>
        <c:crossBetween val="between"/>
      </c:valAx>
    </c:plotArea>
    <c:plotVisOnly val="1"/>
    <c:dispBlanksAs val="gap"/>
    <c:showDLblsOverMax val="0"/>
  </c:chart>
  <c:spPr>
    <a:ln>
      <a:solidFill>
        <a:srgbClr val="002060"/>
      </a:solid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zh-CN" altLang="en-US" sz="1800" b="1" i="0" baseline="0" dirty="0" smtClean="0"/>
              <a:t>中信证券交易量变化</a:t>
            </a:r>
            <a:endParaRPr lang="en-US" altLang="zh-CN" sz="1800" b="1" i="0" baseline="0" dirty="0"/>
          </a:p>
        </c:rich>
      </c:tx>
      <c:overlay val="0"/>
    </c:title>
    <c:autoTitleDeleted val="0"/>
    <c:plotArea>
      <c:layout/>
      <c:barChart>
        <c:barDir val="col"/>
        <c:grouping val="clustered"/>
        <c:varyColors val="0"/>
        <c:ser>
          <c:idx val="0"/>
          <c:order val="0"/>
          <c:spPr>
            <a:solidFill>
              <a:srgbClr val="002060"/>
            </a:solidFill>
          </c:spPr>
          <c:invertIfNegative val="0"/>
          <c:cat>
            <c:strRef>
              <c:f>[1]Sheet2!$A$2:$A$16</c:f>
              <c:strCache>
                <c:ptCount val="15"/>
                <c:pt idx="0">
                  <c:v>2014/08</c:v>
                </c:pt>
                <c:pt idx="1">
                  <c:v>2014/09</c:v>
                </c:pt>
                <c:pt idx="2">
                  <c:v>2014/10</c:v>
                </c:pt>
                <c:pt idx="3">
                  <c:v>2014/11</c:v>
                </c:pt>
                <c:pt idx="4">
                  <c:v>2014/12</c:v>
                </c:pt>
                <c:pt idx="5">
                  <c:v>2015/01</c:v>
                </c:pt>
                <c:pt idx="6">
                  <c:v>2015/02</c:v>
                </c:pt>
                <c:pt idx="7">
                  <c:v>2015/03</c:v>
                </c:pt>
                <c:pt idx="8">
                  <c:v>2015/04</c:v>
                </c:pt>
                <c:pt idx="9">
                  <c:v>2015/05</c:v>
                </c:pt>
                <c:pt idx="10">
                  <c:v>2015/06</c:v>
                </c:pt>
                <c:pt idx="11">
                  <c:v>2015/07</c:v>
                </c:pt>
                <c:pt idx="12">
                  <c:v>2015/08</c:v>
                </c:pt>
                <c:pt idx="13">
                  <c:v>2015/09</c:v>
                </c:pt>
                <c:pt idx="14">
                  <c:v>2015/10</c:v>
                </c:pt>
              </c:strCache>
            </c:strRef>
          </c:cat>
          <c:val>
            <c:numRef>
              <c:f>[1]Sheet2!$B$2:$B$16</c:f>
              <c:numCache>
                <c:formatCode>General</c:formatCode>
                <c:ptCount val="15"/>
                <c:pt idx="0">
                  <c:v>31.216481999999999</c:v>
                </c:pt>
                <c:pt idx="1">
                  <c:v>26.780878000000001</c:v>
                </c:pt>
                <c:pt idx="2">
                  <c:v>18.787834100000001</c:v>
                </c:pt>
                <c:pt idx="3">
                  <c:v>15.8843145</c:v>
                </c:pt>
                <c:pt idx="4">
                  <c:v>52.029463499999999</c:v>
                </c:pt>
                <c:pt idx="5">
                  <c:v>58.047089999999997</c:v>
                </c:pt>
                <c:pt idx="6">
                  <c:v>29.0927957</c:v>
                </c:pt>
                <c:pt idx="7">
                  <c:v>40.383843699999993</c:v>
                </c:pt>
                <c:pt idx="8">
                  <c:v>39.416653199999999</c:v>
                </c:pt>
                <c:pt idx="9">
                  <c:v>50.458879950000004</c:v>
                </c:pt>
                <c:pt idx="10">
                  <c:v>60.932482650000004</c:v>
                </c:pt>
                <c:pt idx="11">
                  <c:v>63.188626300000003</c:v>
                </c:pt>
                <c:pt idx="12">
                  <c:v>70.672404549999968</c:v>
                </c:pt>
                <c:pt idx="13">
                  <c:v>65.517249050000018</c:v>
                </c:pt>
                <c:pt idx="14">
                  <c:v>55.246106500000003</c:v>
                </c:pt>
              </c:numCache>
            </c:numRef>
          </c:val>
        </c:ser>
        <c:dLbls>
          <c:showLegendKey val="0"/>
          <c:showVal val="0"/>
          <c:showCatName val="0"/>
          <c:showSerName val="0"/>
          <c:showPercent val="0"/>
          <c:showBubbleSize val="0"/>
        </c:dLbls>
        <c:gapWidth val="150"/>
        <c:axId val="177095504"/>
        <c:axId val="177096064"/>
      </c:barChart>
      <c:catAx>
        <c:axId val="177095504"/>
        <c:scaling>
          <c:orientation val="minMax"/>
        </c:scaling>
        <c:delete val="0"/>
        <c:axPos val="b"/>
        <c:numFmt formatCode="General" sourceLinked="0"/>
        <c:majorTickMark val="none"/>
        <c:minorTickMark val="none"/>
        <c:tickLblPos val="nextTo"/>
        <c:crossAx val="177096064"/>
        <c:crosses val="autoZero"/>
        <c:auto val="1"/>
        <c:lblAlgn val="ctr"/>
        <c:lblOffset val="100"/>
        <c:noMultiLvlLbl val="0"/>
      </c:catAx>
      <c:valAx>
        <c:axId val="177096064"/>
        <c:scaling>
          <c:orientation val="minMax"/>
        </c:scaling>
        <c:delete val="0"/>
        <c:axPos val="l"/>
        <c:majorGridlines/>
        <c:numFmt formatCode="General" sourceLinked="1"/>
        <c:majorTickMark val="none"/>
        <c:minorTickMark val="none"/>
        <c:tickLblPos val="nextTo"/>
        <c:crossAx val="177095504"/>
        <c:crosses val="autoZero"/>
        <c:crossBetween val="between"/>
      </c:valAx>
    </c:plotArea>
    <c:plotVisOnly val="1"/>
    <c:dispBlanksAs val="gap"/>
    <c:showDLblsOverMax val="0"/>
  </c:chart>
  <c:spPr>
    <a:ln>
      <a:solidFill>
        <a:srgbClr val="002060"/>
      </a:solidFill>
    </a:ln>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212" cy="496729"/>
          </a:xfrm>
          <a:prstGeom prst="rect">
            <a:avLst/>
          </a:prstGeom>
        </p:spPr>
        <p:txBody>
          <a:bodyPr vert="horz" lIns="91440" tIns="45720" rIns="91440" bIns="45720" rtlCol="0"/>
          <a:lstStyle>
            <a:lvl1pPr algn="l">
              <a:defRPr sz="1200">
                <a:ea typeface="楷体_GB2312" pitchFamily="49" charset="-122"/>
                <a:cs typeface="+mn-cs"/>
              </a:defRPr>
            </a:lvl1pPr>
          </a:lstStyle>
          <a:p>
            <a:pPr>
              <a:defRPr/>
            </a:pPr>
            <a:endParaRPr lang="zh-CN" altLang="en-US"/>
          </a:p>
        </p:txBody>
      </p:sp>
      <p:sp>
        <p:nvSpPr>
          <p:cNvPr id="3" name="日期占位符 2"/>
          <p:cNvSpPr>
            <a:spLocks noGrp="1"/>
          </p:cNvSpPr>
          <p:nvPr>
            <p:ph type="dt" sz="quarter" idx="1"/>
          </p:nvPr>
        </p:nvSpPr>
        <p:spPr>
          <a:xfrm>
            <a:off x="3885185" y="0"/>
            <a:ext cx="2971211" cy="496729"/>
          </a:xfrm>
          <a:prstGeom prst="rect">
            <a:avLst/>
          </a:prstGeom>
        </p:spPr>
        <p:txBody>
          <a:bodyPr vert="horz" lIns="91440" tIns="45720" rIns="91440" bIns="45720" rtlCol="0"/>
          <a:lstStyle>
            <a:lvl1pPr algn="r">
              <a:defRPr sz="1200">
                <a:ea typeface="楷体_GB2312" pitchFamily="49" charset="-122"/>
                <a:cs typeface="+mn-cs"/>
              </a:defRPr>
            </a:lvl1pPr>
          </a:lstStyle>
          <a:p>
            <a:pPr>
              <a:defRPr/>
            </a:pPr>
            <a:fld id="{7680B5DD-4D59-45DA-860E-F02A59A3B194}" type="datetimeFigureOut">
              <a:rPr lang="zh-CN" altLang="en-US"/>
              <a:pPr>
                <a:defRPr/>
              </a:pPr>
              <a:t>2015/11/24</a:t>
            </a:fld>
            <a:endParaRPr lang="zh-CN" altLang="en-US"/>
          </a:p>
        </p:txBody>
      </p:sp>
      <p:sp>
        <p:nvSpPr>
          <p:cNvPr id="4" name="页脚占位符 3"/>
          <p:cNvSpPr>
            <a:spLocks noGrp="1"/>
          </p:cNvSpPr>
          <p:nvPr>
            <p:ph type="ftr" sz="quarter" idx="2"/>
          </p:nvPr>
        </p:nvSpPr>
        <p:spPr>
          <a:xfrm>
            <a:off x="0" y="9428323"/>
            <a:ext cx="2971212" cy="496728"/>
          </a:xfrm>
          <a:prstGeom prst="rect">
            <a:avLst/>
          </a:prstGeom>
        </p:spPr>
        <p:txBody>
          <a:bodyPr vert="horz" lIns="91440" tIns="45720" rIns="91440" bIns="45720" rtlCol="0" anchor="b"/>
          <a:lstStyle>
            <a:lvl1pPr algn="l">
              <a:defRPr sz="1200">
                <a:ea typeface="楷体_GB2312" pitchFamily="49" charset="-122"/>
                <a:cs typeface="+mn-cs"/>
              </a:defRPr>
            </a:lvl1pPr>
          </a:lstStyle>
          <a:p>
            <a:pPr>
              <a:defRPr/>
            </a:pPr>
            <a:endParaRPr lang="zh-CN" altLang="en-US"/>
          </a:p>
        </p:txBody>
      </p:sp>
      <p:sp>
        <p:nvSpPr>
          <p:cNvPr id="5" name="灯片编号占位符 4"/>
          <p:cNvSpPr>
            <a:spLocks noGrp="1"/>
          </p:cNvSpPr>
          <p:nvPr>
            <p:ph type="sldNum" sz="quarter" idx="3"/>
          </p:nvPr>
        </p:nvSpPr>
        <p:spPr>
          <a:xfrm>
            <a:off x="3885185" y="9428323"/>
            <a:ext cx="2971211" cy="496728"/>
          </a:xfrm>
          <a:prstGeom prst="rect">
            <a:avLst/>
          </a:prstGeom>
        </p:spPr>
        <p:txBody>
          <a:bodyPr vert="horz" lIns="91440" tIns="45720" rIns="91440" bIns="45720" rtlCol="0" anchor="b"/>
          <a:lstStyle>
            <a:lvl1pPr algn="r">
              <a:defRPr sz="1200">
                <a:ea typeface="楷体_GB2312" pitchFamily="49" charset="-122"/>
                <a:cs typeface="+mn-cs"/>
              </a:defRPr>
            </a:lvl1pPr>
          </a:lstStyle>
          <a:p>
            <a:pPr>
              <a:defRPr/>
            </a:pPr>
            <a:fld id="{E29F78B5-E575-4043-A00E-83EFB07E240B}" type="slidenum">
              <a:rPr lang="zh-CN" altLang="en-US"/>
              <a:pPr>
                <a:defRPr/>
              </a:pPr>
              <a:t>‹#›</a:t>
            </a:fld>
            <a:endParaRPr lang="zh-CN" altLang="en-US"/>
          </a:p>
        </p:txBody>
      </p:sp>
    </p:spTree>
    <p:extLst>
      <p:ext uri="{BB962C8B-B14F-4D97-AF65-F5344CB8AC3E}">
        <p14:creationId xmlns:p14="http://schemas.microsoft.com/office/powerpoint/2010/main" val="2499213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212" cy="495142"/>
          </a:xfrm>
          <a:prstGeom prst="rect">
            <a:avLst/>
          </a:prstGeom>
          <a:noFill/>
          <a:ln w="9525">
            <a:noFill/>
            <a:miter lim="800000"/>
            <a:headEnd/>
            <a:tailEnd/>
          </a:ln>
          <a:effectLst/>
        </p:spPr>
        <p:txBody>
          <a:bodyPr vert="horz" wrap="square" lIns="91673" tIns="45837" rIns="91673" bIns="45837" numCol="1" anchor="t" anchorCtr="0" compatLnSpc="1">
            <a:prstTxWarp prst="textNoShape">
              <a:avLst/>
            </a:prstTxWarp>
          </a:bodyPr>
          <a:lstStyle>
            <a:lvl1pPr algn="l" defTabSz="917600">
              <a:defRPr sz="1200">
                <a:solidFill>
                  <a:schemeClr val="tx1"/>
                </a:solidFill>
                <a:latin typeface="Arial" charset="0"/>
                <a:ea typeface="宋体" pitchFamily="2" charset="-122"/>
                <a:cs typeface="+mn-cs"/>
              </a:defRPr>
            </a:lvl1pPr>
          </a:lstStyle>
          <a:p>
            <a:pPr>
              <a:defRPr/>
            </a:pPr>
            <a:endParaRPr lang="zh-CN" altLang="en-US"/>
          </a:p>
        </p:txBody>
      </p:sp>
      <p:sp>
        <p:nvSpPr>
          <p:cNvPr id="4099" name="Rectangle 3"/>
          <p:cNvSpPr>
            <a:spLocks noGrp="1" noChangeArrowheads="1"/>
          </p:cNvSpPr>
          <p:nvPr>
            <p:ph type="dt" idx="1"/>
          </p:nvPr>
        </p:nvSpPr>
        <p:spPr bwMode="auto">
          <a:xfrm>
            <a:off x="3883581" y="0"/>
            <a:ext cx="2972815" cy="495142"/>
          </a:xfrm>
          <a:prstGeom prst="rect">
            <a:avLst/>
          </a:prstGeom>
          <a:noFill/>
          <a:ln w="9525">
            <a:noFill/>
            <a:miter lim="800000"/>
            <a:headEnd/>
            <a:tailEnd/>
          </a:ln>
          <a:effectLst/>
        </p:spPr>
        <p:txBody>
          <a:bodyPr vert="horz" wrap="square" lIns="91673" tIns="45837" rIns="91673" bIns="45837" numCol="1" anchor="t" anchorCtr="0" compatLnSpc="1">
            <a:prstTxWarp prst="textNoShape">
              <a:avLst/>
            </a:prstTxWarp>
          </a:bodyPr>
          <a:lstStyle>
            <a:lvl1pPr algn="r" defTabSz="917600">
              <a:defRPr sz="1200">
                <a:solidFill>
                  <a:schemeClr val="tx1"/>
                </a:solidFill>
                <a:latin typeface="Arial" charset="0"/>
                <a:ea typeface="宋体" pitchFamily="2" charset="-122"/>
                <a:cs typeface="+mn-cs"/>
              </a:defRPr>
            </a:lvl1pPr>
          </a:lstStyle>
          <a:p>
            <a:pPr>
              <a:defRPr/>
            </a:pPr>
            <a:endParaRPr lang="en-US"/>
          </a:p>
        </p:txBody>
      </p:sp>
      <p:sp>
        <p:nvSpPr>
          <p:cNvPr id="23556" name="Rectangle 4"/>
          <p:cNvSpPr>
            <a:spLocks noGrp="1" noRot="1" noChangeAspect="1" noChangeArrowheads="1"/>
          </p:cNvSpPr>
          <p:nvPr>
            <p:ph type="sldImg" idx="2"/>
          </p:nvPr>
        </p:nvSpPr>
        <p:spPr bwMode="auto">
          <a:xfrm>
            <a:off x="808038" y="746125"/>
            <a:ext cx="5245100" cy="3719513"/>
          </a:xfrm>
          <a:prstGeom prst="rect">
            <a:avLst/>
          </a:prstGeom>
          <a:noFill/>
          <a:ln w="9525">
            <a:noFill/>
            <a:miter lim="800000"/>
            <a:headEnd/>
            <a:tailEnd/>
          </a:ln>
        </p:spPr>
      </p:sp>
      <p:sp>
        <p:nvSpPr>
          <p:cNvPr id="4101" name="Rectangle 5"/>
          <p:cNvSpPr>
            <a:spLocks noGrp="1" noRot="1" noChangeArrowheads="1"/>
          </p:cNvSpPr>
          <p:nvPr>
            <p:ph type="body" sz="quarter" idx="3"/>
          </p:nvPr>
        </p:nvSpPr>
        <p:spPr bwMode="auto">
          <a:xfrm>
            <a:off x="686281" y="4716542"/>
            <a:ext cx="5485438" cy="4465797"/>
          </a:xfrm>
          <a:prstGeom prst="rect">
            <a:avLst/>
          </a:prstGeom>
          <a:noFill/>
          <a:ln w="9525">
            <a:noFill/>
            <a:miter lim="800000"/>
            <a:headEnd/>
            <a:tailEnd/>
          </a:ln>
          <a:effectLst/>
        </p:spPr>
        <p:txBody>
          <a:bodyPr vert="horz" wrap="square" lIns="91673" tIns="45837" rIns="91673" bIns="45837"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Rectangle 6"/>
          <p:cNvSpPr>
            <a:spLocks noGrp="1" noChangeArrowheads="1"/>
          </p:cNvSpPr>
          <p:nvPr>
            <p:ph type="ftr" sz="quarter" idx="4"/>
          </p:nvPr>
        </p:nvSpPr>
        <p:spPr bwMode="auto">
          <a:xfrm>
            <a:off x="0" y="9428323"/>
            <a:ext cx="2971212" cy="496728"/>
          </a:xfrm>
          <a:prstGeom prst="rect">
            <a:avLst/>
          </a:prstGeom>
          <a:noFill/>
          <a:ln w="9525">
            <a:noFill/>
            <a:miter lim="800000"/>
            <a:headEnd/>
            <a:tailEnd/>
          </a:ln>
          <a:effectLst/>
        </p:spPr>
        <p:txBody>
          <a:bodyPr vert="horz" wrap="square" lIns="91673" tIns="45837" rIns="91673" bIns="45837" numCol="1" anchor="b" anchorCtr="0" compatLnSpc="1">
            <a:prstTxWarp prst="textNoShape">
              <a:avLst/>
            </a:prstTxWarp>
          </a:bodyPr>
          <a:lstStyle>
            <a:lvl1pPr algn="l" defTabSz="917600">
              <a:defRPr sz="1200">
                <a:solidFill>
                  <a:schemeClr val="tx1"/>
                </a:solidFill>
                <a:latin typeface="Arial" charset="0"/>
                <a:ea typeface="宋体" pitchFamily="2" charset="-122"/>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3581" y="9428323"/>
            <a:ext cx="2972815" cy="496728"/>
          </a:xfrm>
          <a:prstGeom prst="rect">
            <a:avLst/>
          </a:prstGeom>
          <a:noFill/>
          <a:ln w="9525">
            <a:noFill/>
            <a:miter lim="800000"/>
            <a:headEnd/>
            <a:tailEnd/>
          </a:ln>
          <a:effectLst/>
        </p:spPr>
        <p:txBody>
          <a:bodyPr vert="horz" wrap="square" lIns="91673" tIns="45837" rIns="91673" bIns="45837" numCol="1" anchor="b" anchorCtr="0" compatLnSpc="1">
            <a:prstTxWarp prst="textNoShape">
              <a:avLst/>
            </a:prstTxWarp>
          </a:bodyPr>
          <a:lstStyle>
            <a:lvl1pPr algn="r" defTabSz="917600">
              <a:defRPr sz="1200">
                <a:solidFill>
                  <a:schemeClr val="tx1"/>
                </a:solidFill>
                <a:latin typeface="Arial" charset="0"/>
                <a:ea typeface="宋体" pitchFamily="2" charset="-122"/>
                <a:cs typeface="+mn-cs"/>
              </a:defRPr>
            </a:lvl1pPr>
          </a:lstStyle>
          <a:p>
            <a:pPr>
              <a:defRPr/>
            </a:pPr>
            <a:fld id="{8538B4F7-A70B-4DD0-8FDC-B3F991BDCA50}" type="slidenum">
              <a:rPr lang="zh-CN" altLang="en-US"/>
              <a:pPr>
                <a:defRPr/>
              </a:pPr>
              <a:t>‹#›</a:t>
            </a:fld>
            <a:endParaRPr lang="en-US" dirty="0"/>
          </a:p>
        </p:txBody>
      </p:sp>
    </p:spTree>
    <p:extLst>
      <p:ext uri="{BB962C8B-B14F-4D97-AF65-F5344CB8AC3E}">
        <p14:creationId xmlns:p14="http://schemas.microsoft.com/office/powerpoint/2010/main" val="4429607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088"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178"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266"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354"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5443" algn="l" defTabSz="914178" rtl="0" eaLnBrk="1" latinLnBrk="0" hangingPunct="1">
      <a:defRPr sz="1200" kern="1200">
        <a:solidFill>
          <a:schemeClr val="tx1"/>
        </a:solidFill>
        <a:latin typeface="+mn-lt"/>
        <a:ea typeface="+mn-ea"/>
        <a:cs typeface="+mn-cs"/>
      </a:defRPr>
    </a:lvl6pPr>
    <a:lvl7pPr marL="2742533" algn="l" defTabSz="914178" rtl="0" eaLnBrk="1" latinLnBrk="0" hangingPunct="1">
      <a:defRPr sz="1200" kern="1200">
        <a:solidFill>
          <a:schemeClr val="tx1"/>
        </a:solidFill>
        <a:latin typeface="+mn-lt"/>
        <a:ea typeface="+mn-ea"/>
        <a:cs typeface="+mn-cs"/>
      </a:defRPr>
    </a:lvl7pPr>
    <a:lvl8pPr marL="3199622" algn="l" defTabSz="914178" rtl="0" eaLnBrk="1" latinLnBrk="0" hangingPunct="1">
      <a:defRPr sz="1200" kern="1200">
        <a:solidFill>
          <a:schemeClr val="tx1"/>
        </a:solidFill>
        <a:latin typeface="+mn-lt"/>
        <a:ea typeface="+mn-ea"/>
        <a:cs typeface="+mn-cs"/>
      </a:defRPr>
    </a:lvl8pPr>
    <a:lvl9pPr marL="3656710" algn="l" defTabSz="9141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85815A5-504A-4386-BD9A-9CFE99962587}" type="slidenum">
              <a:rPr lang="zh-CN" altLang="en-US" smtClean="0"/>
              <a:pPr/>
              <a:t>11</a:t>
            </a:fld>
            <a:endParaRPr lang="zh-CN" altLang="en-US"/>
          </a:p>
        </p:txBody>
      </p:sp>
    </p:spTree>
    <p:extLst>
      <p:ext uri="{BB962C8B-B14F-4D97-AF65-F5344CB8AC3E}">
        <p14:creationId xmlns:p14="http://schemas.microsoft.com/office/powerpoint/2010/main" val="2129904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85815A5-504A-4386-BD9A-9CFE99962587}" type="slidenum">
              <a:rPr lang="zh-CN" altLang="en-US" smtClean="0"/>
              <a:pPr/>
              <a:t>14</a:t>
            </a:fld>
            <a:endParaRPr lang="zh-CN" altLang="en-US"/>
          </a:p>
        </p:txBody>
      </p:sp>
    </p:spTree>
    <p:extLst>
      <p:ext uri="{BB962C8B-B14F-4D97-AF65-F5344CB8AC3E}">
        <p14:creationId xmlns:p14="http://schemas.microsoft.com/office/powerpoint/2010/main" val="1308871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85815A5-504A-4386-BD9A-9CFE99962587}" type="slidenum">
              <a:rPr lang="zh-CN" altLang="en-US" smtClean="0"/>
              <a:pPr/>
              <a:t>15</a:t>
            </a:fld>
            <a:endParaRPr lang="zh-CN" altLang="en-US"/>
          </a:p>
        </p:txBody>
      </p:sp>
    </p:spTree>
    <p:extLst>
      <p:ext uri="{BB962C8B-B14F-4D97-AF65-F5344CB8AC3E}">
        <p14:creationId xmlns:p14="http://schemas.microsoft.com/office/powerpoint/2010/main" val="1821102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DA69B34-21AB-4AB1-97E8-BD9160A7E3D1}"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91438" y="576263"/>
            <a:ext cx="2411412" cy="61341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4025" y="576263"/>
            <a:ext cx="7085013" cy="61341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51589D2-70B3-4F21-A03F-1FE8D0E4A16F}"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grpSp>
        <p:nvGrpSpPr>
          <p:cNvPr id="4" name="Group 7"/>
          <p:cNvGrpSpPr>
            <a:grpSpLocks/>
          </p:cNvGrpSpPr>
          <p:nvPr/>
        </p:nvGrpSpPr>
        <p:grpSpPr bwMode="auto">
          <a:xfrm>
            <a:off x="0" y="0"/>
            <a:ext cx="7489768" cy="7631113"/>
            <a:chOff x="0" y="0"/>
            <a:chExt cx="4008" cy="4320"/>
          </a:xfrm>
        </p:grpSpPr>
        <p:pic>
          <p:nvPicPr>
            <p:cNvPr id="5" name="Picture 8" descr="Expbann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invGray">
            <a:xfrm>
              <a:off x="0" y="0"/>
              <a:ext cx="432"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EXPHORS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8" y="3600"/>
              <a:ext cx="1800"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10" descr="EXPHORS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2380" y="4069616"/>
            <a:ext cx="6727031" cy="10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8562" name="Rectangle 2"/>
          <p:cNvSpPr>
            <a:spLocks noGrp="1" noChangeArrowheads="1"/>
          </p:cNvSpPr>
          <p:nvPr>
            <p:ph type="ctrTitle"/>
          </p:nvPr>
        </p:nvSpPr>
        <p:spPr>
          <a:xfrm>
            <a:off x="2062279" y="1101960"/>
            <a:ext cx="7535634" cy="2797763"/>
          </a:xfrm>
          <a:ln w="76200" cmpd="tri"/>
        </p:spPr>
        <p:txBody>
          <a:bodyPr/>
          <a:lstStyle>
            <a:lvl1pPr algn="ctr">
              <a:defRPr/>
            </a:lvl1pPr>
          </a:lstStyle>
          <a:p>
            <a:r>
              <a:rPr lang="zh-CN" altLang="en-US"/>
              <a:t>单击此处编辑母版标题样式</a:t>
            </a:r>
          </a:p>
        </p:txBody>
      </p:sp>
      <p:sp>
        <p:nvSpPr>
          <p:cNvPr id="578563" name="Rectangle 3"/>
          <p:cNvSpPr>
            <a:spLocks noGrp="1" noChangeArrowheads="1"/>
          </p:cNvSpPr>
          <p:nvPr>
            <p:ph type="subTitle" idx="1"/>
          </p:nvPr>
        </p:nvSpPr>
        <p:spPr>
          <a:xfrm>
            <a:off x="2062279" y="4323674"/>
            <a:ext cx="7535634" cy="1951420"/>
          </a:xfrm>
          <a:ln w="6350"/>
        </p:spPr>
        <p:txBody>
          <a:bodyPr/>
          <a:lstStyle>
            <a:lvl1pPr marL="0" indent="0" algn="ctr">
              <a:buFontTx/>
              <a:buNone/>
              <a:defRPr/>
            </a:lvl1pPr>
          </a:lstStyle>
          <a:p>
            <a:r>
              <a:rPr lang="zh-CN" altLang="en-US"/>
              <a:t>单击此处编辑母版副标题样式</a:t>
            </a:r>
          </a:p>
        </p:txBody>
      </p:sp>
      <p:sp>
        <p:nvSpPr>
          <p:cNvPr id="8" name="Rectangle 4"/>
          <p:cNvSpPr>
            <a:spLocks noGrp="1" noChangeArrowheads="1"/>
          </p:cNvSpPr>
          <p:nvPr>
            <p:ph type="dt" sz="half" idx="10"/>
          </p:nvPr>
        </p:nvSpPr>
        <p:spPr>
          <a:xfrm>
            <a:off x="1077004" y="7122998"/>
            <a:ext cx="2242344" cy="508117"/>
          </a:xfrm>
        </p:spPr>
        <p:txBody>
          <a:bodyPr anchorCtr="0"/>
          <a:lstStyle>
            <a:lvl1pPr>
              <a:defRPr/>
            </a:lvl1pPr>
          </a:lstStyle>
          <a:p>
            <a:pPr>
              <a:defRPr/>
            </a:pPr>
            <a:endParaRPr lang="en-US" altLang="zh-CN"/>
          </a:p>
        </p:txBody>
      </p:sp>
      <p:sp>
        <p:nvSpPr>
          <p:cNvPr id="9" name="Rectangle 5"/>
          <p:cNvSpPr>
            <a:spLocks noGrp="1" noChangeArrowheads="1"/>
          </p:cNvSpPr>
          <p:nvPr>
            <p:ph type="ftr" sz="quarter" idx="11"/>
          </p:nvPr>
        </p:nvSpPr>
        <p:spPr>
          <a:xfrm>
            <a:off x="4126256" y="7122998"/>
            <a:ext cx="3407683" cy="508117"/>
          </a:xfrm>
        </p:spPr>
        <p:txBody>
          <a:bodyPr anchorCtr="0"/>
          <a:lstStyle>
            <a:lvl1pPr>
              <a:defRPr/>
            </a:lvl1pPr>
          </a:lstStyle>
          <a:p>
            <a:pPr>
              <a:defRPr/>
            </a:pPr>
            <a:endParaRPr lang="en-US" altLang="zh-CN"/>
          </a:p>
        </p:txBody>
      </p:sp>
      <p:sp>
        <p:nvSpPr>
          <p:cNvPr id="10" name="Rectangle 6"/>
          <p:cNvSpPr>
            <a:spLocks noGrp="1" noChangeArrowheads="1"/>
          </p:cNvSpPr>
          <p:nvPr>
            <p:ph type="sldNum" sz="quarter" idx="12"/>
          </p:nvPr>
        </p:nvSpPr>
        <p:spPr/>
        <p:txBody>
          <a:bodyPr anchorCtr="0"/>
          <a:lstStyle>
            <a:lvl1pPr>
              <a:defRPr/>
            </a:lvl1pPr>
          </a:lstStyle>
          <a:p>
            <a:pPr>
              <a:defRPr/>
            </a:pPr>
            <a:fld id="{2F8858F5-C93F-4E9F-8556-2E6413951228}" type="slidenum">
              <a:rPr lang="zh-CN" altLang="en-US"/>
              <a:pPr>
                <a:defRPr/>
              </a:pPr>
              <a:t>‹#›</a:t>
            </a:fld>
            <a:endParaRPr lang="en-US" altLang="zh-CN"/>
          </a:p>
        </p:txBody>
      </p:sp>
    </p:spTree>
    <p:extLst>
      <p:ext uri="{BB962C8B-B14F-4D97-AF65-F5344CB8AC3E}">
        <p14:creationId xmlns:p14="http://schemas.microsoft.com/office/powerpoint/2010/main" val="3247504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7_空白">
    <p:spTree>
      <p:nvGrpSpPr>
        <p:cNvPr id="1" name=""/>
        <p:cNvGrpSpPr/>
        <p:nvPr/>
      </p:nvGrpSpPr>
      <p:grpSpPr>
        <a:xfrm>
          <a:off x="0" y="0"/>
          <a:ext cx="0" cy="0"/>
          <a:chOff x="0" y="0"/>
          <a:chExt cx="0" cy="0"/>
        </a:xfrm>
      </p:grpSpPr>
      <p:sp>
        <p:nvSpPr>
          <p:cNvPr id="5" name="标题 1"/>
          <p:cNvSpPr>
            <a:spLocks noGrp="1"/>
          </p:cNvSpPr>
          <p:nvPr>
            <p:ph type="title"/>
          </p:nvPr>
        </p:nvSpPr>
        <p:spPr>
          <a:xfrm>
            <a:off x="557134" y="672960"/>
            <a:ext cx="5253850" cy="550749"/>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8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4_空白">
    <p:spTree>
      <p:nvGrpSpPr>
        <p:cNvPr id="1" name=""/>
        <p:cNvGrpSpPr/>
        <p:nvPr/>
      </p:nvGrpSpPr>
      <p:grpSpPr>
        <a:xfrm>
          <a:off x="0" y="0"/>
          <a:ext cx="0" cy="0"/>
          <a:chOff x="0" y="0"/>
          <a:chExt cx="0" cy="0"/>
        </a:xfrm>
      </p:grpSpPr>
      <p:sp>
        <p:nvSpPr>
          <p:cNvPr id="5" name="标题 1"/>
          <p:cNvSpPr>
            <a:spLocks noGrp="1"/>
          </p:cNvSpPr>
          <p:nvPr>
            <p:ph type="title"/>
          </p:nvPr>
        </p:nvSpPr>
        <p:spPr>
          <a:xfrm>
            <a:off x="557134" y="672960"/>
            <a:ext cx="5253850" cy="550749"/>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C62E2B5-9B92-4F9F-9ADD-6E2DBBE177EE}"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50902" y="4903790"/>
            <a:ext cx="9148763" cy="1516062"/>
          </a:xfrm>
        </p:spPr>
        <p:txBody>
          <a:bodyPr anchor="t"/>
          <a:lstStyle>
            <a:lvl1pPr algn="l">
              <a:defRPr sz="39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50902" y="3233738"/>
            <a:ext cx="9148763" cy="1670050"/>
          </a:xfrm>
        </p:spPr>
        <p:txBody>
          <a:bodyPr anchor="b"/>
          <a:lstStyle>
            <a:lvl1pPr marL="0" indent="0">
              <a:buNone/>
              <a:defRPr sz="2000"/>
            </a:lvl1pPr>
            <a:lvl2pPr marL="457088" indent="0">
              <a:buNone/>
              <a:defRPr sz="1800"/>
            </a:lvl2pPr>
            <a:lvl3pPr marL="914178" indent="0">
              <a:buNone/>
              <a:defRPr sz="1600"/>
            </a:lvl3pPr>
            <a:lvl4pPr marL="1371266" indent="0">
              <a:buNone/>
              <a:defRPr sz="1400"/>
            </a:lvl4pPr>
            <a:lvl5pPr marL="1828354" indent="0">
              <a:buNone/>
              <a:defRPr sz="1400"/>
            </a:lvl5pPr>
            <a:lvl6pPr marL="2285443" indent="0">
              <a:buNone/>
              <a:defRPr sz="1400"/>
            </a:lvl6pPr>
            <a:lvl7pPr marL="2742533" indent="0">
              <a:buNone/>
              <a:defRPr sz="1400"/>
            </a:lvl7pPr>
            <a:lvl8pPr marL="3199622" indent="0">
              <a:buNone/>
              <a:defRPr sz="1400"/>
            </a:lvl8pPr>
            <a:lvl9pPr marL="365671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F180331-79DC-451D-B13D-982625DC108D}"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4027" y="1403350"/>
            <a:ext cx="4748213" cy="5307013"/>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354638" y="1403350"/>
            <a:ext cx="4748212" cy="5307013"/>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3A97511-82FB-4BD4-A58A-80534C5C54E8}"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38165" y="306390"/>
            <a:ext cx="9686925" cy="1271587"/>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8163" y="1708150"/>
            <a:ext cx="4756150" cy="711200"/>
          </a:xfrm>
        </p:spPr>
        <p:txBody>
          <a:bodyPr anchor="b"/>
          <a:lstStyle>
            <a:lvl1pPr marL="0" indent="0">
              <a:buNone/>
              <a:defRPr sz="2400" b="1"/>
            </a:lvl1pPr>
            <a:lvl2pPr marL="457088" indent="0">
              <a:buNone/>
              <a:defRPr sz="2000" b="1"/>
            </a:lvl2pPr>
            <a:lvl3pPr marL="914178" indent="0">
              <a:buNone/>
              <a:defRPr sz="1800" b="1"/>
            </a:lvl3pPr>
            <a:lvl4pPr marL="1371266" indent="0">
              <a:buNone/>
              <a:defRPr sz="1600" b="1"/>
            </a:lvl4pPr>
            <a:lvl5pPr marL="1828354" indent="0">
              <a:buNone/>
              <a:defRPr sz="1600" b="1"/>
            </a:lvl5pPr>
            <a:lvl6pPr marL="2285443" indent="0">
              <a:buNone/>
              <a:defRPr sz="1600" b="1"/>
            </a:lvl6pPr>
            <a:lvl7pPr marL="2742533" indent="0">
              <a:buNone/>
              <a:defRPr sz="1600" b="1"/>
            </a:lvl7pPr>
            <a:lvl8pPr marL="3199622" indent="0">
              <a:buNone/>
              <a:defRPr sz="1600" b="1"/>
            </a:lvl8pPr>
            <a:lvl9pPr marL="365671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38163" y="2419351"/>
            <a:ext cx="4756150" cy="4397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67350" y="1708150"/>
            <a:ext cx="4757738" cy="711200"/>
          </a:xfrm>
        </p:spPr>
        <p:txBody>
          <a:bodyPr anchor="b"/>
          <a:lstStyle>
            <a:lvl1pPr marL="0" indent="0">
              <a:buNone/>
              <a:defRPr sz="2400" b="1"/>
            </a:lvl1pPr>
            <a:lvl2pPr marL="457088" indent="0">
              <a:buNone/>
              <a:defRPr sz="2000" b="1"/>
            </a:lvl2pPr>
            <a:lvl3pPr marL="914178" indent="0">
              <a:buNone/>
              <a:defRPr sz="1800" b="1"/>
            </a:lvl3pPr>
            <a:lvl4pPr marL="1371266" indent="0">
              <a:buNone/>
              <a:defRPr sz="1600" b="1"/>
            </a:lvl4pPr>
            <a:lvl5pPr marL="1828354" indent="0">
              <a:buNone/>
              <a:defRPr sz="1600" b="1"/>
            </a:lvl5pPr>
            <a:lvl6pPr marL="2285443" indent="0">
              <a:buNone/>
              <a:defRPr sz="1600" b="1"/>
            </a:lvl6pPr>
            <a:lvl7pPr marL="2742533" indent="0">
              <a:buNone/>
              <a:defRPr sz="1600" b="1"/>
            </a:lvl7pPr>
            <a:lvl8pPr marL="3199622" indent="0">
              <a:buNone/>
              <a:defRPr sz="1600" b="1"/>
            </a:lvl8pPr>
            <a:lvl9pPr marL="365671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67350" y="2419351"/>
            <a:ext cx="4757738" cy="43973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793D6AA5-CC37-479C-B0A0-F3314BADB31F}"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1145E60-C34C-48C3-8FAC-51C15AB14AAE}"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B3DAB53-5207-4054-B021-16E0AA31647A}"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8163" y="303213"/>
            <a:ext cx="3541712" cy="129381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08465" y="303213"/>
            <a:ext cx="6016625" cy="6513512"/>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38163" y="1597025"/>
            <a:ext cx="3541712" cy="5219700"/>
          </a:xfrm>
        </p:spPr>
        <p:txBody>
          <a:bodyPr/>
          <a:lstStyle>
            <a:lvl1pPr marL="0" indent="0">
              <a:buNone/>
              <a:defRPr sz="1400"/>
            </a:lvl1pPr>
            <a:lvl2pPr marL="457088" indent="0">
              <a:buNone/>
              <a:defRPr sz="1200"/>
            </a:lvl2pPr>
            <a:lvl3pPr marL="914178" indent="0">
              <a:buNone/>
              <a:defRPr sz="1000"/>
            </a:lvl3pPr>
            <a:lvl4pPr marL="1371266" indent="0">
              <a:buNone/>
              <a:defRPr sz="900"/>
            </a:lvl4pPr>
            <a:lvl5pPr marL="1828354" indent="0">
              <a:buNone/>
              <a:defRPr sz="900"/>
            </a:lvl5pPr>
            <a:lvl6pPr marL="2285443" indent="0">
              <a:buNone/>
              <a:defRPr sz="900"/>
            </a:lvl6pPr>
            <a:lvl7pPr marL="2742533" indent="0">
              <a:buNone/>
              <a:defRPr sz="900"/>
            </a:lvl7pPr>
            <a:lvl8pPr marL="3199622" indent="0">
              <a:buNone/>
              <a:defRPr sz="900"/>
            </a:lvl8pPr>
            <a:lvl9pPr marL="365671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5871AA6-4E49-4734-A9CB-7BD45C11DC83}"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09788" y="5341940"/>
            <a:ext cx="6457950" cy="63023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09788" y="682625"/>
            <a:ext cx="6457950" cy="4578350"/>
          </a:xfrm>
        </p:spPr>
        <p:txBody>
          <a:bodyPr/>
          <a:lstStyle>
            <a:lvl1pPr marL="0" indent="0">
              <a:buNone/>
              <a:defRPr sz="3200"/>
            </a:lvl1pPr>
            <a:lvl2pPr marL="457088" indent="0">
              <a:buNone/>
              <a:defRPr sz="2900"/>
            </a:lvl2pPr>
            <a:lvl3pPr marL="914178" indent="0">
              <a:buNone/>
              <a:defRPr sz="2400"/>
            </a:lvl3pPr>
            <a:lvl4pPr marL="1371266" indent="0">
              <a:buNone/>
              <a:defRPr sz="2000"/>
            </a:lvl4pPr>
            <a:lvl5pPr marL="1828354" indent="0">
              <a:buNone/>
              <a:defRPr sz="2000"/>
            </a:lvl5pPr>
            <a:lvl6pPr marL="2285443" indent="0">
              <a:buNone/>
              <a:defRPr sz="2000"/>
            </a:lvl6pPr>
            <a:lvl7pPr marL="2742533" indent="0">
              <a:buNone/>
              <a:defRPr sz="2000"/>
            </a:lvl7pPr>
            <a:lvl8pPr marL="3199622" indent="0">
              <a:buNone/>
              <a:defRPr sz="2000"/>
            </a:lvl8pPr>
            <a:lvl9pPr marL="3656710" indent="0">
              <a:buNone/>
              <a:defRPr sz="2000"/>
            </a:lvl9pPr>
          </a:lstStyle>
          <a:p>
            <a:pPr lvl="0"/>
            <a:endParaRPr lang="zh-CN" altLang="en-US" noProof="0" smtClean="0"/>
          </a:p>
        </p:txBody>
      </p:sp>
      <p:sp>
        <p:nvSpPr>
          <p:cNvPr id="4" name="文本占位符 3"/>
          <p:cNvSpPr>
            <a:spLocks noGrp="1"/>
          </p:cNvSpPr>
          <p:nvPr>
            <p:ph type="body" sz="half" idx="2"/>
          </p:nvPr>
        </p:nvSpPr>
        <p:spPr>
          <a:xfrm>
            <a:off x="2109788" y="5972176"/>
            <a:ext cx="6457950" cy="895351"/>
          </a:xfrm>
        </p:spPr>
        <p:txBody>
          <a:bodyPr/>
          <a:lstStyle>
            <a:lvl1pPr marL="0" indent="0">
              <a:buNone/>
              <a:defRPr sz="1400"/>
            </a:lvl1pPr>
            <a:lvl2pPr marL="457088" indent="0">
              <a:buNone/>
              <a:defRPr sz="1200"/>
            </a:lvl2pPr>
            <a:lvl3pPr marL="914178" indent="0">
              <a:buNone/>
              <a:defRPr sz="1000"/>
            </a:lvl3pPr>
            <a:lvl4pPr marL="1371266" indent="0">
              <a:buNone/>
              <a:defRPr sz="900"/>
            </a:lvl4pPr>
            <a:lvl5pPr marL="1828354" indent="0">
              <a:buNone/>
              <a:defRPr sz="900"/>
            </a:lvl5pPr>
            <a:lvl6pPr marL="2285443" indent="0">
              <a:buNone/>
              <a:defRPr sz="900"/>
            </a:lvl6pPr>
            <a:lvl7pPr marL="2742533" indent="0">
              <a:buNone/>
              <a:defRPr sz="900"/>
            </a:lvl7pPr>
            <a:lvl8pPr marL="3199622" indent="0">
              <a:buNone/>
              <a:defRPr sz="900"/>
            </a:lvl8pPr>
            <a:lvl9pPr marL="365671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47EB4C4-4FCF-43C4-8FC3-24B7C047AEE5}"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57213" y="576263"/>
            <a:ext cx="4535488" cy="647700"/>
          </a:xfrm>
          <a:prstGeom prst="rect">
            <a:avLst/>
          </a:prstGeom>
          <a:solidFill>
            <a:srgbClr val="003366"/>
          </a:solidFill>
          <a:ln w="9525">
            <a:noFill/>
            <a:miter lim="800000"/>
            <a:headEnd/>
            <a:tailEnd/>
          </a:ln>
        </p:spPr>
        <p:txBody>
          <a:bodyPr vert="horz" wrap="square" lIns="105032" tIns="52513" rIns="105032" bIns="52513"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4027" y="1403350"/>
            <a:ext cx="9648826" cy="5307013"/>
          </a:xfrm>
          <a:prstGeom prst="rect">
            <a:avLst/>
          </a:prstGeom>
          <a:noFill/>
          <a:ln w="9525">
            <a:noFill/>
            <a:miter lim="800000"/>
            <a:headEnd/>
            <a:tailEnd/>
          </a:ln>
        </p:spPr>
        <p:txBody>
          <a:bodyPr vert="horz" wrap="square" lIns="105032" tIns="52513" rIns="105032" bIns="52513" numCol="1" anchor="t" anchorCtr="0" compatLnSpc="1">
            <a:prstTxWarp prst="textNoShape">
              <a:avLst/>
            </a:prstTxWarp>
          </a:bodyPr>
          <a:lstStyle/>
          <a:p>
            <a:pPr lvl="0"/>
            <a:r>
              <a:rPr lang="zh-CN" altLang="en-US" smtClean="0"/>
              <a:t> 单击此处编辑母版文本样式</a:t>
            </a:r>
          </a:p>
          <a:p>
            <a:pPr lvl="1"/>
            <a:r>
              <a:rPr lang="zh-CN" altLang="en-US" smtClean="0"/>
              <a:t> 第二级</a:t>
            </a:r>
          </a:p>
          <a:p>
            <a:pPr lvl="2"/>
            <a:r>
              <a:rPr lang="zh-CN" altLang="en-US" smtClean="0"/>
              <a:t>第三级</a:t>
            </a:r>
          </a:p>
        </p:txBody>
      </p:sp>
      <p:sp>
        <p:nvSpPr>
          <p:cNvPr id="1028" name="Rectangle 4"/>
          <p:cNvSpPr>
            <a:spLocks noGrp="1" noChangeArrowheads="1"/>
          </p:cNvSpPr>
          <p:nvPr>
            <p:ph type="dt" sz="half" idx="2"/>
          </p:nvPr>
        </p:nvSpPr>
        <p:spPr bwMode="auto">
          <a:xfrm>
            <a:off x="2862265" y="6838952"/>
            <a:ext cx="2511425" cy="530225"/>
          </a:xfrm>
          <a:prstGeom prst="rect">
            <a:avLst/>
          </a:prstGeom>
          <a:noFill/>
          <a:ln w="9525">
            <a:noFill/>
            <a:miter lim="800000"/>
            <a:headEnd/>
            <a:tailEnd/>
          </a:ln>
          <a:effectLst/>
        </p:spPr>
        <p:txBody>
          <a:bodyPr vert="horz" wrap="square" lIns="105032" tIns="52513" rIns="105032" bIns="52513" numCol="1" anchor="t" anchorCtr="0" compatLnSpc="1">
            <a:prstTxWarp prst="textNoShape">
              <a:avLst/>
            </a:prstTxWarp>
          </a:bodyPr>
          <a:lstStyle>
            <a:lvl1pPr algn="l">
              <a:defRPr sz="1600">
                <a:solidFill>
                  <a:schemeClr val="tx1"/>
                </a:solidFill>
                <a:latin typeface="Arial" charset="0"/>
                <a:ea typeface="宋体" pitchFamily="2" charset="-122"/>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5599114" y="6838952"/>
            <a:ext cx="3408363" cy="530225"/>
          </a:xfrm>
          <a:prstGeom prst="rect">
            <a:avLst/>
          </a:prstGeom>
          <a:noFill/>
          <a:ln w="9525">
            <a:noFill/>
            <a:miter lim="800000"/>
            <a:headEnd/>
            <a:tailEnd/>
          </a:ln>
          <a:effectLst/>
        </p:spPr>
        <p:txBody>
          <a:bodyPr vert="horz" wrap="square" lIns="105032" tIns="52513" rIns="105032" bIns="52513" numCol="1" anchor="t" anchorCtr="0" compatLnSpc="1">
            <a:prstTxWarp prst="textNoShape">
              <a:avLst/>
            </a:prstTxWarp>
          </a:bodyPr>
          <a:lstStyle>
            <a:lvl1pPr algn="ctr">
              <a:defRPr sz="1600">
                <a:solidFill>
                  <a:schemeClr val="tx1"/>
                </a:solidFill>
                <a:latin typeface="Arial" charset="0"/>
                <a:ea typeface="宋体"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9271000" y="6838952"/>
            <a:ext cx="809625" cy="530225"/>
          </a:xfrm>
          <a:prstGeom prst="rect">
            <a:avLst/>
          </a:prstGeom>
          <a:noFill/>
          <a:ln w="9525">
            <a:noFill/>
            <a:miter lim="800000"/>
            <a:headEnd/>
            <a:tailEnd/>
          </a:ln>
          <a:effectLst/>
        </p:spPr>
        <p:txBody>
          <a:bodyPr vert="horz" wrap="square" lIns="105032" tIns="52513" rIns="105032" bIns="52513" numCol="1" anchor="t" anchorCtr="0" compatLnSpc="1">
            <a:prstTxWarp prst="textNoShape">
              <a:avLst/>
            </a:prstTxWarp>
          </a:bodyPr>
          <a:lstStyle>
            <a:lvl1pPr algn="r">
              <a:defRPr sz="1600">
                <a:solidFill>
                  <a:schemeClr val="tx1"/>
                </a:solidFill>
                <a:latin typeface="Arial" charset="0"/>
                <a:ea typeface="宋体" pitchFamily="2" charset="-122"/>
                <a:cs typeface="+mn-cs"/>
              </a:defRPr>
            </a:lvl1pPr>
          </a:lstStyle>
          <a:p>
            <a:pPr>
              <a:defRPr/>
            </a:pPr>
            <a:fld id="{2F9BCFD2-2EA6-4452-B315-15D60F1F5747}" type="slidenum">
              <a:rPr lang="zh-CN" altLang="en-US"/>
              <a:pPr>
                <a:defRPr/>
              </a:pPr>
              <a:t>‹#›</a:t>
            </a:fld>
            <a:endParaRPr lang="en-US" altLang="zh-CN" dirty="0"/>
          </a:p>
        </p:txBody>
      </p:sp>
      <p:sp>
        <p:nvSpPr>
          <p:cNvPr id="1031" name="Rectangle 7"/>
          <p:cNvSpPr>
            <a:spLocks noChangeArrowheads="1"/>
          </p:cNvSpPr>
          <p:nvPr/>
        </p:nvSpPr>
        <p:spPr bwMode="auto">
          <a:xfrm>
            <a:off x="557213" y="1295401"/>
            <a:ext cx="9648826" cy="107951"/>
          </a:xfrm>
          <a:prstGeom prst="rect">
            <a:avLst/>
          </a:prstGeom>
          <a:solidFill>
            <a:srgbClr val="003366"/>
          </a:solidFill>
          <a:ln w="9525">
            <a:noFill/>
            <a:miter lim="800000"/>
            <a:headEnd/>
            <a:tailEnd/>
          </a:ln>
          <a:effectLst/>
        </p:spPr>
        <p:txBody>
          <a:bodyPr wrap="none" lIns="91418" tIns="45709" rIns="91418" bIns="45709" anchor="ctr"/>
          <a:lstStyle/>
          <a:p>
            <a:pPr algn="ctr">
              <a:defRPr/>
            </a:pPr>
            <a:endParaRPr lang="zh-CN" altLang="en-US"/>
          </a:p>
        </p:txBody>
      </p:sp>
      <p:sp>
        <p:nvSpPr>
          <p:cNvPr id="1032" name="Rectangle 8"/>
          <p:cNvSpPr>
            <a:spLocks noChangeArrowheads="1"/>
          </p:cNvSpPr>
          <p:nvPr/>
        </p:nvSpPr>
        <p:spPr bwMode="auto">
          <a:xfrm>
            <a:off x="629097" y="6911900"/>
            <a:ext cx="9648826" cy="36512"/>
          </a:xfrm>
          <a:prstGeom prst="rect">
            <a:avLst/>
          </a:prstGeom>
          <a:solidFill>
            <a:srgbClr val="003366"/>
          </a:solidFill>
          <a:ln w="9525">
            <a:noFill/>
            <a:miter lim="800000"/>
            <a:headEnd/>
            <a:tailEnd/>
          </a:ln>
          <a:effectLst/>
        </p:spPr>
        <p:txBody>
          <a:bodyPr wrap="none" lIns="91418" tIns="45709" rIns="91418" bIns="45709" anchor="ctr"/>
          <a:lstStyle/>
          <a:p>
            <a:pPr algn="ctr">
              <a:defRPr/>
            </a:pPr>
            <a:endParaRPr lang="zh-CN" altLang="en-US"/>
          </a:p>
        </p:txBody>
      </p:sp>
      <p:pic>
        <p:nvPicPr>
          <p:cNvPr id="10" name="图片 9" descr="logo.jpg"/>
          <p:cNvPicPr>
            <a:picLocks noChangeAspect="1"/>
          </p:cNvPicPr>
          <p:nvPr userDrawn="1"/>
        </p:nvPicPr>
        <p:blipFill>
          <a:blip r:embed="rId17" cstate="print"/>
          <a:stretch>
            <a:fillRect/>
          </a:stretch>
        </p:blipFill>
        <p:spPr>
          <a:xfrm>
            <a:off x="557089" y="6983908"/>
            <a:ext cx="1285884" cy="441309"/>
          </a:xfrm>
          <a:prstGeom prst="rect">
            <a:avLst/>
          </a:prstGeom>
        </p:spPr>
      </p:pic>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7" r:id="rId12"/>
    <p:sldLayoutId id="2147483698" r:id="rId13"/>
    <p:sldLayoutId id="2147483700" r:id="rId14"/>
    <p:sldLayoutId id="2147483701" r:id="rId15"/>
  </p:sldLayoutIdLst>
  <p:hf hdr="0" ftr="0" dt="0"/>
  <p:txStyles>
    <p:titleStyle>
      <a:lvl1pPr algn="l" defTabSz="1050669" rtl="0" eaLnBrk="0" fontAlgn="base" hangingPunct="0">
        <a:spcBef>
          <a:spcPct val="0"/>
        </a:spcBef>
        <a:spcAft>
          <a:spcPct val="0"/>
        </a:spcAft>
        <a:defRPr sz="2900" b="1">
          <a:solidFill>
            <a:schemeClr val="bg1"/>
          </a:solidFill>
          <a:latin typeface="+mj-lt"/>
          <a:ea typeface="+mj-ea"/>
          <a:cs typeface="+mj-cs"/>
        </a:defRPr>
      </a:lvl1pPr>
      <a:lvl2pPr algn="l" defTabSz="1050669" rtl="0" eaLnBrk="0" fontAlgn="base" hangingPunct="0">
        <a:spcBef>
          <a:spcPct val="0"/>
        </a:spcBef>
        <a:spcAft>
          <a:spcPct val="0"/>
        </a:spcAft>
        <a:defRPr sz="2900" b="1">
          <a:solidFill>
            <a:schemeClr val="bg1"/>
          </a:solidFill>
          <a:latin typeface="Arial" charset="0"/>
          <a:ea typeface="黑体" pitchFamily="49" charset="-122"/>
        </a:defRPr>
      </a:lvl2pPr>
      <a:lvl3pPr algn="l" defTabSz="1050669" rtl="0" eaLnBrk="0" fontAlgn="base" hangingPunct="0">
        <a:spcBef>
          <a:spcPct val="0"/>
        </a:spcBef>
        <a:spcAft>
          <a:spcPct val="0"/>
        </a:spcAft>
        <a:defRPr sz="2900" b="1">
          <a:solidFill>
            <a:schemeClr val="bg1"/>
          </a:solidFill>
          <a:latin typeface="Arial" charset="0"/>
          <a:ea typeface="黑体" pitchFamily="49" charset="-122"/>
        </a:defRPr>
      </a:lvl3pPr>
      <a:lvl4pPr algn="l" defTabSz="1050669" rtl="0" eaLnBrk="0" fontAlgn="base" hangingPunct="0">
        <a:spcBef>
          <a:spcPct val="0"/>
        </a:spcBef>
        <a:spcAft>
          <a:spcPct val="0"/>
        </a:spcAft>
        <a:defRPr sz="2900" b="1">
          <a:solidFill>
            <a:schemeClr val="bg1"/>
          </a:solidFill>
          <a:latin typeface="Arial" charset="0"/>
          <a:ea typeface="黑体" pitchFamily="49" charset="-122"/>
        </a:defRPr>
      </a:lvl4pPr>
      <a:lvl5pPr algn="l" defTabSz="1050669" rtl="0" eaLnBrk="0" fontAlgn="base" hangingPunct="0">
        <a:spcBef>
          <a:spcPct val="0"/>
        </a:spcBef>
        <a:spcAft>
          <a:spcPct val="0"/>
        </a:spcAft>
        <a:defRPr sz="2900" b="1">
          <a:solidFill>
            <a:schemeClr val="bg1"/>
          </a:solidFill>
          <a:latin typeface="Arial" charset="0"/>
          <a:ea typeface="黑体" pitchFamily="49" charset="-122"/>
        </a:defRPr>
      </a:lvl5pPr>
      <a:lvl6pPr marL="457088" algn="l" defTabSz="1050669" rtl="0" fontAlgn="base">
        <a:spcBef>
          <a:spcPct val="0"/>
        </a:spcBef>
        <a:spcAft>
          <a:spcPct val="0"/>
        </a:spcAft>
        <a:defRPr sz="2900" b="1">
          <a:solidFill>
            <a:schemeClr val="bg1"/>
          </a:solidFill>
          <a:latin typeface="Arial" charset="0"/>
          <a:ea typeface="黑体" pitchFamily="49" charset="-122"/>
        </a:defRPr>
      </a:lvl6pPr>
      <a:lvl7pPr marL="914178" algn="l" defTabSz="1050669" rtl="0" fontAlgn="base">
        <a:spcBef>
          <a:spcPct val="0"/>
        </a:spcBef>
        <a:spcAft>
          <a:spcPct val="0"/>
        </a:spcAft>
        <a:defRPr sz="2900" b="1">
          <a:solidFill>
            <a:schemeClr val="bg1"/>
          </a:solidFill>
          <a:latin typeface="Arial" charset="0"/>
          <a:ea typeface="黑体" pitchFamily="49" charset="-122"/>
        </a:defRPr>
      </a:lvl7pPr>
      <a:lvl8pPr marL="1371266" algn="l" defTabSz="1050669" rtl="0" fontAlgn="base">
        <a:spcBef>
          <a:spcPct val="0"/>
        </a:spcBef>
        <a:spcAft>
          <a:spcPct val="0"/>
        </a:spcAft>
        <a:defRPr sz="2900" b="1">
          <a:solidFill>
            <a:schemeClr val="bg1"/>
          </a:solidFill>
          <a:latin typeface="Arial" charset="0"/>
          <a:ea typeface="黑体" pitchFamily="49" charset="-122"/>
        </a:defRPr>
      </a:lvl8pPr>
      <a:lvl9pPr marL="1828354" algn="l" defTabSz="1050669" rtl="0" fontAlgn="base">
        <a:spcBef>
          <a:spcPct val="0"/>
        </a:spcBef>
        <a:spcAft>
          <a:spcPct val="0"/>
        </a:spcAft>
        <a:defRPr sz="2900" b="1">
          <a:solidFill>
            <a:schemeClr val="bg1"/>
          </a:solidFill>
          <a:latin typeface="Arial" charset="0"/>
          <a:ea typeface="黑体" pitchFamily="49" charset="-122"/>
        </a:defRPr>
      </a:lvl9pPr>
    </p:titleStyle>
    <p:bodyStyle>
      <a:lvl1pPr marL="177756" indent="-177756" algn="l" defTabSz="1050669" rtl="0" eaLnBrk="0" fontAlgn="base" hangingPunct="0">
        <a:lnSpc>
          <a:spcPct val="120000"/>
        </a:lnSpc>
        <a:spcBef>
          <a:spcPct val="20000"/>
        </a:spcBef>
        <a:spcAft>
          <a:spcPct val="0"/>
        </a:spcAft>
        <a:buClr>
          <a:srgbClr val="003366"/>
        </a:buClr>
        <a:buSzPct val="50000"/>
        <a:buFont typeface="Wingdings" pitchFamily="2" charset="2"/>
        <a:buChar char="n"/>
        <a:defRPr sz="2400" b="1">
          <a:solidFill>
            <a:srgbClr val="003366"/>
          </a:solidFill>
          <a:latin typeface="+mn-lt"/>
          <a:ea typeface="+mn-ea"/>
          <a:cs typeface="楷体_GB2312"/>
        </a:defRPr>
      </a:lvl1pPr>
      <a:lvl2pPr marL="715789" indent="-171408" algn="l" defTabSz="1050669" rtl="0" eaLnBrk="0" fontAlgn="base" hangingPunct="0">
        <a:lnSpc>
          <a:spcPct val="120000"/>
        </a:lnSpc>
        <a:spcBef>
          <a:spcPct val="20000"/>
        </a:spcBef>
        <a:spcAft>
          <a:spcPct val="0"/>
        </a:spcAft>
        <a:buClr>
          <a:srgbClr val="003366"/>
        </a:buClr>
        <a:buSzPct val="70000"/>
        <a:buFont typeface="Wingdings" pitchFamily="2" charset="2"/>
        <a:buChar char="Ø"/>
        <a:defRPr sz="2000" b="1">
          <a:solidFill>
            <a:schemeClr val="tx1"/>
          </a:solidFill>
          <a:latin typeface="+mn-lt"/>
          <a:ea typeface="+mn-ea"/>
          <a:cs typeface="楷体_GB2312"/>
        </a:defRPr>
      </a:lvl2pPr>
      <a:lvl3pPr marL="1255407" indent="-184106" algn="l" defTabSz="1050669" rtl="0" eaLnBrk="0" fontAlgn="base" hangingPunct="0">
        <a:lnSpc>
          <a:spcPct val="120000"/>
        </a:lnSpc>
        <a:spcBef>
          <a:spcPct val="20000"/>
        </a:spcBef>
        <a:spcAft>
          <a:spcPct val="0"/>
        </a:spcAft>
        <a:buClr>
          <a:srgbClr val="003366"/>
        </a:buClr>
        <a:buSzPct val="50000"/>
        <a:buFont typeface="Wingdings" pitchFamily="2" charset="2"/>
        <a:buChar char="l"/>
        <a:defRPr sz="2400" b="1">
          <a:solidFill>
            <a:srgbClr val="003366"/>
          </a:solidFill>
          <a:latin typeface="+mn-lt"/>
          <a:ea typeface="+mn-ea"/>
          <a:cs typeface="楷体_GB2312"/>
        </a:defRPr>
      </a:lvl3pPr>
      <a:lvl4pPr marL="1707735" indent="-131731" algn="l" defTabSz="1050669" rtl="0" eaLnBrk="0" fontAlgn="base" hangingPunct="0">
        <a:spcBef>
          <a:spcPct val="20000"/>
        </a:spcBef>
        <a:spcAft>
          <a:spcPct val="0"/>
        </a:spcAft>
        <a:buClr>
          <a:srgbClr val="003399"/>
        </a:buClr>
        <a:buSzPct val="50000"/>
        <a:buFont typeface="Wingdings" pitchFamily="2" charset="2"/>
        <a:buChar char="n"/>
        <a:defRPr sz="1000">
          <a:solidFill>
            <a:schemeClr val="tx1"/>
          </a:solidFill>
          <a:latin typeface="+mn-lt"/>
          <a:ea typeface="+mn-ea"/>
          <a:cs typeface="楷体_GB2312"/>
        </a:defRPr>
      </a:lvl4pPr>
      <a:lvl5pPr marL="2236244" indent="-136492" algn="l" defTabSz="1050669" rtl="0" eaLnBrk="0" fontAlgn="base" hangingPunct="0">
        <a:spcBef>
          <a:spcPct val="20000"/>
        </a:spcBef>
        <a:spcAft>
          <a:spcPct val="0"/>
        </a:spcAft>
        <a:buClr>
          <a:srgbClr val="003399"/>
        </a:buClr>
        <a:buSzPct val="50000"/>
        <a:buFont typeface="Wingdings" pitchFamily="2" charset="2"/>
        <a:buChar char="n"/>
        <a:defRPr sz="900">
          <a:solidFill>
            <a:schemeClr val="tx1"/>
          </a:solidFill>
          <a:latin typeface="+mn-lt"/>
          <a:ea typeface="+mn-ea"/>
          <a:cs typeface="楷体_GB2312"/>
        </a:defRPr>
      </a:lvl5pPr>
      <a:lvl6pPr marL="2693332" indent="-136492" algn="l" defTabSz="1050669" rtl="0" fontAlgn="base">
        <a:spcBef>
          <a:spcPct val="20000"/>
        </a:spcBef>
        <a:spcAft>
          <a:spcPct val="0"/>
        </a:spcAft>
        <a:buClr>
          <a:srgbClr val="003399"/>
        </a:buClr>
        <a:buSzPct val="50000"/>
        <a:buFont typeface="Wingdings" pitchFamily="2" charset="2"/>
        <a:buChar char="n"/>
        <a:defRPr sz="900">
          <a:solidFill>
            <a:schemeClr val="tx1"/>
          </a:solidFill>
          <a:latin typeface="+mn-lt"/>
          <a:ea typeface="+mn-ea"/>
        </a:defRPr>
      </a:lvl6pPr>
      <a:lvl7pPr marL="3150422" indent="-136492" algn="l" defTabSz="1050669" rtl="0" fontAlgn="base">
        <a:spcBef>
          <a:spcPct val="20000"/>
        </a:spcBef>
        <a:spcAft>
          <a:spcPct val="0"/>
        </a:spcAft>
        <a:buClr>
          <a:srgbClr val="003399"/>
        </a:buClr>
        <a:buSzPct val="50000"/>
        <a:buFont typeface="Wingdings" pitchFamily="2" charset="2"/>
        <a:buChar char="n"/>
        <a:defRPr sz="900">
          <a:solidFill>
            <a:schemeClr val="tx1"/>
          </a:solidFill>
          <a:latin typeface="+mn-lt"/>
          <a:ea typeface="+mn-ea"/>
        </a:defRPr>
      </a:lvl7pPr>
      <a:lvl8pPr marL="3607510" indent="-136492" algn="l" defTabSz="1050669" rtl="0" fontAlgn="base">
        <a:spcBef>
          <a:spcPct val="20000"/>
        </a:spcBef>
        <a:spcAft>
          <a:spcPct val="0"/>
        </a:spcAft>
        <a:buClr>
          <a:srgbClr val="003399"/>
        </a:buClr>
        <a:buSzPct val="50000"/>
        <a:buFont typeface="Wingdings" pitchFamily="2" charset="2"/>
        <a:buChar char="n"/>
        <a:defRPr sz="900">
          <a:solidFill>
            <a:schemeClr val="tx1"/>
          </a:solidFill>
          <a:latin typeface="+mn-lt"/>
          <a:ea typeface="+mn-ea"/>
        </a:defRPr>
      </a:lvl8pPr>
      <a:lvl9pPr marL="4064598" indent="-136492" algn="l" defTabSz="1050669" rtl="0" fontAlgn="base">
        <a:spcBef>
          <a:spcPct val="20000"/>
        </a:spcBef>
        <a:spcAft>
          <a:spcPct val="0"/>
        </a:spcAft>
        <a:buClr>
          <a:srgbClr val="003399"/>
        </a:buClr>
        <a:buSzPct val="50000"/>
        <a:buFont typeface="Wingdings" pitchFamily="2" charset="2"/>
        <a:buChar char="n"/>
        <a:defRPr sz="900">
          <a:solidFill>
            <a:schemeClr val="tx1"/>
          </a:solidFill>
          <a:latin typeface="+mn-lt"/>
          <a:ea typeface="+mn-ea"/>
        </a:defRPr>
      </a:lvl9pPr>
    </p:bodyStyle>
    <p:otherStyle>
      <a:defPPr>
        <a:defRPr lang="zh-CN"/>
      </a:defPPr>
      <a:lvl1pPr marL="0" algn="l" defTabSz="914178" rtl="0" eaLnBrk="1" latinLnBrk="0" hangingPunct="1">
        <a:defRPr sz="1800" kern="1200">
          <a:solidFill>
            <a:schemeClr val="tx1"/>
          </a:solidFill>
          <a:latin typeface="+mn-lt"/>
          <a:ea typeface="+mn-ea"/>
          <a:cs typeface="+mn-cs"/>
        </a:defRPr>
      </a:lvl1pPr>
      <a:lvl2pPr marL="457088" algn="l" defTabSz="914178" rtl="0" eaLnBrk="1" latinLnBrk="0" hangingPunct="1">
        <a:defRPr sz="1800" kern="1200">
          <a:solidFill>
            <a:schemeClr val="tx1"/>
          </a:solidFill>
          <a:latin typeface="+mn-lt"/>
          <a:ea typeface="+mn-ea"/>
          <a:cs typeface="+mn-cs"/>
        </a:defRPr>
      </a:lvl2pPr>
      <a:lvl3pPr marL="914178" algn="l" defTabSz="914178" rtl="0" eaLnBrk="1" latinLnBrk="0" hangingPunct="1">
        <a:defRPr sz="1800" kern="1200">
          <a:solidFill>
            <a:schemeClr val="tx1"/>
          </a:solidFill>
          <a:latin typeface="+mn-lt"/>
          <a:ea typeface="+mn-ea"/>
          <a:cs typeface="+mn-cs"/>
        </a:defRPr>
      </a:lvl3pPr>
      <a:lvl4pPr marL="1371266" algn="l" defTabSz="914178" rtl="0" eaLnBrk="1" latinLnBrk="0" hangingPunct="1">
        <a:defRPr sz="1800" kern="1200">
          <a:solidFill>
            <a:schemeClr val="tx1"/>
          </a:solidFill>
          <a:latin typeface="+mn-lt"/>
          <a:ea typeface="+mn-ea"/>
          <a:cs typeface="+mn-cs"/>
        </a:defRPr>
      </a:lvl4pPr>
      <a:lvl5pPr marL="1828354" algn="l" defTabSz="914178" rtl="0" eaLnBrk="1" latinLnBrk="0" hangingPunct="1">
        <a:defRPr sz="1800" kern="1200">
          <a:solidFill>
            <a:schemeClr val="tx1"/>
          </a:solidFill>
          <a:latin typeface="+mn-lt"/>
          <a:ea typeface="+mn-ea"/>
          <a:cs typeface="+mn-cs"/>
        </a:defRPr>
      </a:lvl5pPr>
      <a:lvl6pPr marL="2285443" algn="l" defTabSz="914178" rtl="0" eaLnBrk="1" latinLnBrk="0" hangingPunct="1">
        <a:defRPr sz="1800" kern="1200">
          <a:solidFill>
            <a:schemeClr val="tx1"/>
          </a:solidFill>
          <a:latin typeface="+mn-lt"/>
          <a:ea typeface="+mn-ea"/>
          <a:cs typeface="+mn-cs"/>
        </a:defRPr>
      </a:lvl6pPr>
      <a:lvl7pPr marL="2742533" algn="l" defTabSz="914178" rtl="0" eaLnBrk="1" latinLnBrk="0" hangingPunct="1">
        <a:defRPr sz="1800" kern="1200">
          <a:solidFill>
            <a:schemeClr val="tx1"/>
          </a:solidFill>
          <a:latin typeface="+mn-lt"/>
          <a:ea typeface="+mn-ea"/>
          <a:cs typeface="+mn-cs"/>
        </a:defRPr>
      </a:lvl7pPr>
      <a:lvl8pPr marL="3199622" algn="l" defTabSz="914178" rtl="0" eaLnBrk="1" latinLnBrk="0" hangingPunct="1">
        <a:defRPr sz="1800" kern="1200">
          <a:solidFill>
            <a:schemeClr val="tx1"/>
          </a:solidFill>
          <a:latin typeface="+mn-lt"/>
          <a:ea typeface="+mn-ea"/>
          <a:cs typeface="+mn-cs"/>
        </a:defRPr>
      </a:lvl8pPr>
      <a:lvl9pPr marL="3656710" algn="l" defTabSz="914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5" name="组合 4"/>
          <p:cNvGrpSpPr>
            <a:grpSpLocks/>
          </p:cNvGrpSpPr>
          <p:nvPr/>
        </p:nvGrpSpPr>
        <p:grpSpPr bwMode="auto">
          <a:xfrm>
            <a:off x="1" y="2671765"/>
            <a:ext cx="10525160" cy="1358900"/>
            <a:chOff x="954157" y="3353088"/>
            <a:chExt cx="8928000" cy="1143008"/>
          </a:xfrm>
        </p:grpSpPr>
        <p:sp>
          <p:nvSpPr>
            <p:cNvPr id="3076" name="Rectangle 4"/>
            <p:cNvSpPr>
              <a:spLocks noChangeArrowheads="1"/>
            </p:cNvSpPr>
            <p:nvPr/>
          </p:nvSpPr>
          <p:spPr bwMode="auto">
            <a:xfrm>
              <a:off x="1166721" y="3353088"/>
              <a:ext cx="8575936" cy="1143008"/>
            </a:xfrm>
            <a:prstGeom prst="rect">
              <a:avLst/>
            </a:prstGeom>
            <a:noFill/>
            <a:ln w="9525">
              <a:noFill/>
              <a:miter lim="800000"/>
              <a:headEnd/>
              <a:tailEnd/>
            </a:ln>
          </p:spPr>
          <p:txBody>
            <a:bodyPr lIns="91391" tIns="45697" rIns="91391" bIns="45697" anchor="ctr"/>
            <a:lstStyle/>
            <a:p>
              <a:pPr algn="ctr" defTabSz="1050669">
                <a:spcBef>
                  <a:spcPts val="600"/>
                </a:spcBef>
                <a:spcAft>
                  <a:spcPts val="600"/>
                </a:spcAft>
              </a:pPr>
              <a:r>
                <a:rPr lang="zh-CN" altLang="en-US" sz="3900" b="1" dirty="0" smtClean="0">
                  <a:solidFill>
                    <a:srgbClr val="002060"/>
                  </a:solidFill>
                  <a:latin typeface="微软雅黑" pitchFamily="34" charset="-122"/>
                  <a:ea typeface="微软雅黑" pitchFamily="34" charset="-122"/>
                </a:rPr>
                <a:t>航运衍生品业务开展汇报分享</a:t>
              </a:r>
              <a:endParaRPr lang="en-US" altLang="zh-CN" sz="3900" b="1" dirty="0">
                <a:solidFill>
                  <a:srgbClr val="002060"/>
                </a:solidFill>
                <a:latin typeface="微软雅黑" pitchFamily="34" charset="-122"/>
                <a:ea typeface="微软雅黑" pitchFamily="34" charset="-122"/>
              </a:endParaRPr>
            </a:p>
          </p:txBody>
        </p:sp>
        <p:cxnSp>
          <p:nvCxnSpPr>
            <p:cNvPr id="7" name="直接连接符 6"/>
            <p:cNvCxnSpPr/>
            <p:nvPr/>
          </p:nvCxnSpPr>
          <p:spPr bwMode="auto">
            <a:xfrm>
              <a:off x="954157" y="4314497"/>
              <a:ext cx="8928000" cy="1335"/>
            </a:xfrm>
            <a:prstGeom prst="line">
              <a:avLst/>
            </a:prstGeom>
            <a:ln>
              <a:solidFill>
                <a:srgbClr val="002060">
                  <a:alpha val="93000"/>
                </a:srgbClr>
              </a:solidFill>
              <a:headEnd type="none" w="med" len="med"/>
              <a:tailEnd type="none" w="med" len="med"/>
            </a:ln>
          </p:spPr>
          <p:style>
            <a:lnRef idx="3">
              <a:schemeClr val="dk1"/>
            </a:lnRef>
            <a:fillRef idx="0">
              <a:schemeClr val="dk1"/>
            </a:fillRef>
            <a:effectRef idx="2">
              <a:schemeClr val="dk1"/>
            </a:effectRef>
            <a:fontRef idx="minor">
              <a:schemeClr val="tx1"/>
            </a:fontRef>
          </p:style>
        </p:cxnSp>
      </p:grpSp>
      <p:sp>
        <p:nvSpPr>
          <p:cNvPr id="6" name="TextBox 24"/>
          <p:cNvSpPr txBox="1">
            <a:spLocks noChangeArrowheads="1"/>
          </p:cNvSpPr>
          <p:nvPr/>
        </p:nvSpPr>
        <p:spPr bwMode="auto">
          <a:xfrm>
            <a:off x="3437409" y="5975796"/>
            <a:ext cx="4017628" cy="376720"/>
          </a:xfrm>
          <a:prstGeom prst="rect">
            <a:avLst/>
          </a:prstGeom>
          <a:noFill/>
          <a:ln w="9525">
            <a:noFill/>
            <a:miter lim="800000"/>
            <a:headEnd/>
            <a:tailEnd/>
          </a:ln>
        </p:spPr>
        <p:txBody>
          <a:bodyPr wrap="square" lIns="0" tIns="0" rIns="0" bIns="0">
            <a:spAutoFit/>
          </a:bodyPr>
          <a:lstStyle/>
          <a:p>
            <a:pPr algn="ctr"/>
            <a:r>
              <a:rPr lang="zh-CN" altLang="en-US" sz="2400" b="1" dirty="0" smtClean="0">
                <a:latin typeface="微软雅黑" pitchFamily="34" charset="-122"/>
                <a:ea typeface="微软雅黑" pitchFamily="34" charset="-122"/>
              </a:rPr>
              <a:t>中信证券大宗商品业务线</a:t>
            </a:r>
            <a:endParaRPr lang="en-US" altLang="zh-CN" sz="2400" b="1" dirty="0">
              <a:latin typeface="微软雅黑" pitchFamily="34" charset="-122"/>
              <a:ea typeface="微软雅黑" pitchFamily="34" charset="-122"/>
            </a:endParaRPr>
          </a:p>
        </p:txBody>
      </p:sp>
      <p:pic>
        <p:nvPicPr>
          <p:cNvPr id="9" name="图片 8" descr="logo.jpg"/>
          <p:cNvPicPr>
            <a:picLocks noChangeAspect="1"/>
          </p:cNvPicPr>
          <p:nvPr/>
        </p:nvPicPr>
        <p:blipFill>
          <a:blip r:embed="rId2" cstate="print"/>
          <a:stretch>
            <a:fillRect/>
          </a:stretch>
        </p:blipFill>
        <p:spPr>
          <a:xfrm>
            <a:off x="523841" y="457970"/>
            <a:ext cx="2143140" cy="73551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defRPr/>
            </a:pPr>
            <a:r>
              <a:rPr lang="zh-CN" altLang="en-US" sz="3200" kern="1200" dirty="0" smtClean="0">
                <a:latin typeface="+mn-ea"/>
                <a:ea typeface="+mn-ea"/>
                <a:cs typeface="+mj-cs"/>
                <a:sym typeface="楷体GB_2312"/>
              </a:rPr>
              <a:t>上清所业务回顾</a:t>
            </a:r>
          </a:p>
        </p:txBody>
      </p:sp>
      <p:sp>
        <p:nvSpPr>
          <p:cNvPr id="6" name="内容占位符 5"/>
          <p:cNvSpPr>
            <a:spLocks noGrp="1"/>
          </p:cNvSpPr>
          <p:nvPr>
            <p:ph idx="1"/>
          </p:nvPr>
        </p:nvSpPr>
        <p:spPr/>
        <p:txBody>
          <a:bodyPr/>
          <a:lstStyle/>
          <a:p>
            <a:endParaRPr lang="en-US" altLang="zh-CN" dirty="0" smtClean="0"/>
          </a:p>
          <a:p>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10</a:t>
            </a:fld>
            <a:endParaRPr lang="en-US" altLang="zh-CN" dirty="0"/>
          </a:p>
        </p:txBody>
      </p:sp>
      <p:sp>
        <p:nvSpPr>
          <p:cNvPr id="5" name="TextBox 4"/>
          <p:cNvSpPr txBox="1"/>
          <p:nvPr/>
        </p:nvSpPr>
        <p:spPr>
          <a:xfrm>
            <a:off x="557089" y="1655316"/>
            <a:ext cx="9649072" cy="1015663"/>
          </a:xfrm>
          <a:prstGeom prst="rect">
            <a:avLst/>
          </a:prstGeom>
          <a:noFill/>
        </p:spPr>
        <p:txBody>
          <a:bodyPr wrap="square" rtlCol="0">
            <a:spAutoFit/>
          </a:bodyPr>
          <a:lstStyle/>
          <a:p>
            <a:r>
              <a:rPr lang="en-US" altLang="zh-CN" dirty="0" smtClean="0"/>
              <a:t> </a:t>
            </a:r>
          </a:p>
          <a:p>
            <a:r>
              <a:rPr lang="zh-CN" altLang="en-US" dirty="0" smtClean="0"/>
              <a:t>        </a:t>
            </a:r>
          </a:p>
          <a:p>
            <a:endParaRPr lang="zh-CN" altLang="en-US" dirty="0"/>
          </a:p>
        </p:txBody>
      </p:sp>
      <p:graphicFrame>
        <p:nvGraphicFramePr>
          <p:cNvPr id="9" name="图表 8"/>
          <p:cNvGraphicFramePr/>
          <p:nvPr/>
        </p:nvGraphicFramePr>
        <p:xfrm>
          <a:off x="629097" y="2879452"/>
          <a:ext cx="4680520" cy="26642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p:nvPr/>
        </p:nvGraphicFramePr>
        <p:xfrm>
          <a:off x="5525641" y="2879452"/>
          <a:ext cx="4572000" cy="2664296"/>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557089" y="1655316"/>
            <a:ext cx="9649072" cy="1015663"/>
          </a:xfrm>
          <a:prstGeom prst="rect">
            <a:avLst/>
          </a:prstGeom>
        </p:spPr>
        <p:txBody>
          <a:bodyPr wrap="square">
            <a:spAutoFit/>
          </a:bodyPr>
          <a:lstStyle/>
          <a:p>
            <a:r>
              <a:rPr lang="zh-CN" altLang="en-US" dirty="0" smtClean="0"/>
              <a:t>        截至</a:t>
            </a:r>
            <a:r>
              <a:rPr lang="en-US" altLang="zh-CN" dirty="0" smtClean="0"/>
              <a:t>2015</a:t>
            </a:r>
            <a:r>
              <a:rPr lang="zh-CN" altLang="en-US" dirty="0" smtClean="0"/>
              <a:t>年</a:t>
            </a:r>
            <a:r>
              <a:rPr lang="en-US" altLang="zh-CN" dirty="0" smtClean="0"/>
              <a:t>11</a:t>
            </a:r>
            <a:r>
              <a:rPr lang="zh-CN" altLang="en-US" dirty="0" smtClean="0"/>
              <a:t>月，中信证券在上清所内的业务规模达到</a:t>
            </a:r>
            <a:r>
              <a:rPr lang="en-US" altLang="zh-CN" dirty="0" smtClean="0"/>
              <a:t>700</a:t>
            </a:r>
            <a:r>
              <a:rPr lang="zh-CN" altLang="en-US" dirty="0" smtClean="0"/>
              <a:t>亿人民币；从</a:t>
            </a:r>
            <a:r>
              <a:rPr lang="en-US" altLang="zh-CN" dirty="0" smtClean="0"/>
              <a:t>2014</a:t>
            </a:r>
            <a:r>
              <a:rPr lang="zh-CN" altLang="en-US" dirty="0" smtClean="0"/>
              <a:t>年</a:t>
            </a:r>
            <a:r>
              <a:rPr lang="en-US" altLang="zh-CN" dirty="0" smtClean="0"/>
              <a:t>8</a:t>
            </a:r>
            <a:r>
              <a:rPr lang="zh-CN" altLang="en-US" dirty="0" smtClean="0"/>
              <a:t>月开始，交易量整体呈递增趋势；从产品成交量分布情况看，航运市场成交量虽然占比较小，但与其他成熟产品相比，有更为广阔的发展空间。</a:t>
            </a:r>
            <a:endParaRPr lang="en-US" altLang="zh-CN"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txBox="1">
            <a:spLocks noChangeArrowheads="1"/>
          </p:cNvSpPr>
          <p:nvPr/>
        </p:nvSpPr>
        <p:spPr bwMode="auto">
          <a:xfrm>
            <a:off x="557089" y="1727324"/>
            <a:ext cx="9575974" cy="5347346"/>
          </a:xfrm>
          <a:prstGeom prst="rect">
            <a:avLst/>
          </a:prstGeom>
          <a:noFill/>
          <a:ln w="9525">
            <a:noFill/>
            <a:miter lim="800000"/>
            <a:headEnd/>
            <a:tailEnd/>
          </a:ln>
        </p:spPr>
        <p:txBody>
          <a:bodyPr lIns="91405" tIns="45703" rIns="91405" bIns="45703"/>
          <a:lstStyle/>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2400" b="1" dirty="0" smtClean="0">
                <a:solidFill>
                  <a:srgbClr val="002060"/>
                </a:solidFill>
                <a:latin typeface="楷体_GB2312"/>
                <a:ea typeface="楷体_GB2312"/>
                <a:cs typeface="Arial Unicode MS" pitchFamily="34" charset="-122"/>
              </a:rPr>
              <a:t>推进国际版交易</a:t>
            </a:r>
            <a:endParaRPr lang="en-US" sz="2400"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吸引境外投资者参与交易，增强市场流动性</a:t>
            </a:r>
            <a:r>
              <a:rPr lang="zh-CN" altLang="en-US" sz="1800" dirty="0" smtClean="0"/>
              <a:t>；</a:t>
            </a:r>
            <a:endParaRPr lang="en-US" altLang="zh-CN" sz="1800" dirty="0" smtClean="0"/>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加强境内外产品联动性，实现境内外产品有效互通，满足境内外不同交易者的需求。</a:t>
            </a:r>
            <a:endParaRPr lang="en-US" altLang="zh-CN" sz="1800" dirty="0" smtClean="0"/>
          </a:p>
          <a:p>
            <a:pPr marL="731429" lvl="2" indent="-342768" defTabSz="1050519" eaLnBrk="0" hangingPunct="0">
              <a:lnSpc>
                <a:spcPct val="110000"/>
              </a:lnSpc>
              <a:spcBef>
                <a:spcPts val="230"/>
              </a:spcBef>
              <a:spcAft>
                <a:spcPts val="230"/>
              </a:spcAft>
              <a:buClr>
                <a:srgbClr val="003366"/>
              </a:buClr>
              <a:buSzPct val="100000"/>
            </a:pPr>
            <a:endParaRPr lang="en-US" altLang="zh-CN" sz="10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000" dirty="0" smtClean="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2400" b="1" dirty="0" smtClean="0">
                <a:solidFill>
                  <a:srgbClr val="002060"/>
                </a:solidFill>
                <a:latin typeface="楷体_GB2312"/>
                <a:ea typeface="楷体_GB2312"/>
              </a:rPr>
              <a:t>推进期权类产品</a:t>
            </a:r>
            <a:endParaRPr lang="en-US" altLang="zh-CN" sz="2400"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期权类产品可以提高交易者的资金使用率，降低相关实体企业套保的资金成本；</a:t>
            </a:r>
            <a:endParaRPr lang="en-US" altLang="zh-CN" sz="18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对于买入期权的交易者来讲，可以有限锁定最大亏损，降低价格波动带来的风险；</a:t>
            </a:r>
            <a:endParaRPr lang="en-US" altLang="zh-CN" sz="18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600" dirty="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2400" b="1" dirty="0" smtClean="0">
                <a:solidFill>
                  <a:srgbClr val="002060"/>
                </a:solidFill>
                <a:latin typeface="楷体_GB2312"/>
                <a:ea typeface="楷体_GB2312"/>
              </a:rPr>
              <a:t>进一步完善场外做市商制度</a:t>
            </a:r>
            <a:endParaRPr lang="en-US" altLang="zh-CN" sz="2400" b="1"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引入更多的优秀机构参与做市交易；</a:t>
            </a:r>
            <a:endParaRPr lang="en-US" altLang="zh-CN" sz="18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dirty="0" smtClean="0">
                <a:solidFill>
                  <a:srgbClr val="002060"/>
                </a:solidFill>
                <a:latin typeface="楷体_GB2312"/>
                <a:ea typeface="楷体_GB2312"/>
              </a:rPr>
              <a:t>适当抬高做市商准入门槛。</a:t>
            </a:r>
            <a:endParaRPr lang="en-US" altLang="zh-CN" sz="18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zh-CN" altLang="en-US" sz="1600" dirty="0" smtClean="0">
              <a:solidFill>
                <a:srgbClr val="002060"/>
              </a:solidFill>
              <a:latin typeface="楷体_GB2312"/>
              <a:ea typeface="楷体_GB2312"/>
            </a:endParaRPr>
          </a:p>
        </p:txBody>
      </p:sp>
      <p:sp>
        <p:nvSpPr>
          <p:cNvPr id="8" name="标题 1"/>
          <p:cNvSpPr>
            <a:spLocks noGrp="1"/>
          </p:cNvSpPr>
          <p:nvPr>
            <p:ph type="title"/>
          </p:nvPr>
        </p:nvSpPr>
        <p:spPr>
          <a:xfrm>
            <a:off x="557129" y="672960"/>
            <a:ext cx="5976623" cy="550749"/>
          </a:xfrm>
        </p:spPr>
        <p:txBody>
          <a:bodyPr/>
          <a:lstStyle/>
          <a:p>
            <a:pPr lvl="1">
              <a:defRPr/>
            </a:pPr>
            <a:r>
              <a:rPr lang="zh-CN" altLang="en-US" sz="3200" kern="1200" dirty="0" smtClean="0">
                <a:latin typeface="+mn-ea"/>
                <a:ea typeface="+mn-ea"/>
                <a:cs typeface="+mj-cs"/>
                <a:sym typeface="楷体GB_2312"/>
              </a:rPr>
              <a:t>对未来市场建设的建议</a:t>
            </a:r>
          </a:p>
        </p:txBody>
      </p:sp>
    </p:spTree>
    <p:extLst>
      <p:ext uri="{BB962C8B-B14F-4D97-AF65-F5344CB8AC3E}">
        <p14:creationId xmlns:p14="http://schemas.microsoft.com/office/powerpoint/2010/main" val="17931478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defRPr/>
            </a:pPr>
            <a:r>
              <a:rPr lang="zh-CN" altLang="en-US" sz="3200" kern="1200" dirty="0" smtClean="0">
                <a:latin typeface="+mn-ea"/>
                <a:ea typeface="+mn-ea"/>
                <a:cs typeface="+mj-cs"/>
                <a:sym typeface="楷体GB_2312"/>
              </a:rPr>
              <a:t>目录</a:t>
            </a:r>
            <a:endParaRPr lang="zh-CN" altLang="en-US" sz="3200" kern="1200" dirty="0">
              <a:latin typeface="+mn-ea"/>
              <a:ea typeface="+mn-ea"/>
              <a:cs typeface="+mj-cs"/>
              <a:sym typeface="楷体GB_2312"/>
            </a:endParaRPr>
          </a:p>
        </p:txBody>
      </p:sp>
      <p:sp>
        <p:nvSpPr>
          <p:cNvPr id="3" name="内容占位符 2"/>
          <p:cNvSpPr>
            <a:spLocks noGrp="1"/>
          </p:cNvSpPr>
          <p:nvPr>
            <p:ph idx="1"/>
          </p:nvPr>
        </p:nvSpPr>
        <p:spPr/>
        <p:txBody>
          <a:bodyPr/>
          <a:lstStyle/>
          <a:p>
            <a:endParaRPr lang="en-US" altLang="zh-CN" dirty="0" smtClean="0"/>
          </a:p>
          <a:p>
            <a:r>
              <a:rPr lang="zh-CN" altLang="en-US" dirty="0" smtClean="0"/>
              <a:t>第一部分   航运市场现状</a:t>
            </a:r>
            <a:endParaRPr lang="en-US" altLang="zh-CN" dirty="0" smtClean="0"/>
          </a:p>
          <a:p>
            <a:endParaRPr lang="en-US" altLang="zh-CN" dirty="0" smtClean="0"/>
          </a:p>
          <a:p>
            <a:r>
              <a:rPr lang="zh-CN" altLang="en-US" dirty="0" smtClean="0"/>
              <a:t>第二部分   上海清算所航运衍生品相关业务</a:t>
            </a:r>
            <a:endParaRPr lang="en-US" altLang="zh-CN" dirty="0" smtClean="0"/>
          </a:p>
          <a:p>
            <a:endParaRPr lang="en-US" altLang="zh-CN" dirty="0" smtClean="0"/>
          </a:p>
          <a:p>
            <a:r>
              <a:rPr lang="zh-CN" altLang="en-US" dirty="0" smtClean="0">
                <a:solidFill>
                  <a:srgbClr val="FF0000"/>
                </a:solidFill>
              </a:rPr>
              <a:t>第三部分   中信证券航运业务现状及未来发展方向</a:t>
            </a:r>
            <a:endParaRPr lang="en-US" altLang="zh-CN" dirty="0" smtClean="0">
              <a:solidFill>
                <a:srgbClr val="FF0000"/>
              </a:solidFill>
            </a:endParaRPr>
          </a:p>
          <a:p>
            <a:endParaRPr lang="en-US" altLang="zh-CN" dirty="0" smtClean="0"/>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12</a:t>
            </a:fld>
            <a:endParaRPr lang="en-US" altLang="zh-CN"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6552604" cy="647700"/>
          </a:xfrm>
        </p:spPr>
        <p:txBody>
          <a:bodyPr/>
          <a:lstStyle/>
          <a:p>
            <a:pPr lvl="1">
              <a:defRPr/>
            </a:pPr>
            <a:r>
              <a:rPr lang="zh-CN" altLang="en-US" sz="3200" kern="1200" dirty="0" smtClean="0">
                <a:latin typeface="+mn-ea"/>
                <a:ea typeface="+mn-ea"/>
                <a:cs typeface="+mj-cs"/>
                <a:sym typeface="楷体GB_2312"/>
              </a:rPr>
              <a:t>券商开展航运衍生交易业务的优势</a:t>
            </a: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13</a:t>
            </a:fld>
            <a:endParaRPr lang="en-US" altLang="zh-CN" dirty="0"/>
          </a:p>
        </p:txBody>
      </p:sp>
      <p:sp>
        <p:nvSpPr>
          <p:cNvPr id="5" name="TextBox 4"/>
          <p:cNvSpPr txBox="1"/>
          <p:nvPr/>
        </p:nvSpPr>
        <p:spPr>
          <a:xfrm>
            <a:off x="557089" y="1655316"/>
            <a:ext cx="9649072" cy="3785652"/>
          </a:xfrm>
          <a:prstGeom prst="rect">
            <a:avLst/>
          </a:prstGeom>
          <a:noFill/>
        </p:spPr>
        <p:txBody>
          <a:bodyPr wrap="square" rtlCol="0">
            <a:spAutoFit/>
          </a:bodyPr>
          <a:lstStyle/>
          <a:p>
            <a:endParaRPr lang="en-US" altLang="zh-CN" dirty="0" smtClean="0"/>
          </a:p>
          <a:p>
            <a:endParaRPr lang="en-US" altLang="zh-CN" dirty="0" smtClean="0"/>
          </a:p>
          <a:p>
            <a:r>
              <a:rPr lang="en-US" altLang="zh-CN" dirty="0" smtClean="0"/>
              <a:t>1.</a:t>
            </a:r>
            <a:r>
              <a:rPr lang="zh-CN" altLang="en-US" b="1" dirty="0" smtClean="0"/>
              <a:t>做市能力：</a:t>
            </a:r>
            <a:r>
              <a:rPr lang="zh-CN" altLang="en-US" dirty="0" smtClean="0"/>
              <a:t>券商具备专门部门并配备专业报价人员，较强的资金实力，以及内部具备严格的做市业务管理制度；</a:t>
            </a:r>
            <a:endParaRPr lang="en-US" altLang="zh-CN" dirty="0" smtClean="0"/>
          </a:p>
          <a:p>
            <a:endParaRPr lang="en-US" altLang="zh-CN" dirty="0" smtClean="0"/>
          </a:p>
          <a:p>
            <a:endParaRPr lang="en-US" altLang="zh-CN" dirty="0" smtClean="0"/>
          </a:p>
          <a:p>
            <a:r>
              <a:rPr lang="en-US" altLang="zh-CN" dirty="0" smtClean="0"/>
              <a:t>2.</a:t>
            </a:r>
            <a:r>
              <a:rPr lang="zh-CN" altLang="en-US" b="1" dirty="0" smtClean="0"/>
              <a:t>风险控制：</a:t>
            </a:r>
            <a:r>
              <a:rPr lang="zh-CN" altLang="en-US" dirty="0" smtClean="0"/>
              <a:t>券商具备多元化的对冲渠道，可以有效分散做市风险，并且拥有专门的风险管理部门并配备专业的风控人员，以及专业化的盯视系统，有效防范市场风险；</a:t>
            </a:r>
            <a:endParaRPr lang="en-US" altLang="zh-CN" dirty="0" smtClean="0"/>
          </a:p>
          <a:p>
            <a:endParaRPr lang="en-US" altLang="zh-CN" dirty="0" smtClean="0"/>
          </a:p>
          <a:p>
            <a:endParaRPr lang="en-US" altLang="zh-CN" dirty="0" smtClean="0"/>
          </a:p>
          <a:p>
            <a:r>
              <a:rPr lang="en-US" altLang="zh-CN" dirty="0" smtClean="0"/>
              <a:t>3.</a:t>
            </a:r>
            <a:r>
              <a:rPr lang="zh-CN" altLang="en-US" b="1" dirty="0" smtClean="0"/>
              <a:t>产品创新能力：</a:t>
            </a:r>
            <a:r>
              <a:rPr lang="zh-CN" altLang="en-US" dirty="0" smtClean="0"/>
              <a:t>券商可以将其他较成熟市场的经验带到航运市场来，将其他市场的国际化经验借鉴运用到航运市场，打造创新的金融产品，为市场融资提供便利。</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txBox="1">
            <a:spLocks noChangeArrowheads="1"/>
          </p:cNvSpPr>
          <p:nvPr/>
        </p:nvSpPr>
        <p:spPr bwMode="auto">
          <a:xfrm>
            <a:off x="557089" y="1583308"/>
            <a:ext cx="9575974" cy="5347346"/>
          </a:xfrm>
          <a:prstGeom prst="rect">
            <a:avLst/>
          </a:prstGeom>
          <a:noFill/>
          <a:ln w="9525">
            <a:noFill/>
            <a:miter lim="800000"/>
            <a:headEnd/>
            <a:tailEnd/>
          </a:ln>
        </p:spPr>
        <p:txBody>
          <a:bodyPr lIns="91405" tIns="45703" rIns="91405" bIns="45703"/>
          <a:lstStyle/>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b="1" dirty="0" smtClean="0">
                <a:solidFill>
                  <a:srgbClr val="002060"/>
                </a:solidFill>
                <a:latin typeface="楷体_GB2312"/>
                <a:ea typeface="楷体_GB2312"/>
              </a:rPr>
              <a:t>光船经营租赁</a:t>
            </a:r>
            <a:endParaRPr lang="en-US" sz="1800"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根据</a:t>
            </a:r>
            <a:r>
              <a:rPr lang="zh-CN" altLang="en-US" sz="1600" dirty="0">
                <a:solidFill>
                  <a:srgbClr val="002060"/>
                </a:solidFill>
                <a:latin typeface="楷体_GB2312"/>
                <a:ea typeface="楷体_GB2312"/>
              </a:rPr>
              <a:t>客户中长期船舶租赁需求</a:t>
            </a:r>
            <a:r>
              <a:rPr lang="zh-CN" altLang="en-US" sz="1600" dirty="0" smtClean="0">
                <a:solidFill>
                  <a:srgbClr val="002060"/>
                </a:solidFill>
                <a:latin typeface="楷体_GB2312"/>
                <a:ea typeface="楷体_GB2312"/>
              </a:rPr>
              <a:t>，由中信证券购</a:t>
            </a:r>
            <a:r>
              <a:rPr lang="zh-CN" altLang="en-US" sz="1600" dirty="0">
                <a:solidFill>
                  <a:srgbClr val="002060"/>
                </a:solidFill>
                <a:latin typeface="楷体_GB2312"/>
                <a:ea typeface="楷体_GB2312"/>
              </a:rPr>
              <a:t>入流动性好、具有升值潜力的船舶后，在资产持有期将光船出租给承租人，到期后择机出售变</a:t>
            </a:r>
            <a:r>
              <a:rPr lang="zh-CN" altLang="en-US" sz="1600" dirty="0" smtClean="0">
                <a:solidFill>
                  <a:srgbClr val="002060"/>
                </a:solidFill>
                <a:latin typeface="楷体_GB2312"/>
                <a:ea typeface="楷体_GB2312"/>
              </a:rPr>
              <a:t>现</a:t>
            </a: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中信寰球商贸投资的首条</a:t>
            </a:r>
            <a:r>
              <a:rPr lang="en-US" altLang="zh-CN" sz="1600" dirty="0" smtClean="0">
                <a:solidFill>
                  <a:srgbClr val="002060"/>
                </a:solidFill>
                <a:latin typeface="楷体_GB2312"/>
                <a:ea typeface="楷体_GB2312"/>
              </a:rPr>
              <a:t>51,000</a:t>
            </a:r>
            <a:r>
              <a:rPr lang="zh-CN" altLang="en-US" sz="1600" dirty="0" smtClean="0">
                <a:solidFill>
                  <a:srgbClr val="002060"/>
                </a:solidFill>
                <a:latin typeface="楷体_GB2312"/>
                <a:ea typeface="楷体_GB2312"/>
              </a:rPr>
              <a:t>吨干散货船舶已于</a:t>
            </a:r>
            <a:r>
              <a:rPr lang="en-US" altLang="zh-CN" sz="1600" dirty="0" smtClean="0">
                <a:solidFill>
                  <a:srgbClr val="002060"/>
                </a:solidFill>
                <a:latin typeface="楷体_GB2312"/>
                <a:ea typeface="楷体_GB2312"/>
              </a:rPr>
              <a:t>2014</a:t>
            </a:r>
            <a:r>
              <a:rPr lang="zh-CN" altLang="en-US" sz="1600" dirty="0" smtClean="0">
                <a:solidFill>
                  <a:srgbClr val="002060"/>
                </a:solidFill>
                <a:latin typeface="楷体_GB2312"/>
                <a:ea typeface="楷体_GB2312"/>
              </a:rPr>
              <a:t>年末顺利投入日常运营</a:t>
            </a: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0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0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en-US" altLang="zh-CN" sz="1000" dirty="0" smtClean="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b="1" dirty="0">
                <a:solidFill>
                  <a:srgbClr val="002060"/>
                </a:solidFill>
                <a:latin typeface="楷体_GB2312"/>
                <a:ea typeface="楷体_GB2312"/>
              </a:rPr>
              <a:t>光</a:t>
            </a:r>
            <a:r>
              <a:rPr lang="zh-CN" altLang="en-US" sz="1800" b="1" dirty="0" smtClean="0">
                <a:solidFill>
                  <a:srgbClr val="002060"/>
                </a:solidFill>
                <a:latin typeface="楷体_GB2312"/>
                <a:ea typeface="楷体_GB2312"/>
              </a:rPr>
              <a:t>船售后回租</a:t>
            </a:r>
            <a:endParaRPr lang="en-US" altLang="zh-CN" sz="1800" b="1" dirty="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根据</a:t>
            </a:r>
            <a:r>
              <a:rPr lang="zh-CN" altLang="en-US" sz="1600" dirty="0">
                <a:solidFill>
                  <a:srgbClr val="002060"/>
                </a:solidFill>
                <a:latin typeface="楷体_GB2312"/>
                <a:ea typeface="楷体_GB2312"/>
              </a:rPr>
              <a:t>客户融资需求</a:t>
            </a:r>
            <a:r>
              <a:rPr lang="zh-CN" altLang="en-US" sz="1600" dirty="0" smtClean="0">
                <a:solidFill>
                  <a:srgbClr val="002060"/>
                </a:solidFill>
                <a:latin typeface="楷体_GB2312"/>
                <a:ea typeface="楷体_GB2312"/>
              </a:rPr>
              <a:t>，中信证券与</a:t>
            </a:r>
            <a:r>
              <a:rPr lang="zh-CN" altLang="en-US" sz="1600" dirty="0">
                <a:solidFill>
                  <a:srgbClr val="002060"/>
                </a:solidFill>
                <a:latin typeface="楷体_GB2312"/>
                <a:ea typeface="楷体_GB2312"/>
              </a:rPr>
              <a:t>客户同时达成购船、出租和返售协议，通过转移船舶所有权为客户提供中期资金</a:t>
            </a:r>
            <a:r>
              <a:rPr lang="zh-CN" altLang="en-US" sz="1600" dirty="0" smtClean="0">
                <a:solidFill>
                  <a:srgbClr val="002060"/>
                </a:solidFill>
                <a:latin typeface="楷体_GB2312"/>
                <a:ea typeface="楷体_GB2312"/>
              </a:rPr>
              <a:t>支持</a:t>
            </a: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600" dirty="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800" b="1" dirty="0" smtClean="0">
                <a:solidFill>
                  <a:srgbClr val="002060"/>
                </a:solidFill>
                <a:latin typeface="楷体_GB2312"/>
                <a:ea typeface="楷体_GB2312"/>
              </a:rPr>
              <a:t>运费金融衍生品套利</a:t>
            </a:r>
            <a:endParaRPr lang="en-US" altLang="zh-CN" sz="1800" b="1" dirty="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结合境内外</a:t>
            </a:r>
            <a:r>
              <a:rPr lang="en-US" altLang="zh-CN" sz="1600" dirty="0" smtClean="0">
                <a:solidFill>
                  <a:srgbClr val="002060"/>
                </a:solidFill>
                <a:latin typeface="楷体_GB2312"/>
                <a:ea typeface="楷体_GB2312"/>
              </a:rPr>
              <a:t>FFA</a:t>
            </a:r>
            <a:r>
              <a:rPr lang="zh-CN" altLang="en-US" sz="1600" dirty="0" smtClean="0">
                <a:solidFill>
                  <a:srgbClr val="002060"/>
                </a:solidFill>
                <a:latin typeface="楷体_GB2312"/>
                <a:ea typeface="楷体_GB2312"/>
              </a:rPr>
              <a:t>交易，利用</a:t>
            </a:r>
            <a:r>
              <a:rPr lang="zh-CN" altLang="en-US" sz="1600" dirty="0">
                <a:solidFill>
                  <a:srgbClr val="002060"/>
                </a:solidFill>
                <a:latin typeface="楷体_GB2312"/>
                <a:ea typeface="楷体_GB2312"/>
              </a:rPr>
              <a:t>持有的运费现货头寸，开展运费期现套利交易或租金互换交易，优化租金头寸，调节租金池整体</a:t>
            </a:r>
            <a:r>
              <a:rPr lang="zh-CN" altLang="en-US" sz="1600" dirty="0" smtClean="0">
                <a:solidFill>
                  <a:srgbClr val="002060"/>
                </a:solidFill>
                <a:latin typeface="楷体_GB2312"/>
                <a:ea typeface="楷体_GB2312"/>
              </a:rPr>
              <a:t>收益</a:t>
            </a:r>
          </a:p>
        </p:txBody>
      </p:sp>
      <p:sp>
        <p:nvSpPr>
          <p:cNvPr id="8" name="标题 1"/>
          <p:cNvSpPr>
            <a:spLocks noGrp="1"/>
          </p:cNvSpPr>
          <p:nvPr>
            <p:ph type="title"/>
          </p:nvPr>
        </p:nvSpPr>
        <p:spPr>
          <a:xfrm>
            <a:off x="557129" y="672960"/>
            <a:ext cx="6048631" cy="550749"/>
          </a:xfrm>
        </p:spPr>
        <p:txBody>
          <a:bodyPr/>
          <a:lstStyle/>
          <a:p>
            <a:pPr lvl="1">
              <a:defRPr/>
            </a:pPr>
            <a:r>
              <a:rPr lang="zh-CN" altLang="en-US" sz="3200" kern="1200" dirty="0" smtClean="0">
                <a:latin typeface="+mn-ea"/>
                <a:ea typeface="+mn-ea"/>
                <a:cs typeface="+mj-cs"/>
                <a:sym typeface="楷体GB_2312"/>
              </a:rPr>
              <a:t>中信证券航运衍生交易业务介绍</a:t>
            </a:r>
          </a:p>
        </p:txBody>
      </p:sp>
      <p:grpSp>
        <p:nvGrpSpPr>
          <p:cNvPr id="2" name="组合 39"/>
          <p:cNvGrpSpPr/>
          <p:nvPr/>
        </p:nvGrpSpPr>
        <p:grpSpPr>
          <a:xfrm>
            <a:off x="2077142" y="2735438"/>
            <a:ext cx="6724065" cy="1236924"/>
            <a:chOff x="1907704" y="5016647"/>
            <a:chExt cx="6283727" cy="1111610"/>
          </a:xfrm>
        </p:grpSpPr>
        <p:sp>
          <p:nvSpPr>
            <p:cNvPr id="24" name="TextBox 23"/>
            <p:cNvSpPr txBox="1"/>
            <p:nvPr/>
          </p:nvSpPr>
          <p:spPr>
            <a:xfrm>
              <a:off x="1907704" y="5122870"/>
              <a:ext cx="1071075" cy="307777"/>
            </a:xfrm>
            <a:prstGeom prst="rect">
              <a:avLst/>
            </a:prstGeom>
            <a:noFill/>
            <a:ln w="19050">
              <a:solidFill>
                <a:schemeClr val="tx1"/>
              </a:solidFill>
            </a:ln>
          </p:spPr>
          <p:txBody>
            <a:bodyPr wrap="square" rtlCol="0">
              <a:spAutoFit/>
            </a:bodyPr>
            <a:lstStyle/>
            <a:p>
              <a:pPr algn="ctr"/>
              <a:r>
                <a:rPr lang="zh-CN" altLang="en-US" sz="1600" dirty="0">
                  <a:ea typeface="楷体_GB2312"/>
                </a:rPr>
                <a:t>造船厂</a:t>
              </a:r>
            </a:p>
          </p:txBody>
        </p:sp>
        <p:sp>
          <p:nvSpPr>
            <p:cNvPr id="26" name="TextBox 25"/>
            <p:cNvSpPr txBox="1"/>
            <p:nvPr/>
          </p:nvSpPr>
          <p:spPr>
            <a:xfrm>
              <a:off x="6957309" y="5122870"/>
              <a:ext cx="1071075" cy="307777"/>
            </a:xfrm>
            <a:prstGeom prst="rect">
              <a:avLst/>
            </a:prstGeom>
            <a:noFill/>
            <a:ln w="19050">
              <a:solidFill>
                <a:schemeClr val="tx1"/>
              </a:solidFill>
            </a:ln>
          </p:spPr>
          <p:txBody>
            <a:bodyPr wrap="square" rtlCol="0">
              <a:spAutoFit/>
            </a:bodyPr>
            <a:lstStyle/>
            <a:p>
              <a:pPr algn="ctr"/>
              <a:r>
                <a:rPr lang="zh-CN" altLang="en-US" sz="1600" dirty="0">
                  <a:ea typeface="楷体_GB2312"/>
                </a:rPr>
                <a:t>承租人</a:t>
              </a:r>
            </a:p>
          </p:txBody>
        </p:sp>
        <p:cxnSp>
          <p:nvCxnSpPr>
            <p:cNvPr id="28" name="直接箭头连接符 27"/>
            <p:cNvCxnSpPr>
              <a:endCxn id="26" idx="1"/>
            </p:cNvCxnSpPr>
            <p:nvPr/>
          </p:nvCxnSpPr>
          <p:spPr bwMode="auto">
            <a:xfrm flipV="1">
              <a:off x="5130372" y="5276759"/>
              <a:ext cx="1826938" cy="387016"/>
            </a:xfrm>
            <a:prstGeom prst="straightConnector1">
              <a:avLst/>
            </a:prstGeom>
            <a:solidFill>
              <a:srgbClr val="003399"/>
            </a:solidFill>
            <a:ln w="19050" cap="flat" cmpd="sng" algn="ctr">
              <a:solidFill>
                <a:schemeClr val="tx1"/>
              </a:solidFill>
              <a:prstDash val="solid"/>
              <a:round/>
              <a:headEnd type="none" w="med" len="med"/>
              <a:tailEnd type="arrow"/>
            </a:ln>
            <a:effectLst/>
          </p:spPr>
        </p:cxnSp>
        <p:cxnSp>
          <p:nvCxnSpPr>
            <p:cNvPr id="30" name="直接箭头连接符 29"/>
            <p:cNvCxnSpPr>
              <a:endCxn id="24" idx="3"/>
            </p:cNvCxnSpPr>
            <p:nvPr/>
          </p:nvCxnSpPr>
          <p:spPr bwMode="auto">
            <a:xfrm flipH="1" flipV="1">
              <a:off x="2978779" y="5276759"/>
              <a:ext cx="1680545" cy="387016"/>
            </a:xfrm>
            <a:prstGeom prst="straightConnector1">
              <a:avLst/>
            </a:prstGeom>
            <a:solidFill>
              <a:srgbClr val="003399"/>
            </a:solidFill>
            <a:ln w="19050" cap="flat" cmpd="sng" algn="ctr">
              <a:solidFill>
                <a:schemeClr val="tx1"/>
              </a:solidFill>
              <a:prstDash val="solid"/>
              <a:round/>
              <a:headEnd type="none" w="med" len="med"/>
              <a:tailEnd type="arrow"/>
            </a:ln>
            <a:effectLst/>
          </p:spPr>
        </p:cxnSp>
        <p:sp>
          <p:nvSpPr>
            <p:cNvPr id="32" name="TextBox 31"/>
            <p:cNvSpPr txBox="1"/>
            <p:nvPr/>
          </p:nvSpPr>
          <p:spPr>
            <a:xfrm>
              <a:off x="6156176" y="5455857"/>
              <a:ext cx="1296144" cy="276999"/>
            </a:xfrm>
            <a:prstGeom prst="rect">
              <a:avLst/>
            </a:prstGeom>
            <a:noFill/>
          </p:spPr>
          <p:txBody>
            <a:bodyPr wrap="square" rtlCol="0">
              <a:spAutoFit/>
            </a:bodyPr>
            <a:lstStyle/>
            <a:p>
              <a:r>
                <a:rPr lang="zh-CN" altLang="en-US" sz="1400" dirty="0" smtClean="0">
                  <a:ea typeface="楷体_GB2312"/>
                </a:rPr>
                <a:t>光船出租</a:t>
              </a:r>
              <a:endParaRPr lang="zh-CN" altLang="en-US" sz="1400" dirty="0">
                <a:ea typeface="楷体_GB2312"/>
              </a:endParaRPr>
            </a:p>
          </p:txBody>
        </p:sp>
        <p:sp>
          <p:nvSpPr>
            <p:cNvPr id="34" name="TextBox 33"/>
            <p:cNvSpPr txBox="1"/>
            <p:nvPr/>
          </p:nvSpPr>
          <p:spPr>
            <a:xfrm>
              <a:off x="3057409" y="5455856"/>
              <a:ext cx="1296144" cy="276999"/>
            </a:xfrm>
            <a:prstGeom prst="rect">
              <a:avLst/>
            </a:prstGeom>
            <a:noFill/>
          </p:spPr>
          <p:txBody>
            <a:bodyPr wrap="square" rtlCol="0">
              <a:spAutoFit/>
            </a:bodyPr>
            <a:lstStyle/>
            <a:p>
              <a:r>
                <a:rPr lang="zh-CN" altLang="en-US" sz="1400" dirty="0" smtClean="0">
                  <a:ea typeface="楷体_GB2312"/>
                </a:rPr>
                <a:t>购买船舶</a:t>
              </a:r>
              <a:endParaRPr lang="zh-CN" altLang="en-US" sz="1400" dirty="0">
                <a:ea typeface="楷体_GB2312"/>
              </a:endParaRPr>
            </a:p>
          </p:txBody>
        </p:sp>
        <p:cxnSp>
          <p:nvCxnSpPr>
            <p:cNvPr id="36" name="直接箭头连接符 35"/>
            <p:cNvCxnSpPr>
              <a:stCxn id="26" idx="1"/>
              <a:endCxn id="24" idx="3"/>
            </p:cNvCxnSpPr>
            <p:nvPr/>
          </p:nvCxnSpPr>
          <p:spPr bwMode="auto">
            <a:xfrm flipH="1">
              <a:off x="2978779" y="5276759"/>
              <a:ext cx="3978530" cy="0"/>
            </a:xfrm>
            <a:prstGeom prst="straightConnector1">
              <a:avLst/>
            </a:prstGeom>
            <a:solidFill>
              <a:srgbClr val="003399"/>
            </a:solidFill>
            <a:ln w="19050" cap="flat" cmpd="sng" algn="ctr">
              <a:solidFill>
                <a:schemeClr val="tx1"/>
              </a:solidFill>
              <a:prstDash val="solid"/>
              <a:round/>
              <a:headEnd type="none" w="med" len="med"/>
              <a:tailEnd type="arrow"/>
            </a:ln>
            <a:effectLst/>
          </p:spPr>
        </p:cxnSp>
        <p:sp>
          <p:nvSpPr>
            <p:cNvPr id="37" name="TextBox 36"/>
            <p:cNvSpPr txBox="1"/>
            <p:nvPr/>
          </p:nvSpPr>
          <p:spPr>
            <a:xfrm>
              <a:off x="4457447" y="5016647"/>
              <a:ext cx="1296144" cy="276999"/>
            </a:xfrm>
            <a:prstGeom prst="rect">
              <a:avLst/>
            </a:prstGeom>
            <a:noFill/>
          </p:spPr>
          <p:txBody>
            <a:bodyPr wrap="square" rtlCol="0">
              <a:spAutoFit/>
            </a:bodyPr>
            <a:lstStyle/>
            <a:p>
              <a:r>
                <a:rPr lang="zh-CN" altLang="en-US" sz="1400" dirty="0" smtClean="0">
                  <a:ea typeface="楷体_GB2312"/>
                </a:rPr>
                <a:t>选择船舶</a:t>
              </a:r>
              <a:endParaRPr lang="zh-CN" altLang="en-US" sz="1400" dirty="0">
                <a:ea typeface="楷体_GB2312"/>
              </a:endParaRPr>
            </a:p>
          </p:txBody>
        </p:sp>
        <p:sp>
          <p:nvSpPr>
            <p:cNvPr id="46" name="TextBox 45"/>
            <p:cNvSpPr txBox="1"/>
            <p:nvPr/>
          </p:nvSpPr>
          <p:spPr>
            <a:xfrm>
              <a:off x="3434274" y="5834239"/>
              <a:ext cx="1236041" cy="276999"/>
            </a:xfrm>
            <a:prstGeom prst="rect">
              <a:avLst/>
            </a:prstGeom>
            <a:noFill/>
          </p:spPr>
          <p:txBody>
            <a:bodyPr wrap="square" rtlCol="0">
              <a:spAutoFit/>
            </a:bodyPr>
            <a:lstStyle/>
            <a:p>
              <a:pPr marL="197082" indent="-197082">
                <a:buFont typeface="Wingdings" panose="05000000000000000000" pitchFamily="2" charset="2"/>
                <a:buChar char="Ø"/>
              </a:pPr>
              <a:r>
                <a:rPr lang="zh-CN" altLang="en-US" sz="1400" dirty="0" smtClean="0">
                  <a:ea typeface="楷体_GB2312"/>
                </a:rPr>
                <a:t>采购船舶 </a:t>
              </a:r>
              <a:endParaRPr lang="zh-CN" altLang="en-US" sz="1400" dirty="0">
                <a:ea typeface="楷体_GB2312"/>
              </a:endParaRPr>
            </a:p>
          </p:txBody>
        </p:sp>
        <p:sp>
          <p:nvSpPr>
            <p:cNvPr id="47" name="TextBox 46"/>
            <p:cNvSpPr txBox="1"/>
            <p:nvPr/>
          </p:nvSpPr>
          <p:spPr>
            <a:xfrm>
              <a:off x="4353554" y="5834239"/>
              <a:ext cx="1110287" cy="276999"/>
            </a:xfrm>
            <a:prstGeom prst="rect">
              <a:avLst/>
            </a:prstGeom>
            <a:noFill/>
          </p:spPr>
          <p:txBody>
            <a:bodyPr wrap="square" rtlCol="0">
              <a:spAutoFit/>
            </a:bodyPr>
            <a:lstStyle/>
            <a:p>
              <a:pPr marL="197082" indent="-197082">
                <a:buFont typeface="Wingdings" panose="05000000000000000000" pitchFamily="2" charset="2"/>
                <a:buChar char="Ø"/>
              </a:pPr>
              <a:r>
                <a:rPr lang="zh-CN" altLang="en-US" sz="1400" dirty="0">
                  <a:ea typeface="楷体_GB2312"/>
                </a:rPr>
                <a:t>光</a:t>
              </a:r>
              <a:r>
                <a:rPr lang="zh-CN" altLang="en-US" sz="1400" dirty="0" smtClean="0">
                  <a:ea typeface="楷体_GB2312"/>
                </a:rPr>
                <a:t>船出租 </a:t>
              </a:r>
              <a:endParaRPr lang="zh-CN" altLang="en-US" sz="1400" dirty="0">
                <a:ea typeface="楷体_GB2312"/>
              </a:endParaRPr>
            </a:p>
          </p:txBody>
        </p:sp>
        <p:sp>
          <p:nvSpPr>
            <p:cNvPr id="48" name="TextBox 47"/>
            <p:cNvSpPr txBox="1"/>
            <p:nvPr/>
          </p:nvSpPr>
          <p:spPr>
            <a:xfrm>
              <a:off x="5225981" y="5834238"/>
              <a:ext cx="1161129" cy="276999"/>
            </a:xfrm>
            <a:prstGeom prst="rect">
              <a:avLst/>
            </a:prstGeom>
            <a:noFill/>
          </p:spPr>
          <p:txBody>
            <a:bodyPr wrap="square" rtlCol="0">
              <a:spAutoFit/>
            </a:bodyPr>
            <a:lstStyle/>
            <a:p>
              <a:pPr marL="197082" indent="-197082">
                <a:buFont typeface="Wingdings" panose="05000000000000000000" pitchFamily="2" charset="2"/>
                <a:buChar char="Ø"/>
              </a:pPr>
              <a:r>
                <a:rPr lang="zh-CN" altLang="en-US" sz="1400" dirty="0" smtClean="0">
                  <a:ea typeface="楷体_GB2312"/>
                </a:rPr>
                <a:t>收取租金 </a:t>
              </a:r>
              <a:endParaRPr lang="zh-CN" altLang="en-US" sz="1400" dirty="0">
                <a:ea typeface="楷体_GB2312"/>
              </a:endParaRPr>
            </a:p>
          </p:txBody>
        </p:sp>
        <p:sp>
          <p:nvSpPr>
            <p:cNvPr id="49" name="TextBox 48"/>
            <p:cNvSpPr txBox="1"/>
            <p:nvPr/>
          </p:nvSpPr>
          <p:spPr>
            <a:xfrm>
              <a:off x="1948411" y="5464427"/>
              <a:ext cx="1108998" cy="470212"/>
            </a:xfrm>
            <a:prstGeom prst="rect">
              <a:avLst/>
            </a:prstGeom>
            <a:noFill/>
          </p:spPr>
          <p:txBody>
            <a:bodyPr wrap="square" rtlCol="0">
              <a:spAutoFit/>
            </a:bodyPr>
            <a:lstStyle/>
            <a:p>
              <a:pPr marL="197082" indent="-197082">
                <a:buFont typeface="Wingdings" panose="05000000000000000000" pitchFamily="2" charset="2"/>
                <a:buChar char="Ø"/>
              </a:pPr>
              <a:r>
                <a:rPr lang="zh-CN" altLang="en-US" sz="1400" dirty="0">
                  <a:ea typeface="楷体_GB2312"/>
                </a:rPr>
                <a:t>新</a:t>
              </a:r>
              <a:r>
                <a:rPr lang="zh-CN" altLang="en-US" sz="1400" dirty="0" smtClean="0">
                  <a:ea typeface="楷体_GB2312"/>
                </a:rPr>
                <a:t>船转卖</a:t>
              </a:r>
              <a:endParaRPr lang="en-US" altLang="zh-CN" sz="1400" dirty="0" smtClean="0">
                <a:ea typeface="楷体_GB2312"/>
              </a:endParaRPr>
            </a:p>
            <a:p>
              <a:pPr marL="197082" indent="-197082">
                <a:buFont typeface="Wingdings" panose="05000000000000000000" pitchFamily="2" charset="2"/>
                <a:buChar char="Ø"/>
              </a:pPr>
              <a:r>
                <a:rPr lang="zh-CN" altLang="en-US" sz="1400" dirty="0" smtClean="0">
                  <a:ea typeface="楷体_GB2312"/>
                </a:rPr>
                <a:t>售后维修 </a:t>
              </a:r>
              <a:endParaRPr lang="zh-CN" altLang="en-US" sz="1400" dirty="0">
                <a:ea typeface="楷体_GB2312"/>
              </a:endParaRPr>
            </a:p>
          </p:txBody>
        </p:sp>
        <p:sp>
          <p:nvSpPr>
            <p:cNvPr id="50" name="TextBox 49"/>
            <p:cNvSpPr txBox="1"/>
            <p:nvPr/>
          </p:nvSpPr>
          <p:spPr>
            <a:xfrm>
              <a:off x="6990795" y="5464427"/>
              <a:ext cx="1200636" cy="663830"/>
            </a:xfrm>
            <a:prstGeom prst="rect">
              <a:avLst/>
            </a:prstGeom>
            <a:noFill/>
          </p:spPr>
          <p:txBody>
            <a:bodyPr wrap="square" rtlCol="0">
              <a:spAutoFit/>
            </a:bodyPr>
            <a:lstStyle/>
            <a:p>
              <a:pPr marL="197082" indent="-197082">
                <a:buFont typeface="Wingdings" panose="05000000000000000000" pitchFamily="2" charset="2"/>
                <a:buChar char="Ø"/>
              </a:pPr>
              <a:r>
                <a:rPr lang="zh-CN" altLang="en-US" sz="1400" dirty="0" smtClean="0">
                  <a:ea typeface="楷体_GB2312"/>
                </a:rPr>
                <a:t>使用船舶</a:t>
              </a:r>
              <a:endParaRPr lang="en-US" altLang="zh-CN" sz="1400" dirty="0" smtClean="0">
                <a:ea typeface="楷体_GB2312"/>
              </a:endParaRPr>
            </a:p>
            <a:p>
              <a:pPr marL="197082" indent="-197082">
                <a:buFont typeface="Wingdings" panose="05000000000000000000" pitchFamily="2" charset="2"/>
                <a:buChar char="Ø"/>
              </a:pPr>
              <a:r>
                <a:rPr lang="zh-CN" altLang="en-US" sz="1400" dirty="0" smtClean="0">
                  <a:ea typeface="楷体_GB2312"/>
                </a:rPr>
                <a:t>维护保养</a:t>
              </a:r>
              <a:endParaRPr lang="en-US" altLang="zh-CN" sz="1400" dirty="0" smtClean="0">
                <a:ea typeface="楷体_GB2312"/>
              </a:endParaRPr>
            </a:p>
            <a:p>
              <a:pPr marL="197082" indent="-197082">
                <a:buFont typeface="Wingdings" panose="05000000000000000000" pitchFamily="2" charset="2"/>
                <a:buChar char="Ø"/>
              </a:pPr>
              <a:r>
                <a:rPr lang="zh-CN" altLang="en-US" sz="1400" dirty="0" smtClean="0">
                  <a:ea typeface="楷体_GB2312"/>
                </a:rPr>
                <a:t>支付租金 </a:t>
              </a:r>
              <a:endParaRPr lang="zh-CN" altLang="en-US" sz="1400" dirty="0">
                <a:ea typeface="楷体_GB2312"/>
              </a:endParaRPr>
            </a:p>
          </p:txBody>
        </p:sp>
      </p:grpSp>
      <p:pic>
        <p:nvPicPr>
          <p:cNvPr id="19" name="Picture 3" descr="C:\Users\lxd\Pictures\中信证券.jpg"/>
          <p:cNvPicPr>
            <a:picLocks noChangeAspect="1" noChangeArrowheads="1"/>
          </p:cNvPicPr>
          <p:nvPr/>
        </p:nvPicPr>
        <p:blipFill>
          <a:blip r:embed="rId3" cstate="print"/>
          <a:srcRect/>
          <a:stretch>
            <a:fillRect/>
          </a:stretch>
        </p:blipFill>
        <p:spPr bwMode="auto">
          <a:xfrm>
            <a:off x="5093593" y="3095476"/>
            <a:ext cx="415925" cy="468312"/>
          </a:xfrm>
          <a:prstGeom prst="rect">
            <a:avLst/>
          </a:prstGeom>
          <a:noFill/>
          <a:ln w="9525">
            <a:noFill/>
            <a:miter lim="800000"/>
            <a:headEnd/>
            <a:tailEnd/>
          </a:ln>
        </p:spPr>
      </p:pic>
    </p:spTree>
    <p:extLst>
      <p:ext uri="{BB962C8B-B14F-4D97-AF65-F5344CB8AC3E}">
        <p14:creationId xmlns:p14="http://schemas.microsoft.com/office/powerpoint/2010/main" val="1793147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txBox="1">
            <a:spLocks noChangeArrowheads="1"/>
          </p:cNvSpPr>
          <p:nvPr/>
        </p:nvSpPr>
        <p:spPr bwMode="auto">
          <a:xfrm>
            <a:off x="557089" y="1727324"/>
            <a:ext cx="9575974" cy="5347346"/>
          </a:xfrm>
          <a:prstGeom prst="rect">
            <a:avLst/>
          </a:prstGeom>
          <a:noFill/>
          <a:ln w="9525">
            <a:noFill/>
            <a:miter lim="800000"/>
            <a:headEnd/>
            <a:tailEnd/>
          </a:ln>
        </p:spPr>
        <p:txBody>
          <a:bodyPr lIns="91405" tIns="45703" rIns="91405" bIns="45703"/>
          <a:lstStyle/>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b="1" dirty="0" smtClean="0">
                <a:solidFill>
                  <a:srgbClr val="002060"/>
                </a:solidFill>
                <a:latin typeface="楷体_GB2312"/>
                <a:ea typeface="楷体_GB2312"/>
                <a:cs typeface="Arial Unicode MS" pitchFamily="34" charset="-122"/>
              </a:rPr>
              <a:t>做大交易业务</a:t>
            </a:r>
            <a:endParaRPr lang="en-US"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继续参与上海清算所现有航运金融衍生品及大宗商品做市业务，为市场提供流动性，并积极参与未来即将上线</a:t>
            </a:r>
            <a:r>
              <a:rPr lang="zh-CN" altLang="en-US" sz="1600" dirty="0" smtClean="0"/>
              <a:t>中国沿海煤炭远期运费、人民币集装箱运费掉期；</a:t>
            </a:r>
            <a:endParaRPr lang="en-US" altLang="zh-CN" sz="1600" dirty="0" smtClean="0"/>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t>开展航运金融衍生品跨境业务，结合境内外航运金融衍生品各自优势，打造创新型交易平台。</a:t>
            </a:r>
            <a:endParaRPr lang="en-US" altLang="zh-CN" sz="1000" dirty="0" smtClean="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b="1" dirty="0" smtClean="0">
                <a:solidFill>
                  <a:srgbClr val="002060"/>
                </a:solidFill>
                <a:latin typeface="楷体_GB2312"/>
                <a:ea typeface="楷体_GB2312"/>
              </a:rPr>
              <a:t>推动行业金融化</a:t>
            </a:r>
            <a:endParaRPr lang="en-US" altLang="zh-CN"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结合自身金融机构的优势，专业化团队利用航运金融衍生品交易降低运费市场风险，借鉴其他成熟市场，为航运企业提供创新型融资渠道。</a:t>
            </a:r>
            <a:endParaRPr lang="en-US" altLang="zh-CN" sz="1600" dirty="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b="1" dirty="0" smtClean="0">
                <a:solidFill>
                  <a:srgbClr val="002060"/>
                </a:solidFill>
                <a:latin typeface="楷体_GB2312"/>
                <a:ea typeface="楷体_GB2312"/>
              </a:rPr>
              <a:t>业务模式多元化</a:t>
            </a:r>
            <a:endParaRPr lang="en-US" altLang="zh-CN" b="1"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除了干散货船型之外，未来还会购买其他船型资产，包括</a:t>
            </a:r>
            <a:r>
              <a:rPr lang="en-US" altLang="zh-CN" sz="1600" dirty="0" smtClean="0">
                <a:solidFill>
                  <a:srgbClr val="002060"/>
                </a:solidFill>
                <a:latin typeface="楷体_GB2312"/>
                <a:ea typeface="楷体_GB2312"/>
              </a:rPr>
              <a:t>LNG</a:t>
            </a:r>
            <a:r>
              <a:rPr lang="zh-CN" altLang="en-US" sz="1600" dirty="0" smtClean="0">
                <a:solidFill>
                  <a:srgbClr val="002060"/>
                </a:solidFill>
                <a:latin typeface="楷体_GB2312"/>
                <a:ea typeface="楷体_GB2312"/>
              </a:rPr>
              <a:t>船、油轮、海工船等船型现在均在拓展业务；</a:t>
            </a: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结合现货，包括金属、仓储、能源等业务，将海运船舶作为浮动仓库，开展浮仓实货套利交易和供应链融资交易等。</a:t>
            </a:r>
            <a:endParaRPr lang="en-US" altLang="zh-CN" sz="1800" b="1" dirty="0" smtClean="0">
              <a:solidFill>
                <a:srgbClr val="002060"/>
              </a:solidFill>
              <a:latin typeface="楷体_GB2312"/>
              <a:ea typeface="楷体_GB2312"/>
            </a:endParaRPr>
          </a:p>
          <a:p>
            <a:pPr marL="342768"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b="1" dirty="0" smtClean="0">
                <a:solidFill>
                  <a:srgbClr val="002060"/>
                </a:solidFill>
                <a:latin typeface="楷体_GB2312"/>
                <a:ea typeface="楷体_GB2312"/>
                <a:cs typeface="Arial Unicode MS" pitchFamily="34" charset="-122"/>
              </a:rPr>
              <a:t>国际化</a:t>
            </a:r>
            <a:endParaRPr lang="en-US" altLang="zh-CN" b="1" dirty="0" smtClean="0">
              <a:solidFill>
                <a:srgbClr val="002060"/>
              </a:solidFill>
              <a:latin typeface="楷体_GB2312"/>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目前已与多家境外航运知名企业建立合作关系，未来将加大海外航运业务投资力度；</a:t>
            </a: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楷体_GB2312"/>
                <a:ea typeface="楷体_GB2312"/>
              </a:rPr>
              <a:t>继续加强海外航运金融衍生品交易，加强与境外交易所的合作，并在海外建立分支机构，将成熟度高、流动性强、交易活跃的相关产品指数化，对接境内。</a:t>
            </a:r>
            <a:endParaRPr lang="en-US" altLang="zh-CN" sz="1600" dirty="0" smtClean="0">
              <a:solidFill>
                <a:srgbClr val="002060"/>
              </a:solidFill>
              <a:latin typeface="楷体_GB2312"/>
              <a:ea typeface="楷体_GB2312"/>
            </a:endParaRPr>
          </a:p>
          <a:p>
            <a:pPr marL="731429" lvl="2" indent="-342768" defTabSz="1050519" eaLnBrk="0" hangingPunct="0">
              <a:lnSpc>
                <a:spcPct val="110000"/>
              </a:lnSpc>
              <a:spcBef>
                <a:spcPts val="230"/>
              </a:spcBef>
              <a:spcAft>
                <a:spcPts val="230"/>
              </a:spcAft>
              <a:buClr>
                <a:srgbClr val="003366"/>
              </a:buClr>
              <a:buSzPct val="100000"/>
            </a:pPr>
            <a:endParaRPr lang="zh-CN" altLang="en-US" sz="1600" dirty="0" smtClean="0">
              <a:solidFill>
                <a:srgbClr val="002060"/>
              </a:solidFill>
              <a:latin typeface="楷体_GB2312"/>
              <a:ea typeface="楷体_GB2312"/>
            </a:endParaRPr>
          </a:p>
        </p:txBody>
      </p:sp>
      <p:sp>
        <p:nvSpPr>
          <p:cNvPr id="8" name="标题 1"/>
          <p:cNvSpPr>
            <a:spLocks noGrp="1"/>
          </p:cNvSpPr>
          <p:nvPr>
            <p:ph type="title"/>
          </p:nvPr>
        </p:nvSpPr>
        <p:spPr>
          <a:xfrm>
            <a:off x="557129" y="672960"/>
            <a:ext cx="7704816" cy="550749"/>
          </a:xfrm>
        </p:spPr>
        <p:txBody>
          <a:bodyPr/>
          <a:lstStyle/>
          <a:p>
            <a:pPr lvl="1">
              <a:defRPr/>
            </a:pPr>
            <a:r>
              <a:rPr lang="zh-CN" altLang="en-US" sz="3200" kern="1200" dirty="0" smtClean="0">
                <a:latin typeface="+mn-ea"/>
                <a:ea typeface="+mn-ea"/>
                <a:cs typeface="+mj-cs"/>
                <a:sym typeface="楷体GB_2312"/>
              </a:rPr>
              <a:t>中信证券航运衍生交易业务未来发展方向</a:t>
            </a:r>
          </a:p>
        </p:txBody>
      </p:sp>
    </p:spTree>
    <p:extLst>
      <p:ext uri="{BB962C8B-B14F-4D97-AF65-F5344CB8AC3E}">
        <p14:creationId xmlns:p14="http://schemas.microsoft.com/office/powerpoint/2010/main" val="1793147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74"/>
          <p:cNvSpPr>
            <a:spLocks noChangeArrowheads="1"/>
          </p:cNvSpPr>
          <p:nvPr/>
        </p:nvSpPr>
        <p:spPr bwMode="auto">
          <a:xfrm>
            <a:off x="629097" y="3887564"/>
            <a:ext cx="9001383" cy="1428452"/>
          </a:xfrm>
          <a:prstGeom prst="rect">
            <a:avLst/>
          </a:prstGeom>
          <a:solidFill>
            <a:srgbClr val="E5F5FF"/>
          </a:solidFill>
          <a:ln w="19050">
            <a:solidFill>
              <a:schemeClr val="accent6"/>
            </a:solidFill>
            <a:miter lim="800000"/>
            <a:headEnd/>
            <a:tailEnd/>
          </a:ln>
        </p:spPr>
        <p:txBody>
          <a:bodyPr lIns="105044" tIns="52522" rIns="105044" bIns="52522" anchor="ctr"/>
          <a:lstStyle/>
          <a:p>
            <a:pPr algn="ctr" defTabSz="1050409" eaLnBrk="0" hangingPunct="0">
              <a:defRPr/>
            </a:pPr>
            <a:endParaRPr lang="zh-CN" altLang="en-US" b="1" dirty="0">
              <a:solidFill>
                <a:schemeClr val="tx1"/>
              </a:solidFill>
              <a:latin typeface="Tw Cen MT" pitchFamily="34" charset="0"/>
              <a:ea typeface="华文仿宋" pitchFamily="2" charset="-122"/>
              <a:cs typeface="Arial Unicode MS" pitchFamily="34" charset="-122"/>
            </a:endParaRPr>
          </a:p>
        </p:txBody>
      </p:sp>
      <p:sp>
        <p:nvSpPr>
          <p:cNvPr id="9218" name="标题 1"/>
          <p:cNvSpPr>
            <a:spLocks noGrp="1"/>
          </p:cNvSpPr>
          <p:nvPr>
            <p:ph type="title"/>
          </p:nvPr>
        </p:nvSpPr>
        <p:spPr>
          <a:xfrm>
            <a:off x="557129" y="672960"/>
            <a:ext cx="6120639" cy="550749"/>
          </a:xfrm>
        </p:spPr>
        <p:txBody>
          <a:bodyPr/>
          <a:lstStyle/>
          <a:p>
            <a:pPr lvl="1">
              <a:defRPr/>
            </a:pPr>
            <a:r>
              <a:rPr lang="zh-CN" altLang="en-US" sz="3200" kern="1200" dirty="0" smtClean="0">
                <a:latin typeface="+mn-ea"/>
                <a:ea typeface="+mn-ea"/>
                <a:cs typeface="+mj-cs"/>
                <a:sym typeface="楷体GB_2312"/>
              </a:rPr>
              <a:t>中信证券大宗商品其他业务介绍</a:t>
            </a:r>
          </a:p>
        </p:txBody>
      </p:sp>
      <p:sp>
        <p:nvSpPr>
          <p:cNvPr id="11" name="矩形 5"/>
          <p:cNvSpPr>
            <a:spLocks noChangeArrowheads="1"/>
          </p:cNvSpPr>
          <p:nvPr/>
        </p:nvSpPr>
        <p:spPr bwMode="auto">
          <a:xfrm>
            <a:off x="845121" y="4751660"/>
            <a:ext cx="8644249" cy="428536"/>
          </a:xfrm>
          <a:prstGeom prst="rect">
            <a:avLst/>
          </a:prstGeom>
          <a:solidFill>
            <a:srgbClr val="003366"/>
          </a:solidFill>
          <a:ln>
            <a:noFill/>
          </a:ln>
          <a:extLst/>
        </p:spPr>
        <p:txBody>
          <a:bodyPr lIns="105044" tIns="52522" rIns="105044" bIns="52522" anchor="ctr"/>
          <a:lstStyle>
            <a:lvl1pPr marL="342900" indent="-342900" defTabSz="1050925" eaLnBrk="0" hangingPunct="0">
              <a:defRPr sz="1600">
                <a:solidFill>
                  <a:schemeClr val="bg1"/>
                </a:solidFill>
                <a:latin typeface="Arial" pitchFamily="34" charset="0"/>
                <a:ea typeface="楷体_GB2312" pitchFamily="49" charset="-122"/>
              </a:defRPr>
            </a:lvl1pPr>
            <a:lvl2pPr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marL="0" lvl="1" algn="ctr">
              <a:buClr>
                <a:srgbClr val="003366"/>
              </a:buClr>
              <a:buSzPct val="100000"/>
            </a:pPr>
            <a:r>
              <a:rPr lang="zh-CN" altLang="en-US" sz="1300" b="1" dirty="0">
                <a:latin typeface="微软雅黑" panose="020B0503020204020204" pitchFamily="34" charset="-122"/>
                <a:ea typeface="楷体_GB2312"/>
                <a:cs typeface="Arial Unicode MS" pitchFamily="34" charset="-122"/>
              </a:rPr>
              <a:t>金融服务实体，提供满足客户套期保值和投资需求的产品和服务，是大宗商品业务长期发展的定位和目标</a:t>
            </a:r>
          </a:p>
        </p:txBody>
      </p:sp>
      <p:sp>
        <p:nvSpPr>
          <p:cNvPr id="13" name="矩形 5"/>
          <p:cNvSpPr>
            <a:spLocks noChangeArrowheads="1"/>
          </p:cNvSpPr>
          <p:nvPr/>
        </p:nvSpPr>
        <p:spPr bwMode="auto">
          <a:xfrm>
            <a:off x="917129" y="3959572"/>
            <a:ext cx="1999955" cy="714227"/>
          </a:xfrm>
          <a:prstGeom prst="rect">
            <a:avLst/>
          </a:prstGeom>
          <a:solidFill>
            <a:srgbClr val="003366"/>
          </a:solidFill>
          <a:ln w="9525">
            <a:solidFill>
              <a:srgbClr val="000000"/>
            </a:solidFill>
            <a:miter lim="800000"/>
            <a:headEnd/>
            <a:tailEnd/>
          </a:ln>
          <a:extLst/>
        </p:spPr>
        <p:txBody>
          <a:bodyPr lIns="105044" tIns="52522" rIns="105044" bIns="52522" anchor="ctr"/>
          <a:lstStyle>
            <a:lvl1pPr marL="342900" indent="-342900" defTabSz="1050925" eaLnBrk="0" hangingPunct="0">
              <a:defRPr sz="1600">
                <a:solidFill>
                  <a:schemeClr val="bg1"/>
                </a:solidFill>
                <a:latin typeface="Arial" pitchFamily="34" charset="0"/>
                <a:ea typeface="楷体_GB2312" pitchFamily="49" charset="-122"/>
              </a:defRPr>
            </a:lvl1pPr>
            <a:lvl2pPr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marL="0" lvl="1" algn="ctr">
              <a:buClr>
                <a:srgbClr val="003366"/>
              </a:buClr>
              <a:buSzPct val="100000"/>
            </a:pPr>
            <a:r>
              <a:rPr lang="zh-CN" altLang="en-US" sz="1300" b="1" dirty="0">
                <a:latin typeface="微软雅黑" panose="020B0503020204020204" pitchFamily="34" charset="-122"/>
                <a:ea typeface="楷体_GB2312"/>
                <a:cs typeface="Arial Unicode MS" pitchFamily="34" charset="-122"/>
              </a:rPr>
              <a:t>发展实货和衍生品并重的健全的大宗商品业务模式</a:t>
            </a:r>
          </a:p>
        </p:txBody>
      </p:sp>
      <p:sp>
        <p:nvSpPr>
          <p:cNvPr id="14" name="矩形 5"/>
          <p:cNvSpPr>
            <a:spLocks noChangeArrowheads="1"/>
          </p:cNvSpPr>
          <p:nvPr/>
        </p:nvSpPr>
        <p:spPr bwMode="auto">
          <a:xfrm>
            <a:off x="3077369" y="3959572"/>
            <a:ext cx="3001520" cy="714227"/>
          </a:xfrm>
          <a:prstGeom prst="rect">
            <a:avLst/>
          </a:prstGeom>
          <a:solidFill>
            <a:srgbClr val="003366"/>
          </a:solidFill>
          <a:ln>
            <a:noFill/>
          </a:ln>
          <a:extLst/>
        </p:spPr>
        <p:txBody>
          <a:bodyPr lIns="105044" tIns="52522" rIns="105044" bIns="52522" anchor="ctr"/>
          <a:lstStyle>
            <a:lvl1pPr marL="342900" indent="-342900" defTabSz="1050925" eaLnBrk="0" hangingPunct="0">
              <a:defRPr sz="1600">
                <a:solidFill>
                  <a:schemeClr val="bg1"/>
                </a:solidFill>
                <a:latin typeface="Arial" pitchFamily="34" charset="0"/>
                <a:ea typeface="楷体_GB2312" pitchFamily="49" charset="-122"/>
              </a:defRPr>
            </a:lvl1pPr>
            <a:lvl2pPr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marL="0" lvl="1" algn="ctr">
              <a:buClr>
                <a:srgbClr val="003366"/>
              </a:buClr>
              <a:buSzPct val="100000"/>
            </a:pPr>
            <a:r>
              <a:rPr lang="zh-CN" altLang="en-US" sz="1300" b="1" dirty="0">
                <a:latin typeface="微软雅黑" panose="020B0503020204020204" pitchFamily="34" charset="-122"/>
                <a:ea typeface="楷体_GB2312"/>
                <a:cs typeface="Arial Unicode MS" pitchFamily="34" charset="-122"/>
              </a:rPr>
              <a:t>大宗商品业务的核心竞争力和目标是建立横跨境内外、场内外的定价和报价中心</a:t>
            </a:r>
          </a:p>
        </p:txBody>
      </p:sp>
      <p:sp>
        <p:nvSpPr>
          <p:cNvPr id="15" name="矩形 5"/>
          <p:cNvSpPr>
            <a:spLocks noChangeArrowheads="1"/>
          </p:cNvSpPr>
          <p:nvPr/>
        </p:nvSpPr>
        <p:spPr bwMode="auto">
          <a:xfrm>
            <a:off x="6173713" y="3959572"/>
            <a:ext cx="2214235" cy="714227"/>
          </a:xfrm>
          <a:prstGeom prst="rect">
            <a:avLst/>
          </a:prstGeom>
          <a:solidFill>
            <a:srgbClr val="003366"/>
          </a:solidFill>
          <a:ln>
            <a:noFill/>
          </a:ln>
          <a:extLst/>
        </p:spPr>
        <p:txBody>
          <a:bodyPr lIns="105044" tIns="52522" rIns="105044" bIns="52522" anchor="ctr"/>
          <a:lstStyle>
            <a:lvl1pPr marL="342900" indent="-342900" defTabSz="1050925" eaLnBrk="0" hangingPunct="0">
              <a:defRPr sz="1600">
                <a:solidFill>
                  <a:schemeClr val="bg1"/>
                </a:solidFill>
                <a:latin typeface="Arial" pitchFamily="34" charset="0"/>
                <a:ea typeface="楷体_GB2312" pitchFamily="49" charset="-122"/>
              </a:defRPr>
            </a:lvl1pPr>
            <a:lvl2pPr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marL="0" lvl="1" algn="ctr">
              <a:buClr>
                <a:srgbClr val="003366"/>
              </a:buClr>
              <a:buSzPct val="100000"/>
            </a:pPr>
            <a:r>
              <a:rPr lang="zh-CN" altLang="en-US" sz="1300" b="1" dirty="0">
                <a:latin typeface="微软雅黑" panose="020B0503020204020204" pitchFamily="34" charset="-122"/>
                <a:ea typeface="楷体_GB2312"/>
                <a:cs typeface="Arial Unicode MS" pitchFamily="34" charset="-122"/>
              </a:rPr>
              <a:t>系统建设是交易能力、风险控制和规模效应的前提和基础</a:t>
            </a:r>
          </a:p>
        </p:txBody>
      </p:sp>
      <p:sp>
        <p:nvSpPr>
          <p:cNvPr id="16" name="矩形 5"/>
          <p:cNvSpPr>
            <a:spLocks noChangeArrowheads="1"/>
          </p:cNvSpPr>
          <p:nvPr/>
        </p:nvSpPr>
        <p:spPr bwMode="auto">
          <a:xfrm>
            <a:off x="8549977" y="3959572"/>
            <a:ext cx="999977" cy="714227"/>
          </a:xfrm>
          <a:prstGeom prst="rect">
            <a:avLst/>
          </a:prstGeom>
          <a:solidFill>
            <a:srgbClr val="003366"/>
          </a:solidFill>
          <a:ln>
            <a:noFill/>
          </a:ln>
          <a:extLst/>
        </p:spPr>
        <p:txBody>
          <a:bodyPr lIns="105044" tIns="52522" rIns="105044" bIns="52522" anchor="ctr"/>
          <a:lstStyle>
            <a:lvl1pPr marL="342900" indent="-342900" defTabSz="1050925" eaLnBrk="0" hangingPunct="0">
              <a:defRPr sz="1600">
                <a:solidFill>
                  <a:schemeClr val="bg1"/>
                </a:solidFill>
                <a:latin typeface="Arial" pitchFamily="34" charset="0"/>
                <a:ea typeface="楷体_GB2312" pitchFamily="49" charset="-122"/>
              </a:defRPr>
            </a:lvl1pPr>
            <a:lvl2pPr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marL="0" lvl="1" algn="ctr">
              <a:buClr>
                <a:srgbClr val="003366"/>
              </a:buClr>
              <a:buSzPct val="100000"/>
            </a:pPr>
            <a:r>
              <a:rPr lang="zh-CN" altLang="en-US" sz="1300" b="1" dirty="0">
                <a:latin typeface="微软雅黑" panose="020B0503020204020204" pitchFamily="34" charset="-122"/>
                <a:ea typeface="楷体_GB2312"/>
                <a:cs typeface="Arial Unicode MS" pitchFamily="34" charset="-122"/>
              </a:rPr>
              <a:t>建立层次丰富的客户群</a:t>
            </a:r>
          </a:p>
        </p:txBody>
      </p:sp>
      <p:sp>
        <p:nvSpPr>
          <p:cNvPr id="18" name="矩形 7"/>
          <p:cNvSpPr>
            <a:spLocks noChangeArrowheads="1"/>
          </p:cNvSpPr>
          <p:nvPr/>
        </p:nvSpPr>
        <p:spPr bwMode="auto">
          <a:xfrm>
            <a:off x="6533753"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设备租赁</a:t>
            </a:r>
            <a:endParaRPr lang="zh-CN" altLang="en-US" sz="1300" b="1" dirty="0">
              <a:latin typeface="微软雅黑" panose="020B0503020204020204" pitchFamily="34" charset="-122"/>
              <a:ea typeface="楷体_GB2312"/>
              <a:cs typeface="Arial Unicode MS" pitchFamily="34" charset="-122"/>
            </a:endParaRPr>
          </a:p>
        </p:txBody>
      </p:sp>
      <p:cxnSp>
        <p:nvCxnSpPr>
          <p:cNvPr id="22" name="直接箭头连接符 21"/>
          <p:cNvCxnSpPr>
            <a:endCxn id="21" idx="0"/>
          </p:cNvCxnSpPr>
          <p:nvPr/>
        </p:nvCxnSpPr>
        <p:spPr bwMode="auto">
          <a:xfrm>
            <a:off x="2861345" y="3671540"/>
            <a:ext cx="2268444" cy="216024"/>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cxnSp>
        <p:nvCxnSpPr>
          <p:cNvPr id="30" name="直接箭头连接符 29"/>
          <p:cNvCxnSpPr>
            <a:stCxn id="47" idx="2"/>
            <a:endCxn id="21" idx="0"/>
          </p:cNvCxnSpPr>
          <p:nvPr/>
        </p:nvCxnSpPr>
        <p:spPr bwMode="auto">
          <a:xfrm>
            <a:off x="4487228" y="3694853"/>
            <a:ext cx="642561" cy="192711"/>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cxnSp>
        <p:nvCxnSpPr>
          <p:cNvPr id="34" name="直接箭头连接符 33"/>
          <p:cNvCxnSpPr>
            <a:stCxn id="18" idx="2"/>
            <a:endCxn id="21" idx="0"/>
          </p:cNvCxnSpPr>
          <p:nvPr/>
        </p:nvCxnSpPr>
        <p:spPr bwMode="auto">
          <a:xfrm flipH="1">
            <a:off x="5129789" y="3694853"/>
            <a:ext cx="1877719" cy="192711"/>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sp>
        <p:nvSpPr>
          <p:cNvPr id="29" name="矩形 28"/>
          <p:cNvSpPr>
            <a:spLocks noChangeArrowheads="1"/>
          </p:cNvSpPr>
          <p:nvPr/>
        </p:nvSpPr>
        <p:spPr bwMode="auto">
          <a:xfrm>
            <a:off x="557089" y="1871340"/>
            <a:ext cx="9649072" cy="504056"/>
          </a:xfrm>
          <a:prstGeom prst="rect">
            <a:avLst/>
          </a:prstGeom>
          <a:solidFill>
            <a:srgbClr val="002060"/>
          </a:solidFill>
          <a:ln w="9525">
            <a:solidFill>
              <a:srgbClr val="003366"/>
            </a:solidFill>
            <a:miter lim="800000"/>
            <a:headEnd/>
            <a:tailEnd/>
          </a:ln>
        </p:spPr>
        <p:txBody>
          <a:bodyPr lIns="91392" tIns="45696" rIns="91392" bIns="45696" anchor="ctr"/>
          <a:lstStyle/>
          <a:p>
            <a:pPr algn="ctr" defTabSz="913892" eaLnBrk="0" hangingPunct="0"/>
            <a:r>
              <a:rPr lang="zh-CN" altLang="en-US" b="1" dirty="0" smtClean="0">
                <a:solidFill>
                  <a:schemeClr val="bg1"/>
                </a:solidFill>
              </a:rPr>
              <a:t>大宗商品业务板块</a:t>
            </a:r>
            <a:endParaRPr lang="en-US" altLang="zh-CN" b="1" dirty="0" smtClean="0">
              <a:solidFill>
                <a:schemeClr val="bg1"/>
              </a:solidFill>
            </a:endParaRPr>
          </a:p>
        </p:txBody>
      </p:sp>
      <p:sp>
        <p:nvSpPr>
          <p:cNvPr id="45" name="矩形 7"/>
          <p:cNvSpPr>
            <a:spLocks noChangeArrowheads="1"/>
          </p:cNvSpPr>
          <p:nvPr/>
        </p:nvSpPr>
        <p:spPr bwMode="auto">
          <a:xfrm>
            <a:off x="7685881"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碳排放</a:t>
            </a:r>
            <a:endParaRPr lang="zh-CN" altLang="en-US" sz="1300" b="1" dirty="0">
              <a:latin typeface="微软雅黑" panose="020B0503020204020204" pitchFamily="34" charset="-122"/>
              <a:ea typeface="楷体_GB2312"/>
              <a:cs typeface="Arial Unicode MS" pitchFamily="34" charset="-122"/>
            </a:endParaRPr>
          </a:p>
        </p:txBody>
      </p:sp>
      <p:sp>
        <p:nvSpPr>
          <p:cNvPr id="46" name="矩形 7"/>
          <p:cNvSpPr>
            <a:spLocks noChangeArrowheads="1"/>
          </p:cNvSpPr>
          <p:nvPr/>
        </p:nvSpPr>
        <p:spPr bwMode="auto">
          <a:xfrm>
            <a:off x="5309617"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仓储</a:t>
            </a:r>
            <a:endParaRPr lang="zh-CN" altLang="en-US" sz="1300" b="1" dirty="0">
              <a:latin typeface="微软雅黑" panose="020B0503020204020204" pitchFamily="34" charset="-122"/>
              <a:ea typeface="楷体_GB2312"/>
              <a:cs typeface="Arial Unicode MS" pitchFamily="34" charset="-122"/>
            </a:endParaRPr>
          </a:p>
        </p:txBody>
      </p:sp>
      <p:sp>
        <p:nvSpPr>
          <p:cNvPr id="47" name="矩形 7"/>
          <p:cNvSpPr>
            <a:spLocks noChangeArrowheads="1"/>
          </p:cNvSpPr>
          <p:nvPr/>
        </p:nvSpPr>
        <p:spPr bwMode="auto">
          <a:xfrm>
            <a:off x="4013473"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有色金属</a:t>
            </a:r>
            <a:endParaRPr lang="zh-CN" altLang="en-US" sz="1300" b="1" dirty="0">
              <a:latin typeface="微软雅黑" panose="020B0503020204020204" pitchFamily="34" charset="-122"/>
              <a:ea typeface="楷体_GB2312"/>
              <a:cs typeface="Arial Unicode MS" pitchFamily="34" charset="-122"/>
            </a:endParaRPr>
          </a:p>
        </p:txBody>
      </p:sp>
      <p:sp>
        <p:nvSpPr>
          <p:cNvPr id="49" name="矩形 7"/>
          <p:cNvSpPr>
            <a:spLocks noChangeArrowheads="1"/>
          </p:cNvSpPr>
          <p:nvPr/>
        </p:nvSpPr>
        <p:spPr bwMode="auto">
          <a:xfrm>
            <a:off x="1493193"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衍生交易</a:t>
            </a:r>
            <a:endParaRPr lang="zh-CN" altLang="en-US" sz="1300" b="1" dirty="0">
              <a:latin typeface="微软雅黑" panose="020B0503020204020204" pitchFamily="34" charset="-122"/>
              <a:ea typeface="楷体_GB2312"/>
              <a:cs typeface="Arial Unicode MS" pitchFamily="34" charset="-122"/>
            </a:endParaRPr>
          </a:p>
        </p:txBody>
      </p:sp>
      <p:sp>
        <p:nvSpPr>
          <p:cNvPr id="50" name="矩形 7"/>
          <p:cNvSpPr>
            <a:spLocks noChangeArrowheads="1"/>
          </p:cNvSpPr>
          <p:nvPr/>
        </p:nvSpPr>
        <p:spPr bwMode="auto">
          <a:xfrm>
            <a:off x="2789337" y="2807444"/>
            <a:ext cx="947510" cy="887409"/>
          </a:xfrm>
          <a:prstGeom prst="rect">
            <a:avLst/>
          </a:prstGeom>
          <a:solidFill>
            <a:srgbClr val="003366"/>
          </a:solidFill>
          <a:ln>
            <a:noFill/>
          </a:ln>
          <a:extLst/>
        </p:spPr>
        <p:txBody>
          <a:bodyPr lIns="105044" tIns="52522" rIns="105044" bIns="52522" anchor="ctr"/>
          <a:lstStyle>
            <a:lvl1pPr defTabSz="1050925" eaLnBrk="0" hangingPunct="0">
              <a:defRPr sz="1600">
                <a:solidFill>
                  <a:schemeClr val="bg1"/>
                </a:solidFill>
                <a:latin typeface="Arial" pitchFamily="34" charset="0"/>
                <a:ea typeface="楷体_GB2312" pitchFamily="49" charset="-122"/>
              </a:defRPr>
            </a:lvl1pPr>
            <a:lvl2pPr marL="742950" indent="-285750" defTabSz="1050925" eaLnBrk="0" hangingPunct="0">
              <a:defRPr sz="1600">
                <a:solidFill>
                  <a:schemeClr val="bg1"/>
                </a:solidFill>
                <a:latin typeface="Arial" pitchFamily="34" charset="0"/>
                <a:ea typeface="楷体_GB2312" pitchFamily="49" charset="-122"/>
              </a:defRPr>
            </a:lvl2pPr>
            <a:lvl3pPr marL="1143000" indent="-228600" defTabSz="1050925" eaLnBrk="0" hangingPunct="0">
              <a:defRPr sz="1600">
                <a:solidFill>
                  <a:schemeClr val="bg1"/>
                </a:solidFill>
                <a:latin typeface="Arial" pitchFamily="34" charset="0"/>
                <a:ea typeface="楷体_GB2312" pitchFamily="49" charset="-122"/>
              </a:defRPr>
            </a:lvl3pPr>
            <a:lvl4pPr marL="1600200" indent="-228600" defTabSz="1050925" eaLnBrk="0" hangingPunct="0">
              <a:defRPr sz="1600">
                <a:solidFill>
                  <a:schemeClr val="bg1"/>
                </a:solidFill>
                <a:latin typeface="Arial" pitchFamily="34" charset="0"/>
                <a:ea typeface="楷体_GB2312" pitchFamily="49" charset="-122"/>
              </a:defRPr>
            </a:lvl4pPr>
            <a:lvl5pPr marL="2057400" indent="-228600" defTabSz="1050925" eaLnBrk="0" hangingPunct="0">
              <a:defRPr sz="1600">
                <a:solidFill>
                  <a:schemeClr val="bg1"/>
                </a:solidFill>
                <a:latin typeface="Arial" pitchFamily="34" charset="0"/>
                <a:ea typeface="楷体_GB2312" pitchFamily="49" charset="-122"/>
              </a:defRPr>
            </a:lvl5pPr>
            <a:lvl6pPr marL="25146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defTabSz="1050925"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dist"/>
            <a:r>
              <a:rPr lang="zh-CN" altLang="en-US" sz="1300" b="1" dirty="0" smtClean="0">
                <a:latin typeface="微软雅黑" panose="020B0503020204020204" pitchFamily="34" charset="-122"/>
                <a:ea typeface="楷体_GB2312"/>
                <a:cs typeface="Arial Unicode MS" pitchFamily="34" charset="-122"/>
              </a:rPr>
              <a:t>贵金属</a:t>
            </a:r>
            <a:endParaRPr lang="zh-CN" altLang="en-US" sz="1300" b="1" dirty="0">
              <a:latin typeface="微软雅黑" panose="020B0503020204020204" pitchFamily="34" charset="-122"/>
              <a:ea typeface="楷体_GB2312"/>
              <a:cs typeface="Arial Unicode MS" pitchFamily="34" charset="-122"/>
            </a:endParaRPr>
          </a:p>
        </p:txBody>
      </p:sp>
      <p:cxnSp>
        <p:nvCxnSpPr>
          <p:cNvPr id="52" name="直接箭头连接符 51"/>
          <p:cNvCxnSpPr/>
          <p:nvPr/>
        </p:nvCxnSpPr>
        <p:spPr bwMode="auto">
          <a:xfrm flipH="1">
            <a:off x="5093593" y="3671540"/>
            <a:ext cx="360040" cy="216024"/>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cxnSp>
        <p:nvCxnSpPr>
          <p:cNvPr id="57" name="直接箭头连接符 56"/>
          <p:cNvCxnSpPr>
            <a:stCxn id="45" idx="2"/>
          </p:cNvCxnSpPr>
          <p:nvPr/>
        </p:nvCxnSpPr>
        <p:spPr bwMode="auto">
          <a:xfrm flipH="1">
            <a:off x="5165601" y="3694853"/>
            <a:ext cx="2994035" cy="182512"/>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cxnSp>
        <p:nvCxnSpPr>
          <p:cNvPr id="59" name="直接箭头连接符 58"/>
          <p:cNvCxnSpPr/>
          <p:nvPr/>
        </p:nvCxnSpPr>
        <p:spPr bwMode="auto">
          <a:xfrm>
            <a:off x="2141265" y="3671540"/>
            <a:ext cx="2881486" cy="229138"/>
          </a:xfrm>
          <a:prstGeom prst="straightConnector1">
            <a:avLst/>
          </a:prstGeom>
          <a:solidFill>
            <a:srgbClr val="003399"/>
          </a:solidFill>
          <a:ln w="19050" cap="flat" cmpd="sng" algn="ctr">
            <a:solidFill>
              <a:schemeClr val="accent6"/>
            </a:solidFill>
            <a:prstDash val="solid"/>
            <a:round/>
            <a:headEnd type="none" w="med" len="med"/>
            <a:tailEnd type="none"/>
          </a:ln>
          <a:effectLst/>
        </p:spPr>
      </p:cxnSp>
      <p:sp>
        <p:nvSpPr>
          <p:cNvPr id="23" name="TextBox 22"/>
          <p:cNvSpPr txBox="1"/>
          <p:nvPr/>
        </p:nvSpPr>
        <p:spPr>
          <a:xfrm>
            <a:off x="917129" y="5615756"/>
            <a:ext cx="8640960" cy="1015663"/>
          </a:xfrm>
          <a:prstGeom prst="rect">
            <a:avLst/>
          </a:prstGeom>
          <a:noFill/>
        </p:spPr>
        <p:txBody>
          <a:bodyPr wrap="square" rtlCol="0">
            <a:spAutoFit/>
          </a:bodyPr>
          <a:lstStyle/>
          <a:p>
            <a:r>
              <a:rPr lang="zh-CN" altLang="en-US" dirty="0" smtClean="0"/>
              <a:t>        大宗商品关系国计民生，我们对于业务的定位就是“金融服务实体”，以客户的需求为导向，用金融创新特别是交易创新推动业务发展，未来大宗商品业务的主要发展方向不是投资而是服务。</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idx="4294967295"/>
          </p:nvPr>
        </p:nvSpPr>
        <p:spPr>
          <a:xfrm>
            <a:off x="557130" y="672960"/>
            <a:ext cx="5682412" cy="550749"/>
          </a:xfrm>
        </p:spPr>
        <p:txBody>
          <a:bodyPr/>
          <a:lstStyle/>
          <a:p>
            <a:pPr lvl="1">
              <a:defRPr/>
            </a:pPr>
            <a:r>
              <a:rPr lang="zh-CN" altLang="en-US" sz="2400" kern="1200" dirty="0" smtClean="0">
                <a:latin typeface="楷体GB_2312"/>
                <a:sym typeface="楷体GB_2312"/>
              </a:rPr>
              <a:t>需要领导支持</a:t>
            </a:r>
            <a:endParaRPr lang="zh-CN" altLang="en-US" sz="2400" dirty="0" smtClean="0"/>
          </a:p>
        </p:txBody>
      </p:sp>
      <p:sp>
        <p:nvSpPr>
          <p:cNvPr id="25603" name="灯片编号占位符 3"/>
          <p:cNvSpPr txBox="1">
            <a:spLocks noGrp="1"/>
          </p:cNvSpPr>
          <p:nvPr/>
        </p:nvSpPr>
        <p:spPr bwMode="auto">
          <a:xfrm>
            <a:off x="9269634" y="6839116"/>
            <a:ext cx="811093" cy="530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067" tIns="52533" rIns="105067" bIns="52533"/>
          <a:lstStyle>
            <a:lvl1pPr eaLnBrk="0" hangingPunct="0">
              <a:defRPr sz="1600">
                <a:solidFill>
                  <a:schemeClr val="bg1"/>
                </a:solidFill>
                <a:latin typeface="Arial" pitchFamily="34" charset="0"/>
                <a:ea typeface="楷体_GB2312" pitchFamily="49" charset="-122"/>
              </a:defRPr>
            </a:lvl1pPr>
            <a:lvl2pPr marL="742950" indent="-285750" eaLnBrk="0" hangingPunct="0">
              <a:defRPr sz="1600">
                <a:solidFill>
                  <a:schemeClr val="bg1"/>
                </a:solidFill>
                <a:latin typeface="Arial" pitchFamily="34" charset="0"/>
                <a:ea typeface="楷体_GB2312" pitchFamily="49" charset="-122"/>
              </a:defRPr>
            </a:lvl2pPr>
            <a:lvl3pPr marL="1143000" indent="-228600" eaLnBrk="0" hangingPunct="0">
              <a:defRPr sz="1600">
                <a:solidFill>
                  <a:schemeClr val="bg1"/>
                </a:solidFill>
                <a:latin typeface="Arial" pitchFamily="34" charset="0"/>
                <a:ea typeface="楷体_GB2312" pitchFamily="49" charset="-122"/>
              </a:defRPr>
            </a:lvl3pPr>
            <a:lvl4pPr marL="1600200" indent="-228600" eaLnBrk="0" hangingPunct="0">
              <a:defRPr sz="1600">
                <a:solidFill>
                  <a:schemeClr val="bg1"/>
                </a:solidFill>
                <a:latin typeface="Arial" pitchFamily="34" charset="0"/>
                <a:ea typeface="楷体_GB2312" pitchFamily="49" charset="-122"/>
              </a:defRPr>
            </a:lvl4pPr>
            <a:lvl5pPr marL="2057400" indent="-228600" eaLnBrk="0" hangingPunct="0">
              <a:defRPr sz="1600">
                <a:solidFill>
                  <a:schemeClr val="bg1"/>
                </a:solidFill>
                <a:latin typeface="Arial" pitchFamily="34" charset="0"/>
                <a:ea typeface="楷体_GB2312" pitchFamily="49" charset="-122"/>
              </a:defRPr>
            </a:lvl5pPr>
            <a:lvl6pPr marL="2514600" indent="-228600" eaLnBrk="0" fontAlgn="base" hangingPunct="0">
              <a:spcBef>
                <a:spcPct val="0"/>
              </a:spcBef>
              <a:spcAft>
                <a:spcPct val="0"/>
              </a:spcAft>
              <a:defRPr sz="1600">
                <a:solidFill>
                  <a:schemeClr val="bg1"/>
                </a:solidFill>
                <a:latin typeface="Arial" pitchFamily="34" charset="0"/>
                <a:ea typeface="楷体_GB2312" pitchFamily="49" charset="-122"/>
              </a:defRPr>
            </a:lvl6pPr>
            <a:lvl7pPr marL="2971800" indent="-228600" eaLnBrk="0" fontAlgn="base" hangingPunct="0">
              <a:spcBef>
                <a:spcPct val="0"/>
              </a:spcBef>
              <a:spcAft>
                <a:spcPct val="0"/>
              </a:spcAft>
              <a:defRPr sz="1600">
                <a:solidFill>
                  <a:schemeClr val="bg1"/>
                </a:solidFill>
                <a:latin typeface="Arial" pitchFamily="34" charset="0"/>
                <a:ea typeface="楷体_GB2312" pitchFamily="49" charset="-122"/>
              </a:defRPr>
            </a:lvl7pPr>
            <a:lvl8pPr marL="3429000" indent="-228600" eaLnBrk="0" fontAlgn="base" hangingPunct="0">
              <a:spcBef>
                <a:spcPct val="0"/>
              </a:spcBef>
              <a:spcAft>
                <a:spcPct val="0"/>
              </a:spcAft>
              <a:defRPr sz="1600">
                <a:solidFill>
                  <a:schemeClr val="bg1"/>
                </a:solidFill>
                <a:latin typeface="Arial" pitchFamily="34" charset="0"/>
                <a:ea typeface="楷体_GB2312" pitchFamily="49" charset="-122"/>
              </a:defRPr>
            </a:lvl8pPr>
            <a:lvl9pPr marL="3886200" indent="-228600" eaLnBrk="0" fontAlgn="base" hangingPunct="0">
              <a:spcBef>
                <a:spcPct val="0"/>
              </a:spcBef>
              <a:spcAft>
                <a:spcPct val="0"/>
              </a:spcAft>
              <a:defRPr sz="1600">
                <a:solidFill>
                  <a:schemeClr val="bg1"/>
                </a:solidFill>
                <a:latin typeface="Arial" pitchFamily="34" charset="0"/>
                <a:ea typeface="楷体_GB2312" pitchFamily="49" charset="-122"/>
              </a:defRPr>
            </a:lvl9pPr>
          </a:lstStyle>
          <a:p>
            <a:pPr algn="r" eaLnBrk="1" hangingPunct="1"/>
            <a:fld id="{A2CFE461-B239-4AD7-A1D7-1C005F7A8058}" type="slidenum">
              <a:rPr lang="en-US" altLang="zh-CN" sz="1400">
                <a:solidFill>
                  <a:schemeClr val="tx1"/>
                </a:solidFill>
                <a:ea typeface="宋体" pitchFamily="2" charset="-122"/>
                <a:cs typeface="Arial Unicode MS" pitchFamily="34" charset="-122"/>
              </a:rPr>
              <a:pPr algn="r" eaLnBrk="1" hangingPunct="1"/>
              <a:t>17</a:t>
            </a:fld>
            <a:endParaRPr lang="en-US" altLang="zh-CN" sz="1400" dirty="0">
              <a:solidFill>
                <a:schemeClr val="tx1"/>
              </a:solidFill>
              <a:ea typeface="宋体" pitchFamily="2" charset="-122"/>
              <a:cs typeface="Arial Unicode MS" pitchFamily="34" charset="-122"/>
            </a:endParaRPr>
          </a:p>
        </p:txBody>
      </p:sp>
      <p:sp>
        <p:nvSpPr>
          <p:cNvPr id="7" name="Rectangle 3"/>
          <p:cNvSpPr txBox="1">
            <a:spLocks noChangeArrowheads="1"/>
          </p:cNvSpPr>
          <p:nvPr/>
        </p:nvSpPr>
        <p:spPr>
          <a:xfrm>
            <a:off x="557132" y="1510986"/>
            <a:ext cx="9575974" cy="4824997"/>
          </a:xfrm>
          <a:prstGeom prst="rect">
            <a:avLst/>
          </a:prstGeom>
        </p:spPr>
        <p:txBody>
          <a:bodyPr lIns="91414" tIns="45708" rIns="91414" bIns="45708"/>
          <a:lstStyle/>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r>
              <a:rPr lang="zh-CN" altLang="en-US" dirty="0">
                <a:solidFill>
                  <a:schemeClr val="tx1"/>
                </a:solidFill>
              </a:rPr>
              <a:t>平台发展方面。能否探索事业部制的平台发展思路，支持版块式发展，如并购、合资、合作等业务发展模式。以便发挥业务协同效力。</a:t>
            </a: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r>
              <a:rPr lang="en-US" altLang="zh-CN" dirty="0" err="1">
                <a:solidFill>
                  <a:schemeClr val="tx1"/>
                </a:solidFill>
              </a:rPr>
              <a:t>IT系统大力支持</a:t>
            </a:r>
            <a:r>
              <a:rPr lang="en-US" altLang="zh-CN" dirty="0">
                <a:solidFill>
                  <a:schemeClr val="tx1"/>
                </a:solidFill>
              </a:rPr>
              <a:t>。</a:t>
            </a:r>
            <a:r>
              <a:rPr lang="en-US" altLang="zh-CN" dirty="0" err="1">
                <a:solidFill>
                  <a:schemeClr val="tx1"/>
                </a:solidFill>
              </a:rPr>
              <a:t>需要尽快开发“</a:t>
            </a:r>
            <a:r>
              <a:rPr lang="en-US" altLang="zh-CN" b="1" dirty="0" err="1">
                <a:solidFill>
                  <a:schemeClr val="tx1"/>
                </a:solidFill>
              </a:rPr>
              <a:t>全球化的大宗商品集成业务平台</a:t>
            </a:r>
            <a:r>
              <a:rPr lang="en-US" altLang="zh-CN" dirty="0">
                <a:solidFill>
                  <a:schemeClr val="tx1"/>
                </a:solidFill>
              </a:rPr>
              <a:t>”</a:t>
            </a:r>
          </a:p>
          <a:p>
            <a:pPr marL="799876" lvl="2" indent="-342804" defTabSz="1050630" eaLnBrk="0" hangingPunct="0">
              <a:lnSpc>
                <a:spcPct val="125000"/>
              </a:lnSpc>
              <a:spcBef>
                <a:spcPts val="300"/>
              </a:spcBef>
              <a:spcAft>
                <a:spcPts val="300"/>
              </a:spcAft>
              <a:buClr>
                <a:srgbClr val="003366"/>
              </a:buClr>
              <a:buSzPct val="100000"/>
              <a:defRPr/>
            </a:pPr>
            <a:r>
              <a:rPr lang="en-US" altLang="zh-CN" dirty="0">
                <a:solidFill>
                  <a:schemeClr val="tx1"/>
                </a:solidFill>
              </a:rPr>
              <a:t>	</a:t>
            </a:r>
            <a:r>
              <a:rPr lang="en-US" altLang="zh-CN" dirty="0" err="1">
                <a:solidFill>
                  <a:schemeClr val="tx1"/>
                </a:solidFill>
              </a:rPr>
              <a:t>直接与开发人员对接需求和系统设计</a:t>
            </a:r>
            <a:r>
              <a:rPr lang="en-US" altLang="zh-CN" dirty="0">
                <a:solidFill>
                  <a:schemeClr val="tx1"/>
                </a:solidFill>
              </a:rPr>
              <a:t>。计划14年3季度上线试运行，15年正式运行以便业务上规模。</a:t>
            </a: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r>
              <a:rPr lang="zh-CN" altLang="en-US" dirty="0">
                <a:solidFill>
                  <a:schemeClr val="tx1"/>
                </a:solidFill>
              </a:rPr>
              <a:t>创新业务。与监管机构方面等，给予多方面支持联系</a:t>
            </a: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r>
              <a:rPr lang="en-US" altLang="zh-CN" dirty="0">
                <a:solidFill>
                  <a:schemeClr val="tx1"/>
                </a:solidFill>
              </a:rPr>
              <a:t>考核方面，2年内建议以战略、平台、团队和业务基础等方面为主，财务为辅。</a:t>
            </a:r>
            <a:r>
              <a:rPr lang="en-US" altLang="zh-CN" dirty="0">
                <a:solidFill>
                  <a:srgbClr val="FF0000"/>
                </a:solidFill>
              </a:rPr>
              <a:t>3年军令状</a:t>
            </a: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dirty="0">
              <a:solidFill>
                <a:srgbClr val="FF0000"/>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r>
              <a:rPr lang="zh-CN" altLang="en-US" dirty="0">
                <a:solidFill>
                  <a:srgbClr val="FF0000"/>
                </a:solidFill>
              </a:rPr>
              <a:t>后台支持与部门间合作</a:t>
            </a:r>
            <a:endParaRPr lang="en-US" altLang="zh-CN" dirty="0">
              <a:solidFill>
                <a:srgbClr val="FF0000"/>
              </a:solidFill>
            </a:endParaRPr>
          </a:p>
          <a:p>
            <a:pPr marL="799876" lvl="2"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dirty="0">
              <a:solidFill>
                <a:schemeClr val="tx1"/>
              </a:solidFill>
            </a:endParaRPr>
          </a:p>
          <a:p>
            <a:pPr marL="799876" lvl="2" indent="-342804" defTabSz="1050630" eaLnBrk="0" hangingPunct="0">
              <a:lnSpc>
                <a:spcPct val="125000"/>
              </a:lnSpc>
              <a:spcBef>
                <a:spcPts val="300"/>
              </a:spcBef>
              <a:spcAft>
                <a:spcPts val="300"/>
              </a:spcAft>
              <a:buClr>
                <a:srgbClr val="003366"/>
              </a:buClr>
              <a:buSzPct val="100000"/>
              <a:defRPr/>
            </a:pPr>
            <a:endParaRPr lang="en-US" altLang="zh-CN" dirty="0">
              <a:solidFill>
                <a:schemeClr val="tx1"/>
              </a:solidFill>
            </a:endParaRPr>
          </a:p>
          <a:p>
            <a:pPr marL="342804" lvl="1"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b="1" dirty="0">
              <a:solidFill>
                <a:schemeClr val="tx1"/>
              </a:solidFill>
              <a:latin typeface="+mj-lt"/>
              <a:ea typeface="楷体_GB2312"/>
            </a:endParaRPr>
          </a:p>
          <a:p>
            <a:pPr marL="342804" lvl="1"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b="1" dirty="0">
              <a:solidFill>
                <a:schemeClr val="tx1"/>
              </a:solidFill>
              <a:latin typeface="+mj-lt"/>
              <a:ea typeface="楷体_GB2312"/>
            </a:endParaRPr>
          </a:p>
          <a:p>
            <a:pPr marL="342804" lvl="1" indent="-342804" defTabSz="1050630" eaLnBrk="0" hangingPunct="0">
              <a:lnSpc>
                <a:spcPct val="125000"/>
              </a:lnSpc>
              <a:spcBef>
                <a:spcPts val="300"/>
              </a:spcBef>
              <a:spcAft>
                <a:spcPts val="300"/>
              </a:spcAft>
              <a:buClr>
                <a:srgbClr val="003366"/>
              </a:buClr>
              <a:buSzPct val="100000"/>
              <a:buFont typeface="Wingdings" panose="05000000000000000000" pitchFamily="2" charset="2"/>
              <a:buChar char="Ø"/>
              <a:defRPr/>
            </a:pPr>
            <a:endParaRPr lang="en-US" altLang="zh-CN" b="1" dirty="0">
              <a:solidFill>
                <a:schemeClr val="tx1"/>
              </a:solidFill>
              <a:latin typeface="+mj-lt"/>
              <a:ea typeface="楷体_GB2312"/>
            </a:endParaRPr>
          </a:p>
        </p:txBody>
      </p:sp>
      <p:pic>
        <p:nvPicPr>
          <p:cNvPr id="25605" name="Picture 13" descr="Divide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71" y="-14285"/>
            <a:ext cx="10760075" cy="764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图片 16" descr="致谢（透明版）.wm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6839" y="635904"/>
            <a:ext cx="1726945" cy="407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4"/>
          <p:cNvSpPr txBox="1">
            <a:spLocks noChangeArrowheads="1"/>
          </p:cNvSpPr>
          <p:nvPr/>
        </p:nvSpPr>
        <p:spPr bwMode="auto">
          <a:xfrm>
            <a:off x="756759" y="5616384"/>
            <a:ext cx="9490719" cy="1460349"/>
          </a:xfrm>
          <a:prstGeom prst="rect">
            <a:avLst/>
          </a:prstGeom>
          <a:noFill/>
          <a:ln w="9525">
            <a:noFill/>
            <a:miter lim="800000"/>
            <a:headEnd/>
            <a:tailEnd/>
          </a:ln>
        </p:spPr>
        <p:txBody>
          <a:bodyPr wrap="square" lIns="105105" tIns="52553" rIns="105105" bIns="52553">
            <a:spAutoFit/>
          </a:bodyPr>
          <a:lstStyle/>
          <a:p>
            <a:pPr algn="just"/>
            <a:r>
              <a:rPr lang="zh-CN" altLang="en-US" sz="1100" dirty="0">
                <a:solidFill>
                  <a:schemeClr val="tx1">
                    <a:lumMod val="50000"/>
                    <a:lumOff val="50000"/>
                  </a:schemeClr>
                </a:solidFill>
                <a:latin typeface="楷体GB_2312"/>
                <a:sym typeface="楷体GB_2312"/>
              </a:rPr>
              <a:t>免责</a:t>
            </a:r>
            <a:r>
              <a:rPr lang="zh-CN" altLang="en-US" sz="1100" dirty="0" smtClean="0">
                <a:solidFill>
                  <a:schemeClr val="tx1">
                    <a:lumMod val="50000"/>
                    <a:lumOff val="50000"/>
                  </a:schemeClr>
                </a:solidFill>
                <a:latin typeface="楷体GB_2312"/>
                <a:sym typeface="楷体GB_2312"/>
              </a:rPr>
              <a:t>声明</a:t>
            </a:r>
            <a:endParaRPr lang="en-US" altLang="zh-CN" sz="1100" dirty="0" smtClean="0">
              <a:solidFill>
                <a:schemeClr val="tx1">
                  <a:lumMod val="50000"/>
                  <a:lumOff val="50000"/>
                </a:schemeClr>
              </a:solidFill>
              <a:latin typeface="楷体GB_2312"/>
              <a:sym typeface="楷体GB_2312"/>
            </a:endParaRPr>
          </a:p>
          <a:p>
            <a:pPr algn="just"/>
            <a:r>
              <a:rPr kumimoji="1" lang="zh-CN" altLang="en-US" sz="1100" dirty="0" smtClean="0">
                <a:solidFill>
                  <a:schemeClr val="tx1">
                    <a:lumMod val="50000"/>
                    <a:lumOff val="50000"/>
                  </a:schemeClr>
                </a:solidFill>
              </a:rPr>
              <a:t>本</a:t>
            </a:r>
            <a:r>
              <a:rPr kumimoji="1" lang="zh-CN" altLang="en-US" sz="1100" dirty="0">
                <a:solidFill>
                  <a:schemeClr val="tx1">
                    <a:lumMod val="50000"/>
                    <a:lumOff val="50000"/>
                  </a:schemeClr>
                </a:solidFill>
              </a:rPr>
              <a:t>信息为保密文件，仅供正式提交人士之资讯使用，未经授权不可散布，否则将构成侵权。获本信息者不可部分或全部复制或传递至第三方。投资者应参考专业意见，从而使所购买产品适合个人的投资目标，以及税收状况。过往业绩并不代表未来之表现</a:t>
            </a:r>
            <a:r>
              <a:rPr kumimoji="1" lang="zh-CN" altLang="en-US" sz="1100" dirty="0" smtClean="0">
                <a:solidFill>
                  <a:schemeClr val="tx1">
                    <a:lumMod val="50000"/>
                    <a:lumOff val="50000"/>
                  </a:schemeClr>
                </a:solidFill>
              </a:rPr>
              <a:t>。</a:t>
            </a:r>
            <a:endParaRPr kumimoji="1" lang="en-US" altLang="zh-CN" sz="1100" dirty="0" smtClean="0">
              <a:solidFill>
                <a:schemeClr val="tx1">
                  <a:lumMod val="50000"/>
                  <a:lumOff val="50000"/>
                </a:schemeClr>
              </a:solidFill>
              <a:latin typeface="Arial" pitchFamily="34" charset="0"/>
              <a:ea typeface="PMingLiU" pitchFamily="18" charset="-120"/>
            </a:endParaRPr>
          </a:p>
          <a:p>
            <a:pPr algn="just"/>
            <a:r>
              <a:rPr kumimoji="1" lang="en-US" altLang="zh-CN" sz="1100" dirty="0" smtClean="0">
                <a:solidFill>
                  <a:schemeClr val="tx1">
                    <a:lumMod val="50000"/>
                    <a:lumOff val="50000"/>
                  </a:schemeClr>
                </a:solidFill>
                <a:latin typeface="Arial" pitchFamily="34" charset="0"/>
                <a:ea typeface="PMingLiU" pitchFamily="18" charset="-120"/>
              </a:rPr>
              <a:t>Disclaimer</a:t>
            </a:r>
          </a:p>
          <a:p>
            <a:pPr algn="just"/>
            <a:r>
              <a:rPr kumimoji="1" lang="en-US" altLang="zh-CN" sz="1100" dirty="0" smtClean="0">
                <a:solidFill>
                  <a:schemeClr val="tx1">
                    <a:lumMod val="50000"/>
                    <a:lumOff val="50000"/>
                  </a:schemeClr>
                </a:solidFill>
                <a:latin typeface="Arial" pitchFamily="34" charset="0"/>
                <a:ea typeface="PMingLiU" pitchFamily="18" charset="-120"/>
              </a:rPr>
              <a:t>This material is confidential and intended solely for the person to whom it has been delivered and may not be distributed in any jurisdiction where such distribution would constitute a violation of applicable law or regulations. Recipients may not reproduce or transmit it, in whole or in part, to third parties.</a:t>
            </a:r>
          </a:p>
          <a:p>
            <a:r>
              <a:rPr kumimoji="1" lang="en-US" altLang="zh-CN" sz="1100" dirty="0" smtClean="0">
                <a:solidFill>
                  <a:schemeClr val="tx1">
                    <a:lumMod val="50000"/>
                    <a:lumOff val="50000"/>
                  </a:schemeClr>
                </a:solidFill>
                <a:latin typeface="Arial" pitchFamily="34" charset="0"/>
                <a:ea typeface="PMingLiU" pitchFamily="18" charset="-120"/>
              </a:rPr>
              <a:t>Investors should seek professional advice as to the suitability of the product in relation to their own investment objective, including tax status. Past performance is not a guide to future performance.</a:t>
            </a:r>
            <a:endParaRPr kumimoji="1" lang="zh-CN" altLang="en-US" sz="1100" dirty="0">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defRPr/>
            </a:pPr>
            <a:r>
              <a:rPr lang="zh-CN" altLang="en-US" sz="3200" kern="1200" dirty="0" smtClean="0">
                <a:latin typeface="+mn-ea"/>
                <a:ea typeface="+mn-ea"/>
                <a:cs typeface="+mj-cs"/>
                <a:sym typeface="楷体GB_2312"/>
              </a:rPr>
              <a:t>目录</a:t>
            </a:r>
            <a:endParaRPr lang="zh-CN" altLang="en-US" sz="3200" kern="1200" dirty="0">
              <a:latin typeface="+mn-ea"/>
              <a:ea typeface="+mn-ea"/>
              <a:cs typeface="+mj-cs"/>
              <a:sym typeface="楷体GB_2312"/>
            </a:endParaRPr>
          </a:p>
        </p:txBody>
      </p:sp>
      <p:sp>
        <p:nvSpPr>
          <p:cNvPr id="3" name="内容占位符 2"/>
          <p:cNvSpPr>
            <a:spLocks noGrp="1"/>
          </p:cNvSpPr>
          <p:nvPr>
            <p:ph idx="1"/>
          </p:nvPr>
        </p:nvSpPr>
        <p:spPr/>
        <p:txBody>
          <a:bodyPr/>
          <a:lstStyle/>
          <a:p>
            <a:endParaRPr lang="en-US" altLang="zh-CN" dirty="0" smtClean="0"/>
          </a:p>
          <a:p>
            <a:r>
              <a:rPr lang="zh-CN" altLang="en-US" dirty="0" smtClean="0">
                <a:solidFill>
                  <a:srgbClr val="FF0000"/>
                </a:solidFill>
              </a:rPr>
              <a:t>第一部分   航运市场现状</a:t>
            </a:r>
            <a:endParaRPr lang="en-US" altLang="zh-CN" dirty="0" smtClean="0">
              <a:solidFill>
                <a:srgbClr val="FF0000"/>
              </a:solidFill>
            </a:endParaRPr>
          </a:p>
          <a:p>
            <a:endParaRPr lang="en-US" altLang="zh-CN" dirty="0" smtClean="0"/>
          </a:p>
          <a:p>
            <a:r>
              <a:rPr lang="zh-CN" altLang="en-US" dirty="0" smtClean="0"/>
              <a:t>第二部分   上海清算所航运衍生品相关业务</a:t>
            </a:r>
            <a:endParaRPr lang="en-US" altLang="zh-CN" dirty="0" smtClean="0"/>
          </a:p>
          <a:p>
            <a:endParaRPr lang="en-US" altLang="zh-CN" dirty="0" smtClean="0"/>
          </a:p>
          <a:p>
            <a:r>
              <a:rPr lang="zh-CN" altLang="en-US" dirty="0" smtClean="0"/>
              <a:t>第三部分   中信证券航运业务现状及未来发展方向</a:t>
            </a:r>
            <a:endParaRPr lang="en-US" altLang="zh-CN" dirty="0" smtClean="0"/>
          </a:p>
          <a:p>
            <a:endParaRPr lang="en-US" altLang="zh-CN" dirty="0" smtClean="0"/>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2</a:t>
            </a:fld>
            <a:endParaRPr lang="en-US"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5832524" cy="647700"/>
          </a:xfrm>
        </p:spPr>
        <p:txBody>
          <a:bodyPr/>
          <a:lstStyle/>
          <a:p>
            <a:pPr lvl="1">
              <a:defRPr/>
            </a:pPr>
            <a:r>
              <a:rPr lang="zh-CN" altLang="en-US" sz="3200" kern="1200" dirty="0" smtClean="0">
                <a:latin typeface="+mn-ea"/>
                <a:ea typeface="+mn-ea"/>
                <a:cs typeface="+mj-cs"/>
                <a:sym typeface="楷体GB_2312"/>
              </a:rPr>
              <a:t>集装箱运费市场现状</a:t>
            </a: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3</a:t>
            </a:fld>
            <a:endParaRPr lang="en-US" altLang="zh-CN" dirty="0"/>
          </a:p>
        </p:txBody>
      </p:sp>
      <p:sp>
        <p:nvSpPr>
          <p:cNvPr id="5" name="TextBox 4"/>
          <p:cNvSpPr txBox="1"/>
          <p:nvPr/>
        </p:nvSpPr>
        <p:spPr>
          <a:xfrm>
            <a:off x="557089" y="1511300"/>
            <a:ext cx="3888432" cy="4401205"/>
          </a:xfrm>
          <a:prstGeom prst="rect">
            <a:avLst/>
          </a:prstGeom>
          <a:noFill/>
        </p:spPr>
        <p:txBody>
          <a:bodyPr wrap="square" rtlCol="0">
            <a:spAutoFit/>
          </a:bodyPr>
          <a:lstStyle/>
          <a:p>
            <a:r>
              <a:rPr lang="zh-CN" altLang="en-US" dirty="0" smtClean="0"/>
              <a:t>        </a:t>
            </a:r>
            <a:endParaRPr lang="en-US" altLang="zh-CN" dirty="0" smtClean="0"/>
          </a:p>
          <a:p>
            <a:r>
              <a:rPr lang="zh-CN" altLang="en-US" dirty="0" smtClean="0"/>
              <a:t>        供给和需求之间不平衡使得集运仍旧承受很大的压力。运力过剩是集运业的一个大问题。从最近几年的造船量和订单量来看，集装箱市场运力还在迅猛发展，经过一轮造船周期，</a:t>
            </a:r>
            <a:r>
              <a:rPr lang="en-US" altLang="zh-CN" dirty="0" smtClean="0"/>
              <a:t>2016</a:t>
            </a:r>
            <a:r>
              <a:rPr lang="zh-CN" altLang="en-US" dirty="0" smtClean="0"/>
              <a:t>年和</a:t>
            </a:r>
            <a:r>
              <a:rPr lang="en-US" altLang="zh-CN" dirty="0" smtClean="0"/>
              <a:t>2017</a:t>
            </a:r>
            <a:r>
              <a:rPr lang="zh-CN" altLang="en-US" dirty="0" smtClean="0"/>
              <a:t>年运力会交付更多。</a:t>
            </a:r>
            <a:endParaRPr lang="en-US" altLang="zh-CN" dirty="0" smtClean="0"/>
          </a:p>
          <a:p>
            <a:endParaRPr lang="en-US" altLang="zh-CN" dirty="0" smtClean="0"/>
          </a:p>
          <a:p>
            <a:r>
              <a:rPr lang="zh-CN" altLang="en-US" dirty="0" smtClean="0"/>
              <a:t>        集装箱价格一路下滑与国内通缩压力持续加大也有一定关系。图</a:t>
            </a:r>
            <a:r>
              <a:rPr lang="en-US" altLang="zh-CN" dirty="0" smtClean="0"/>
              <a:t>2</a:t>
            </a:r>
            <a:r>
              <a:rPr lang="zh-CN" altLang="en-US" dirty="0" smtClean="0"/>
              <a:t>可以看出，</a:t>
            </a:r>
            <a:r>
              <a:rPr lang="en-US" altLang="zh-CN" dirty="0" smtClean="0"/>
              <a:t>CCFI</a:t>
            </a:r>
            <a:r>
              <a:rPr lang="zh-CN" altLang="en-US" dirty="0" smtClean="0"/>
              <a:t>指数与国内</a:t>
            </a:r>
            <a:r>
              <a:rPr lang="en-US" altLang="zh-CN" dirty="0" smtClean="0"/>
              <a:t>CPI</a:t>
            </a:r>
            <a:r>
              <a:rPr lang="zh-CN" altLang="en-US" dirty="0" smtClean="0"/>
              <a:t>指数走势近年来趋同，相关系数接近</a:t>
            </a:r>
            <a:r>
              <a:rPr lang="en-US" altLang="zh-CN" dirty="0" smtClean="0"/>
              <a:t>0.5</a:t>
            </a:r>
            <a:r>
              <a:rPr lang="zh-CN" altLang="en-US" dirty="0" smtClean="0"/>
              <a:t>，呈正相关。</a:t>
            </a:r>
            <a:endParaRPr lang="zh-CN" altLang="en-US" dirty="0"/>
          </a:p>
        </p:txBody>
      </p:sp>
      <p:sp>
        <p:nvSpPr>
          <p:cNvPr id="11" name="TextBox 10"/>
          <p:cNvSpPr txBox="1"/>
          <p:nvPr/>
        </p:nvSpPr>
        <p:spPr>
          <a:xfrm>
            <a:off x="4589537" y="3887564"/>
            <a:ext cx="4968552" cy="253916"/>
          </a:xfrm>
          <a:prstGeom prst="rect">
            <a:avLst/>
          </a:prstGeom>
          <a:noFill/>
        </p:spPr>
        <p:txBody>
          <a:bodyPr wrap="square" rtlCol="0">
            <a:spAutoFit/>
          </a:bodyPr>
          <a:lstStyle/>
          <a:p>
            <a:r>
              <a:rPr lang="zh-CN" altLang="en-US" sz="1050" dirty="0" smtClean="0"/>
              <a:t>图</a:t>
            </a:r>
            <a:r>
              <a:rPr lang="en-US" altLang="zh-CN" sz="1050" dirty="0" smtClean="0"/>
              <a:t>1</a:t>
            </a:r>
            <a:r>
              <a:rPr lang="zh-CN" altLang="en-US" sz="1050" dirty="0" smtClean="0"/>
              <a:t>：上海航运交易所集装箱运价指数                                              数据来源：路透</a:t>
            </a:r>
            <a:endParaRPr lang="zh-CN" altLang="en-US" sz="1050" dirty="0"/>
          </a:p>
        </p:txBody>
      </p:sp>
      <p:pic>
        <p:nvPicPr>
          <p:cNvPr id="2050" name="Picture 2"/>
          <p:cNvPicPr>
            <a:picLocks noChangeAspect="1" noChangeArrowheads="1"/>
          </p:cNvPicPr>
          <p:nvPr/>
        </p:nvPicPr>
        <p:blipFill>
          <a:blip r:embed="rId2" cstate="print"/>
          <a:srcRect/>
          <a:stretch>
            <a:fillRect/>
          </a:stretch>
        </p:blipFill>
        <p:spPr bwMode="auto">
          <a:xfrm>
            <a:off x="4595807" y="1600978"/>
            <a:ext cx="4966453" cy="2304256"/>
          </a:xfrm>
          <a:prstGeom prst="rect">
            <a:avLst/>
          </a:prstGeom>
          <a:noFill/>
          <a:ln w="9525">
            <a:noFill/>
            <a:miter lim="800000"/>
            <a:headEnd/>
            <a:tailEnd/>
          </a:ln>
        </p:spPr>
      </p:pic>
      <p:sp>
        <p:nvSpPr>
          <p:cNvPr id="13" name="TextBox 12"/>
          <p:cNvSpPr txBox="1"/>
          <p:nvPr/>
        </p:nvSpPr>
        <p:spPr>
          <a:xfrm>
            <a:off x="4589537" y="6623868"/>
            <a:ext cx="5256584" cy="253916"/>
          </a:xfrm>
          <a:prstGeom prst="rect">
            <a:avLst/>
          </a:prstGeom>
          <a:noFill/>
        </p:spPr>
        <p:txBody>
          <a:bodyPr wrap="square" rtlCol="0">
            <a:spAutoFit/>
          </a:bodyPr>
          <a:lstStyle/>
          <a:p>
            <a:r>
              <a:rPr lang="zh-CN" altLang="en-US" sz="1050" dirty="0" smtClean="0"/>
              <a:t>图</a:t>
            </a:r>
            <a:r>
              <a:rPr lang="en-US" altLang="zh-CN" sz="1050" dirty="0" smtClean="0"/>
              <a:t>2</a:t>
            </a:r>
            <a:r>
              <a:rPr lang="zh-CN" altLang="en-US" sz="1050" dirty="0" smtClean="0"/>
              <a:t>：</a:t>
            </a:r>
            <a:r>
              <a:rPr lang="en-US" altLang="zh-CN" sz="1050" dirty="0" smtClean="0"/>
              <a:t>CCFI</a:t>
            </a:r>
            <a:r>
              <a:rPr lang="zh-CN" altLang="en-US" sz="1050" dirty="0" smtClean="0"/>
              <a:t>与</a:t>
            </a:r>
            <a:r>
              <a:rPr lang="en-US" altLang="zh-CN" sz="1050" dirty="0" smtClean="0"/>
              <a:t>CPI</a:t>
            </a:r>
            <a:r>
              <a:rPr lang="zh-CN" altLang="en-US" sz="1050" dirty="0" smtClean="0"/>
              <a:t>关系图                                                   数据来源：路透、</a:t>
            </a:r>
            <a:r>
              <a:rPr lang="en-US" altLang="zh-CN" sz="1050" dirty="0" smtClean="0"/>
              <a:t>Wind</a:t>
            </a:r>
            <a:r>
              <a:rPr lang="zh-CN" altLang="en-US" sz="1050" dirty="0" smtClean="0"/>
              <a:t>资讯</a:t>
            </a:r>
            <a:endParaRPr lang="zh-CN" altLang="en-US" sz="1050" dirty="0"/>
          </a:p>
        </p:txBody>
      </p:sp>
      <p:graphicFrame>
        <p:nvGraphicFramePr>
          <p:cNvPr id="9" name="图表 8"/>
          <p:cNvGraphicFramePr/>
          <p:nvPr/>
        </p:nvGraphicFramePr>
        <p:xfrm>
          <a:off x="4452931" y="4315622"/>
          <a:ext cx="5857916" cy="235745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5832524" cy="647700"/>
          </a:xfrm>
        </p:spPr>
        <p:txBody>
          <a:bodyPr/>
          <a:lstStyle/>
          <a:p>
            <a:pPr lvl="1">
              <a:defRPr/>
            </a:pPr>
            <a:r>
              <a:rPr lang="zh-CN" altLang="en-US" sz="3200" kern="1200" dirty="0" smtClean="0">
                <a:latin typeface="+mn-ea"/>
                <a:ea typeface="+mn-ea"/>
                <a:cs typeface="+mj-cs"/>
                <a:sym typeface="楷体GB_2312"/>
              </a:rPr>
              <a:t>国际干散货运费市场现状</a:t>
            </a: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4</a:t>
            </a:fld>
            <a:endParaRPr lang="en-US" altLang="zh-CN" dirty="0"/>
          </a:p>
        </p:txBody>
      </p:sp>
      <p:sp>
        <p:nvSpPr>
          <p:cNvPr id="5" name="TextBox 4"/>
          <p:cNvSpPr txBox="1"/>
          <p:nvPr/>
        </p:nvSpPr>
        <p:spPr>
          <a:xfrm>
            <a:off x="557089" y="1655316"/>
            <a:ext cx="3888432" cy="5016758"/>
          </a:xfrm>
          <a:prstGeom prst="rect">
            <a:avLst/>
          </a:prstGeom>
          <a:noFill/>
        </p:spPr>
        <p:txBody>
          <a:bodyPr wrap="square" rtlCol="0">
            <a:spAutoFit/>
          </a:bodyPr>
          <a:lstStyle/>
          <a:p>
            <a:r>
              <a:rPr lang="zh-CN" altLang="en-US" dirty="0" smtClean="0"/>
              <a:t>        </a:t>
            </a:r>
            <a:endParaRPr lang="en-US" altLang="zh-CN" dirty="0" smtClean="0"/>
          </a:p>
          <a:p>
            <a:r>
              <a:rPr lang="en-US" altLang="zh-CN" dirty="0" smtClean="0"/>
              <a:t>        </a:t>
            </a:r>
            <a:r>
              <a:rPr lang="zh-CN" altLang="en-US" dirty="0" smtClean="0"/>
              <a:t>作为全球航运业的风向标，波罗的海干散货运价指数（</a:t>
            </a:r>
            <a:r>
              <a:rPr lang="en-US" altLang="zh-CN" dirty="0" smtClean="0"/>
              <a:t>BDI</a:t>
            </a:r>
            <a:r>
              <a:rPr lang="zh-CN" altLang="en-US" dirty="0" smtClean="0"/>
              <a:t>）从</a:t>
            </a:r>
            <a:r>
              <a:rPr lang="en-US" altLang="zh-CN" dirty="0" smtClean="0"/>
              <a:t>2008</a:t>
            </a:r>
            <a:r>
              <a:rPr lang="zh-CN" altLang="en-US" dirty="0" smtClean="0"/>
              <a:t>年以来就一直在低位徘徊，并于</a:t>
            </a:r>
            <a:r>
              <a:rPr lang="en-US" altLang="zh-CN" dirty="0" smtClean="0"/>
              <a:t>2015</a:t>
            </a:r>
            <a:r>
              <a:rPr lang="zh-CN" altLang="en-US" dirty="0" smtClean="0"/>
              <a:t>年创下</a:t>
            </a:r>
            <a:r>
              <a:rPr lang="en-US" altLang="zh-CN" dirty="0" smtClean="0"/>
              <a:t>30</a:t>
            </a:r>
            <a:r>
              <a:rPr lang="zh-CN" altLang="en-US" dirty="0" smtClean="0"/>
              <a:t>年来的新低</a:t>
            </a:r>
            <a:r>
              <a:rPr lang="en-US" altLang="zh-CN" dirty="0" smtClean="0"/>
              <a:t>498</a:t>
            </a:r>
            <a:r>
              <a:rPr lang="zh-CN" altLang="en-US" dirty="0" smtClean="0"/>
              <a:t>点。</a:t>
            </a:r>
            <a:endParaRPr lang="en-US" altLang="zh-CN" dirty="0" smtClean="0"/>
          </a:p>
          <a:p>
            <a:endParaRPr lang="en-US" altLang="zh-CN" dirty="0" smtClean="0"/>
          </a:p>
          <a:p>
            <a:r>
              <a:rPr lang="en-US" altLang="zh-CN" dirty="0" smtClean="0"/>
              <a:t>        </a:t>
            </a:r>
            <a:r>
              <a:rPr lang="zh-CN" altLang="en-US" dirty="0" smtClean="0"/>
              <a:t>干散货运费受国内工业企业生产影响较大，国内工业生产不景气也是导致</a:t>
            </a:r>
            <a:r>
              <a:rPr lang="en-US" altLang="zh-CN" dirty="0" smtClean="0"/>
              <a:t>BDI</a:t>
            </a:r>
            <a:r>
              <a:rPr lang="zh-CN" altLang="en-US" dirty="0" smtClean="0"/>
              <a:t>下滑的原因之一。</a:t>
            </a:r>
            <a:endParaRPr lang="en-US" altLang="zh-CN" dirty="0" smtClean="0"/>
          </a:p>
          <a:p>
            <a:endParaRPr lang="en-US" altLang="zh-CN" dirty="0" smtClean="0"/>
          </a:p>
          <a:p>
            <a:r>
              <a:rPr lang="zh-CN" altLang="en-US" dirty="0" smtClean="0"/>
              <a:t>         图</a:t>
            </a:r>
            <a:r>
              <a:rPr lang="en-US" altLang="zh-CN" dirty="0" smtClean="0"/>
              <a:t>4</a:t>
            </a:r>
            <a:r>
              <a:rPr lang="zh-CN" altLang="en-US" dirty="0" smtClean="0"/>
              <a:t>显示，</a:t>
            </a:r>
            <a:r>
              <a:rPr lang="en-US" altLang="zh-CN" dirty="0" smtClean="0"/>
              <a:t>BDI</a:t>
            </a:r>
            <a:r>
              <a:rPr lang="zh-CN" altLang="en-US" dirty="0" smtClean="0"/>
              <a:t>与</a:t>
            </a:r>
            <a:r>
              <a:rPr lang="en-US" altLang="zh-CN" dirty="0" smtClean="0"/>
              <a:t>PPI</a:t>
            </a:r>
            <a:r>
              <a:rPr lang="zh-CN" altLang="en-US" dirty="0" smtClean="0"/>
              <a:t>指数走势趋同，二者统计分析结果为正相关，相关系数为</a:t>
            </a:r>
            <a:r>
              <a:rPr lang="en-US" altLang="zh-CN" dirty="0" smtClean="0"/>
              <a:t>0.56</a:t>
            </a:r>
            <a:r>
              <a:rPr lang="zh-CN" altLang="en-US" dirty="0" smtClean="0"/>
              <a:t>。</a:t>
            </a:r>
          </a:p>
          <a:p>
            <a:endParaRPr lang="zh-CN" altLang="en-US" dirty="0"/>
          </a:p>
        </p:txBody>
      </p:sp>
      <p:pic>
        <p:nvPicPr>
          <p:cNvPr id="1027" name="Picture 3"/>
          <p:cNvPicPr>
            <a:picLocks noChangeAspect="1" noChangeArrowheads="1"/>
          </p:cNvPicPr>
          <p:nvPr/>
        </p:nvPicPr>
        <p:blipFill>
          <a:blip r:embed="rId2" cstate="print"/>
          <a:srcRect/>
          <a:stretch>
            <a:fillRect/>
          </a:stretch>
        </p:blipFill>
        <p:spPr bwMode="auto">
          <a:xfrm>
            <a:off x="4805561" y="1655316"/>
            <a:ext cx="4896544" cy="2232248"/>
          </a:xfrm>
          <a:prstGeom prst="rect">
            <a:avLst/>
          </a:prstGeom>
          <a:noFill/>
          <a:ln w="9525">
            <a:noFill/>
            <a:miter lim="800000"/>
            <a:headEnd/>
            <a:tailEnd/>
          </a:ln>
        </p:spPr>
      </p:pic>
      <p:sp>
        <p:nvSpPr>
          <p:cNvPr id="13" name="TextBox 12"/>
          <p:cNvSpPr txBox="1"/>
          <p:nvPr/>
        </p:nvSpPr>
        <p:spPr>
          <a:xfrm>
            <a:off x="4805561" y="3887564"/>
            <a:ext cx="4968552" cy="253916"/>
          </a:xfrm>
          <a:prstGeom prst="rect">
            <a:avLst/>
          </a:prstGeom>
          <a:noFill/>
        </p:spPr>
        <p:txBody>
          <a:bodyPr wrap="square" rtlCol="0">
            <a:spAutoFit/>
          </a:bodyPr>
          <a:lstStyle/>
          <a:p>
            <a:r>
              <a:rPr lang="zh-CN" altLang="en-US" sz="1050" dirty="0" smtClean="0"/>
              <a:t>图</a:t>
            </a:r>
            <a:r>
              <a:rPr lang="en-US" altLang="zh-CN" sz="1050" dirty="0" smtClean="0"/>
              <a:t>3</a:t>
            </a:r>
            <a:r>
              <a:rPr lang="zh-CN" altLang="en-US" sz="1050" dirty="0" smtClean="0"/>
              <a:t>：</a:t>
            </a:r>
            <a:r>
              <a:rPr lang="en-US" altLang="zh-CN" sz="1050" dirty="0" smtClean="0"/>
              <a:t>BDI</a:t>
            </a:r>
            <a:r>
              <a:rPr lang="zh-CN" altLang="en-US" sz="1050" dirty="0" smtClean="0"/>
              <a:t>指数                                                                                         数据来源：路透</a:t>
            </a:r>
            <a:endParaRPr lang="zh-CN" altLang="en-US" sz="1050" dirty="0"/>
          </a:p>
        </p:txBody>
      </p:sp>
      <p:sp>
        <p:nvSpPr>
          <p:cNvPr id="14" name="TextBox 13"/>
          <p:cNvSpPr txBox="1"/>
          <p:nvPr/>
        </p:nvSpPr>
        <p:spPr>
          <a:xfrm>
            <a:off x="4805561" y="6623868"/>
            <a:ext cx="5433848" cy="253916"/>
          </a:xfrm>
          <a:prstGeom prst="rect">
            <a:avLst/>
          </a:prstGeom>
          <a:noFill/>
        </p:spPr>
        <p:txBody>
          <a:bodyPr wrap="square" rtlCol="0">
            <a:spAutoFit/>
          </a:bodyPr>
          <a:lstStyle/>
          <a:p>
            <a:r>
              <a:rPr lang="zh-CN" altLang="en-US" sz="1050" dirty="0" smtClean="0"/>
              <a:t>图</a:t>
            </a:r>
            <a:r>
              <a:rPr lang="en-US" altLang="zh-CN" sz="1050" dirty="0" smtClean="0"/>
              <a:t>4</a:t>
            </a:r>
            <a:r>
              <a:rPr lang="zh-CN" altLang="en-US" sz="1050" dirty="0" smtClean="0"/>
              <a:t>：</a:t>
            </a:r>
            <a:r>
              <a:rPr lang="en-US" altLang="zh-CN" sz="1050" dirty="0" smtClean="0"/>
              <a:t>BDI</a:t>
            </a:r>
            <a:r>
              <a:rPr lang="zh-CN" altLang="en-US" sz="1050" dirty="0" smtClean="0"/>
              <a:t>与</a:t>
            </a:r>
            <a:r>
              <a:rPr lang="en-US" altLang="zh-CN" sz="1050" dirty="0" smtClean="0"/>
              <a:t>PPI</a:t>
            </a:r>
            <a:r>
              <a:rPr lang="zh-CN" altLang="en-US" sz="1050" dirty="0" smtClean="0"/>
              <a:t> 关系图                                                        数据来源：路透、</a:t>
            </a:r>
            <a:r>
              <a:rPr lang="en-US" altLang="zh-CN" sz="1050" dirty="0" smtClean="0"/>
              <a:t>Wind</a:t>
            </a:r>
            <a:r>
              <a:rPr lang="zh-CN" altLang="en-US" sz="1050" dirty="0" smtClean="0"/>
              <a:t>资讯</a:t>
            </a:r>
            <a:endParaRPr lang="zh-CN" altLang="en-US" sz="1050" dirty="0"/>
          </a:p>
        </p:txBody>
      </p:sp>
      <p:graphicFrame>
        <p:nvGraphicFramePr>
          <p:cNvPr id="9" name="图表 8"/>
          <p:cNvGraphicFramePr/>
          <p:nvPr/>
        </p:nvGraphicFramePr>
        <p:xfrm>
          <a:off x="4589537" y="4319612"/>
          <a:ext cx="5643602" cy="235745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5832524" cy="647700"/>
          </a:xfrm>
        </p:spPr>
        <p:txBody>
          <a:bodyPr/>
          <a:lstStyle/>
          <a:p>
            <a:pPr lvl="1">
              <a:defRPr/>
            </a:pPr>
            <a:r>
              <a:rPr lang="zh-CN" altLang="en-US" sz="3200" kern="1200" dirty="0" smtClean="0">
                <a:latin typeface="+mn-ea"/>
                <a:ea typeface="+mn-ea"/>
                <a:cs typeface="+mj-cs"/>
                <a:sym typeface="楷体GB_2312"/>
              </a:rPr>
              <a:t>沿海煤炭运费市场现状</a:t>
            </a: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5</a:t>
            </a:fld>
            <a:endParaRPr lang="en-US" altLang="zh-CN" dirty="0"/>
          </a:p>
        </p:txBody>
      </p:sp>
      <p:sp>
        <p:nvSpPr>
          <p:cNvPr id="5" name="TextBox 4"/>
          <p:cNvSpPr txBox="1"/>
          <p:nvPr/>
        </p:nvSpPr>
        <p:spPr>
          <a:xfrm>
            <a:off x="523841" y="1386664"/>
            <a:ext cx="3888432" cy="5324535"/>
          </a:xfrm>
          <a:prstGeom prst="rect">
            <a:avLst/>
          </a:prstGeom>
          <a:noFill/>
        </p:spPr>
        <p:txBody>
          <a:bodyPr wrap="square" rtlCol="0">
            <a:spAutoFit/>
          </a:bodyPr>
          <a:lstStyle/>
          <a:p>
            <a:r>
              <a:rPr lang="zh-CN" altLang="en-US" dirty="0" smtClean="0"/>
              <a:t>        </a:t>
            </a:r>
            <a:endParaRPr lang="en-US" altLang="zh-CN" dirty="0" smtClean="0"/>
          </a:p>
          <a:p>
            <a:r>
              <a:rPr lang="en-US" altLang="zh-CN" dirty="0" smtClean="0"/>
              <a:t>        2015</a:t>
            </a:r>
            <a:r>
              <a:rPr lang="zh-CN" altLang="en-US" dirty="0" smtClean="0"/>
              <a:t>年</a:t>
            </a:r>
            <a:r>
              <a:rPr lang="en-US" altLang="zh-CN" dirty="0" smtClean="0"/>
              <a:t>1-10</a:t>
            </a:r>
            <a:r>
              <a:rPr lang="zh-CN" altLang="en-US" dirty="0" smtClean="0"/>
              <a:t>月，受国内煤炭贸易量下降影响，沿海干散货运费持续低迷。</a:t>
            </a:r>
            <a:endParaRPr lang="en-US" altLang="zh-CN" dirty="0" smtClean="0"/>
          </a:p>
          <a:p>
            <a:endParaRPr lang="en-US" altLang="zh-CN" dirty="0" smtClean="0"/>
          </a:p>
          <a:p>
            <a:r>
              <a:rPr lang="zh-CN" altLang="en-US" dirty="0" smtClean="0"/>
              <a:t>        </a:t>
            </a:r>
            <a:r>
              <a:rPr lang="en-US" altLang="zh-CN" dirty="0" smtClean="0"/>
              <a:t>2015</a:t>
            </a:r>
            <a:r>
              <a:rPr lang="zh-CN" altLang="en-US" dirty="0" smtClean="0"/>
              <a:t>年</a:t>
            </a:r>
            <a:r>
              <a:rPr lang="en-US" altLang="zh-CN" dirty="0" smtClean="0"/>
              <a:t>1-10</a:t>
            </a:r>
            <a:r>
              <a:rPr lang="zh-CN" altLang="en-US" dirty="0" smtClean="0"/>
              <a:t>月累计进口煤及褐煤</a:t>
            </a:r>
            <a:r>
              <a:rPr lang="en-US" altLang="zh-CN" dirty="0" smtClean="0"/>
              <a:t>17031</a:t>
            </a:r>
            <a:r>
              <a:rPr lang="zh-CN" altLang="en-US" dirty="0" smtClean="0"/>
              <a:t>万吨，同比减少</a:t>
            </a:r>
            <a:r>
              <a:rPr lang="en-US" altLang="zh-CN" dirty="0" smtClean="0"/>
              <a:t>29.9%</a:t>
            </a:r>
            <a:r>
              <a:rPr lang="zh-CN" altLang="en-US" dirty="0" smtClean="0"/>
              <a:t>。而</a:t>
            </a:r>
            <a:r>
              <a:rPr lang="en-US" altLang="zh-CN" dirty="0" smtClean="0"/>
              <a:t>10</a:t>
            </a:r>
            <a:r>
              <a:rPr lang="zh-CN" altLang="en-US" dirty="0" smtClean="0"/>
              <a:t>月份进口量</a:t>
            </a:r>
            <a:r>
              <a:rPr lang="en-US" altLang="zh-CN" dirty="0" smtClean="0"/>
              <a:t>1396</a:t>
            </a:r>
            <a:r>
              <a:rPr lang="zh-CN" altLang="en-US" dirty="0" smtClean="0"/>
              <a:t>万吨，创下了自</a:t>
            </a:r>
            <a:r>
              <a:rPr lang="en-US" altLang="zh-CN" dirty="0" smtClean="0"/>
              <a:t>2011</a:t>
            </a:r>
            <a:r>
              <a:rPr lang="zh-CN" altLang="en-US" dirty="0" smtClean="0"/>
              <a:t>年</a:t>
            </a:r>
            <a:r>
              <a:rPr lang="en-US" altLang="zh-CN" dirty="0" smtClean="0"/>
              <a:t>4</a:t>
            </a:r>
            <a:r>
              <a:rPr lang="zh-CN" altLang="en-US" dirty="0" smtClean="0"/>
              <a:t>月份以来单月煤炭进口量的新低。</a:t>
            </a:r>
            <a:endParaRPr lang="en-US" altLang="zh-CN" dirty="0" smtClean="0"/>
          </a:p>
          <a:p>
            <a:endParaRPr lang="en-US" altLang="zh-CN" dirty="0" smtClean="0"/>
          </a:p>
          <a:p>
            <a:r>
              <a:rPr lang="en-US" altLang="zh-CN" dirty="0" smtClean="0"/>
              <a:t>        2015</a:t>
            </a:r>
            <a:r>
              <a:rPr lang="zh-CN" altLang="en-US" dirty="0" smtClean="0"/>
              <a:t>年全年，沿海煤炭运费价格一路下滑，并于四季度创历史新低。图</a:t>
            </a:r>
            <a:r>
              <a:rPr lang="en-US" altLang="zh-CN" dirty="0" smtClean="0"/>
              <a:t>6</a:t>
            </a:r>
            <a:r>
              <a:rPr lang="zh-CN" altLang="en-US" dirty="0" smtClean="0"/>
              <a:t>显示，沿海煤炭运费与动力煤价格走势高度趋同，相关系数为</a:t>
            </a:r>
            <a:r>
              <a:rPr lang="en-US" altLang="zh-CN" dirty="0" smtClean="0"/>
              <a:t>0.76</a:t>
            </a:r>
            <a:r>
              <a:rPr lang="zh-CN" altLang="en-US" dirty="0" smtClean="0"/>
              <a:t>。</a:t>
            </a:r>
          </a:p>
          <a:p>
            <a:endParaRPr lang="zh-CN" altLang="en-US" dirty="0"/>
          </a:p>
        </p:txBody>
      </p:sp>
      <p:sp>
        <p:nvSpPr>
          <p:cNvPr id="13" name="TextBox 12"/>
          <p:cNvSpPr txBox="1"/>
          <p:nvPr/>
        </p:nvSpPr>
        <p:spPr>
          <a:xfrm>
            <a:off x="4810121" y="3886994"/>
            <a:ext cx="5429288" cy="253916"/>
          </a:xfrm>
          <a:prstGeom prst="rect">
            <a:avLst/>
          </a:prstGeom>
          <a:noFill/>
        </p:spPr>
        <p:txBody>
          <a:bodyPr wrap="square" rtlCol="0">
            <a:spAutoFit/>
          </a:bodyPr>
          <a:lstStyle/>
          <a:p>
            <a:r>
              <a:rPr lang="zh-CN" altLang="en-US" sz="1050" dirty="0" smtClean="0"/>
              <a:t>图</a:t>
            </a:r>
            <a:r>
              <a:rPr lang="en-US" altLang="zh-CN" sz="1050" dirty="0" smtClean="0"/>
              <a:t>5</a:t>
            </a:r>
            <a:r>
              <a:rPr lang="zh-CN" altLang="en-US" sz="1050" dirty="0" smtClean="0"/>
              <a:t>：</a:t>
            </a:r>
            <a:r>
              <a:rPr lang="en-US" altLang="zh-CN" sz="1050" dirty="0" smtClean="0"/>
              <a:t>2015</a:t>
            </a:r>
            <a:r>
              <a:rPr lang="zh-CN" altLang="en-US" sz="1050" dirty="0" smtClean="0"/>
              <a:t>年</a:t>
            </a:r>
            <a:r>
              <a:rPr lang="en-US" altLang="zh-CN" sz="1050" dirty="0" smtClean="0"/>
              <a:t>1-10</a:t>
            </a:r>
            <a:r>
              <a:rPr lang="zh-CN" altLang="en-US" sz="1050" dirty="0" smtClean="0"/>
              <a:t>月煤炭进口量                                                          数据来源：</a:t>
            </a:r>
            <a:r>
              <a:rPr lang="en-US" altLang="zh-CN" sz="1050" dirty="0" smtClean="0"/>
              <a:t>Wind</a:t>
            </a:r>
            <a:r>
              <a:rPr lang="zh-CN" altLang="en-US" sz="1050" dirty="0" smtClean="0"/>
              <a:t>咨讯</a:t>
            </a:r>
            <a:endParaRPr lang="zh-CN" altLang="en-US" sz="1050" dirty="0"/>
          </a:p>
        </p:txBody>
      </p:sp>
      <p:sp>
        <p:nvSpPr>
          <p:cNvPr id="14" name="TextBox 13"/>
          <p:cNvSpPr txBox="1"/>
          <p:nvPr/>
        </p:nvSpPr>
        <p:spPr>
          <a:xfrm>
            <a:off x="4805561" y="6623868"/>
            <a:ext cx="5505286" cy="263522"/>
          </a:xfrm>
          <a:prstGeom prst="rect">
            <a:avLst/>
          </a:prstGeom>
          <a:noFill/>
        </p:spPr>
        <p:txBody>
          <a:bodyPr wrap="square" rtlCol="0">
            <a:spAutoFit/>
          </a:bodyPr>
          <a:lstStyle/>
          <a:p>
            <a:r>
              <a:rPr lang="zh-CN" altLang="en-US" sz="1050" dirty="0" smtClean="0"/>
              <a:t>图</a:t>
            </a:r>
            <a:r>
              <a:rPr lang="en-US" altLang="zh-CN" sz="1050" dirty="0" smtClean="0"/>
              <a:t>6</a:t>
            </a:r>
            <a:r>
              <a:rPr lang="zh-CN" altLang="en-US" sz="1050" dirty="0" smtClean="0"/>
              <a:t>：煤炭价格与沿海运费关系图                           数据来源：上海航运交易所、</a:t>
            </a:r>
            <a:r>
              <a:rPr lang="en-US" altLang="zh-CN" sz="1050" dirty="0" smtClean="0"/>
              <a:t>Wind</a:t>
            </a:r>
            <a:r>
              <a:rPr lang="zh-CN" altLang="en-US" sz="1050" dirty="0" smtClean="0"/>
              <a:t>资讯</a:t>
            </a:r>
            <a:endParaRPr lang="zh-CN" altLang="en-US" sz="1050" dirty="0"/>
          </a:p>
        </p:txBody>
      </p:sp>
      <p:pic>
        <p:nvPicPr>
          <p:cNvPr id="1026" name="Picture 2"/>
          <p:cNvPicPr>
            <a:picLocks noChangeAspect="1" noChangeArrowheads="1"/>
          </p:cNvPicPr>
          <p:nvPr/>
        </p:nvPicPr>
        <p:blipFill>
          <a:blip r:embed="rId2" cstate="print"/>
          <a:srcRect/>
          <a:stretch>
            <a:fillRect/>
          </a:stretch>
        </p:blipFill>
        <p:spPr bwMode="auto">
          <a:xfrm>
            <a:off x="4595807" y="1600978"/>
            <a:ext cx="5256584" cy="2304256"/>
          </a:xfrm>
          <a:prstGeom prst="rect">
            <a:avLst/>
          </a:prstGeom>
          <a:noFill/>
          <a:ln w="9525">
            <a:noFill/>
            <a:miter lim="800000"/>
            <a:headEnd/>
            <a:tailEnd/>
          </a:ln>
          <a:effectLst/>
        </p:spPr>
      </p:pic>
      <p:graphicFrame>
        <p:nvGraphicFramePr>
          <p:cNvPr id="9" name="图表 8"/>
          <p:cNvGraphicFramePr/>
          <p:nvPr/>
        </p:nvGraphicFramePr>
        <p:xfrm>
          <a:off x="4595807" y="4103588"/>
          <a:ext cx="5826378" cy="252028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6552604" cy="647700"/>
          </a:xfrm>
        </p:spPr>
        <p:txBody>
          <a:bodyPr/>
          <a:lstStyle/>
          <a:p>
            <a:pPr lvl="1">
              <a:defRPr/>
            </a:pPr>
            <a:r>
              <a:rPr lang="zh-CN" altLang="en-US" sz="3200" kern="1200" dirty="0" smtClean="0">
                <a:latin typeface="+mn-ea"/>
                <a:ea typeface="+mn-ea"/>
                <a:cs typeface="+mj-cs"/>
                <a:sym typeface="楷体GB_2312"/>
              </a:rPr>
              <a:t>发展人民币航运金融衍生品必要性</a:t>
            </a: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6</a:t>
            </a:fld>
            <a:endParaRPr lang="en-US" altLang="zh-CN" dirty="0"/>
          </a:p>
        </p:txBody>
      </p:sp>
      <p:sp>
        <p:nvSpPr>
          <p:cNvPr id="5" name="TextBox 4"/>
          <p:cNvSpPr txBox="1"/>
          <p:nvPr/>
        </p:nvSpPr>
        <p:spPr>
          <a:xfrm>
            <a:off x="557089" y="1655316"/>
            <a:ext cx="9649072" cy="3785652"/>
          </a:xfrm>
          <a:prstGeom prst="rect">
            <a:avLst/>
          </a:prstGeom>
          <a:noFill/>
        </p:spPr>
        <p:txBody>
          <a:bodyPr wrap="square" rtlCol="0">
            <a:spAutoFit/>
          </a:bodyPr>
          <a:lstStyle/>
          <a:p>
            <a:endParaRPr lang="en-US" altLang="zh-CN" dirty="0" smtClean="0"/>
          </a:p>
          <a:p>
            <a:endParaRPr lang="en-US" altLang="zh-CN" dirty="0" smtClean="0"/>
          </a:p>
          <a:p>
            <a:r>
              <a:rPr lang="en-US" altLang="zh-CN" dirty="0" smtClean="0"/>
              <a:t>1.</a:t>
            </a:r>
            <a:r>
              <a:rPr lang="zh-CN" altLang="en-US" b="1" dirty="0" smtClean="0"/>
              <a:t>行业需要 金融创新：</a:t>
            </a:r>
            <a:r>
              <a:rPr lang="zh-CN" altLang="en-US" dirty="0" smtClean="0"/>
              <a:t>发展航运金融衍生品将为航运企业提供更多的套期保值工具，规避价格波动风险，帮助传统航运企业实现转型；</a:t>
            </a:r>
            <a:endParaRPr lang="en-US" altLang="zh-CN" dirty="0" smtClean="0"/>
          </a:p>
          <a:p>
            <a:endParaRPr lang="en-US" altLang="zh-CN" dirty="0" smtClean="0"/>
          </a:p>
          <a:p>
            <a:endParaRPr lang="en-US" altLang="zh-CN" dirty="0" smtClean="0"/>
          </a:p>
          <a:p>
            <a:r>
              <a:rPr lang="en-US" altLang="zh-CN" dirty="0" smtClean="0"/>
              <a:t>2.</a:t>
            </a:r>
            <a:r>
              <a:rPr lang="zh-CN" altLang="en-US" b="1" dirty="0" smtClean="0"/>
              <a:t>健全国内航运衍生品市场：</a:t>
            </a:r>
            <a:r>
              <a:rPr lang="zh-CN" altLang="en-US" dirty="0" smtClean="0"/>
              <a:t>中国是航运大国，但与国际相比，人民币航运衍生品市场仍有发展空间；</a:t>
            </a:r>
            <a:endParaRPr lang="en-US" altLang="zh-CN" dirty="0" smtClean="0"/>
          </a:p>
          <a:p>
            <a:endParaRPr lang="en-US" altLang="zh-CN" dirty="0" smtClean="0"/>
          </a:p>
          <a:p>
            <a:endParaRPr lang="en-US" altLang="zh-CN" dirty="0" smtClean="0"/>
          </a:p>
          <a:p>
            <a:r>
              <a:rPr lang="en-US" altLang="zh-CN" dirty="0" smtClean="0"/>
              <a:t>3.</a:t>
            </a:r>
            <a:r>
              <a:rPr lang="zh-CN" altLang="en-US" b="1" dirty="0" smtClean="0"/>
              <a:t>推动人民币国际化：</a:t>
            </a:r>
            <a:r>
              <a:rPr lang="zh-CN" altLang="en-US" dirty="0" smtClean="0"/>
              <a:t>上清所与上海航交所推出的航运衍生品引入人民币计价清算结算机制，可拓展人民币使用渠道，有利于人民币国际化，以及人民币定价权的进程。</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defRPr/>
            </a:pPr>
            <a:r>
              <a:rPr lang="zh-CN" altLang="en-US" sz="3200" kern="1200" dirty="0" smtClean="0">
                <a:latin typeface="+mn-ea"/>
                <a:ea typeface="+mn-ea"/>
                <a:cs typeface="+mj-cs"/>
                <a:sym typeface="楷体GB_2312"/>
              </a:rPr>
              <a:t>目录</a:t>
            </a:r>
            <a:endParaRPr lang="zh-CN" altLang="en-US" sz="3200" kern="1200" dirty="0">
              <a:latin typeface="+mn-ea"/>
              <a:ea typeface="+mn-ea"/>
              <a:cs typeface="+mj-cs"/>
              <a:sym typeface="楷体GB_2312"/>
            </a:endParaRPr>
          </a:p>
        </p:txBody>
      </p:sp>
      <p:sp>
        <p:nvSpPr>
          <p:cNvPr id="3" name="内容占位符 2"/>
          <p:cNvSpPr>
            <a:spLocks noGrp="1"/>
          </p:cNvSpPr>
          <p:nvPr>
            <p:ph idx="1"/>
          </p:nvPr>
        </p:nvSpPr>
        <p:spPr/>
        <p:txBody>
          <a:bodyPr/>
          <a:lstStyle/>
          <a:p>
            <a:endParaRPr lang="en-US" altLang="zh-CN" dirty="0" smtClean="0"/>
          </a:p>
          <a:p>
            <a:r>
              <a:rPr lang="zh-CN" altLang="en-US" dirty="0" smtClean="0"/>
              <a:t>第一部分   航运市场现状</a:t>
            </a:r>
            <a:endParaRPr lang="en-US" altLang="zh-CN" dirty="0" smtClean="0"/>
          </a:p>
          <a:p>
            <a:endParaRPr lang="en-US" altLang="zh-CN" dirty="0" smtClean="0"/>
          </a:p>
          <a:p>
            <a:r>
              <a:rPr lang="zh-CN" altLang="en-US" dirty="0" smtClean="0">
                <a:solidFill>
                  <a:srgbClr val="FF0000"/>
                </a:solidFill>
              </a:rPr>
              <a:t>第二部分   上海清算所航运衍生品相关业务</a:t>
            </a:r>
            <a:endParaRPr lang="en-US" altLang="zh-CN" dirty="0" smtClean="0">
              <a:solidFill>
                <a:srgbClr val="FF0000"/>
              </a:solidFill>
            </a:endParaRPr>
          </a:p>
          <a:p>
            <a:endParaRPr lang="en-US" altLang="zh-CN" dirty="0" smtClean="0"/>
          </a:p>
          <a:p>
            <a:r>
              <a:rPr lang="zh-CN" altLang="en-US" dirty="0" smtClean="0"/>
              <a:t>第三部分   中信证券航运业务现状及未来发展方向</a:t>
            </a:r>
            <a:endParaRPr lang="en-US" altLang="zh-CN" dirty="0" smtClean="0"/>
          </a:p>
          <a:p>
            <a:endParaRPr lang="en-US" altLang="zh-CN" dirty="0" smtClean="0"/>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7</a:t>
            </a:fld>
            <a:endParaRPr lang="en-US" altLang="zh-CN"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57213" y="576263"/>
            <a:ext cx="8064772" cy="647700"/>
          </a:xfrm>
        </p:spPr>
        <p:txBody>
          <a:bodyPr/>
          <a:lstStyle/>
          <a:p>
            <a:pPr lvl="1">
              <a:defRPr/>
            </a:pPr>
            <a:r>
              <a:rPr lang="zh-CN" altLang="en-US" sz="3200" kern="1200" dirty="0" smtClean="0">
                <a:latin typeface="+mn-ea"/>
                <a:ea typeface="+mn-ea"/>
                <a:cs typeface="+mj-cs"/>
                <a:sym typeface="楷体GB_2312"/>
              </a:rPr>
              <a:t>上清所航运金融衍生品的重要意义</a:t>
            </a:r>
            <a:endParaRPr lang="zh-CN" altLang="en-US" sz="3200" kern="1200" dirty="0">
              <a:latin typeface="+mn-ea"/>
              <a:ea typeface="+mn-ea"/>
              <a:cs typeface="+mj-cs"/>
              <a:sym typeface="楷体GB_2312"/>
            </a:endParaRPr>
          </a:p>
        </p:txBody>
      </p:sp>
      <p:sp>
        <p:nvSpPr>
          <p:cNvPr id="4" name="灯片编号占位符 3"/>
          <p:cNvSpPr>
            <a:spLocks noGrp="1"/>
          </p:cNvSpPr>
          <p:nvPr>
            <p:ph type="sldNum" sz="quarter" idx="12"/>
          </p:nvPr>
        </p:nvSpPr>
        <p:spPr/>
        <p:txBody>
          <a:bodyPr/>
          <a:lstStyle/>
          <a:p>
            <a:pPr>
              <a:defRPr/>
            </a:pPr>
            <a:fld id="{AC62E2B5-9B92-4F9F-9ADD-6E2DBBE177EE}" type="slidenum">
              <a:rPr lang="zh-CN" altLang="en-US" smtClean="0"/>
              <a:pPr>
                <a:defRPr/>
              </a:pPr>
              <a:t>8</a:t>
            </a:fld>
            <a:endParaRPr lang="en-US" altLang="zh-CN" dirty="0"/>
          </a:p>
        </p:txBody>
      </p:sp>
      <p:sp>
        <p:nvSpPr>
          <p:cNvPr id="5" name="TextBox 4"/>
          <p:cNvSpPr txBox="1"/>
          <p:nvPr/>
        </p:nvSpPr>
        <p:spPr>
          <a:xfrm>
            <a:off x="629097" y="1727324"/>
            <a:ext cx="9577064" cy="4401205"/>
          </a:xfrm>
          <a:prstGeom prst="rect">
            <a:avLst/>
          </a:prstGeom>
          <a:noFill/>
        </p:spPr>
        <p:txBody>
          <a:bodyPr wrap="square" rtlCol="0">
            <a:spAutoFit/>
          </a:bodyPr>
          <a:lstStyle/>
          <a:p>
            <a:r>
              <a:rPr lang="en-US" altLang="zh-CN" b="1" dirty="0" smtClean="0"/>
              <a:t>1.</a:t>
            </a:r>
            <a:r>
              <a:rPr lang="zh-CN" altLang="en-US" dirty="0" smtClean="0"/>
              <a:t> 积极发展航运业是</a:t>
            </a:r>
            <a:r>
              <a:rPr lang="zh-CN" altLang="en-US" b="1" dirty="0" smtClean="0"/>
              <a:t>“一带一路”</a:t>
            </a:r>
            <a:r>
              <a:rPr lang="zh-CN" altLang="en-US" dirty="0" smtClean="0"/>
              <a:t>重点规划，航运金融衍生品创新将推动传统实体航运产业发展，加快航运企业国际化、市场化的步伐，推动人民币指数定价的进程。在经济全球化条件下，航运及大宗商品金融衍生产品交易的推出，将极大支持国内企业参与全球竞争的能力、实现走出去战略。</a:t>
            </a:r>
          </a:p>
          <a:p>
            <a:endParaRPr lang="zh-CN" altLang="en-US" dirty="0" smtClean="0"/>
          </a:p>
          <a:p>
            <a:r>
              <a:rPr lang="en-US" altLang="zh-CN" b="1" dirty="0" smtClean="0"/>
              <a:t>2.</a:t>
            </a:r>
            <a:r>
              <a:rPr lang="zh-CN" altLang="en-US" dirty="0" smtClean="0"/>
              <a:t> 上清所率先于</a:t>
            </a:r>
            <a:r>
              <a:rPr lang="en-US" altLang="zh-CN" dirty="0" smtClean="0"/>
              <a:t>2012</a:t>
            </a:r>
            <a:r>
              <a:rPr lang="zh-CN" altLang="en-US" dirty="0" smtClean="0"/>
              <a:t>年推出首个航运及大宗商品金融衍生品中央对手清算业务，以及后续推出人民币铁矿石、人民币动力煤掉期、自贸区铜溢价中央对手清算业务，均为现金结算，为相关企业套保提供了便利，对传统商品期货实物交割方式进行了有效补充。</a:t>
            </a:r>
          </a:p>
          <a:p>
            <a:endParaRPr lang="zh-CN" altLang="en-US" dirty="0" smtClean="0"/>
          </a:p>
          <a:p>
            <a:r>
              <a:rPr lang="en-US" altLang="zh-CN" b="1" dirty="0" smtClean="0"/>
              <a:t>3.</a:t>
            </a:r>
            <a:r>
              <a:rPr lang="zh-CN" altLang="en-US" dirty="0" smtClean="0"/>
              <a:t> </a:t>
            </a:r>
            <a:r>
              <a:rPr lang="zh-CN" altLang="en-US" b="1" dirty="0" smtClean="0"/>
              <a:t>“金融服务实体”</a:t>
            </a:r>
            <a:r>
              <a:rPr lang="zh-CN" altLang="en-US" dirty="0" smtClean="0"/>
              <a:t>是十八届三中全会以来中国金融思想的最新发展，上清所与上海航交所推出的</a:t>
            </a:r>
            <a:r>
              <a:rPr lang="zh-CN" altLang="en-US" b="1" dirty="0" smtClean="0"/>
              <a:t>中国沿海煤炭远期运费、人民币集装箱运费掉期</a:t>
            </a:r>
            <a:r>
              <a:rPr lang="zh-CN" altLang="en-US" dirty="0" smtClean="0"/>
              <a:t>，切实考虑到了传统实体航运企业的需求，这些创新举措将有效的为这些企业在风险管理方面提供良好的平台，为实体企业套期保值提供有效工具。</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557130" y="672960"/>
            <a:ext cx="5682412" cy="550749"/>
          </a:xfrm>
          <a:solidFill>
            <a:srgbClr val="003366"/>
          </a:solidFill>
          <a:ln w="9525">
            <a:noFill/>
            <a:miter lim="800000"/>
            <a:headEnd/>
            <a:tailEnd/>
          </a:ln>
        </p:spPr>
        <p:txBody>
          <a:bodyPr vert="horz" wrap="square" lIns="105032" tIns="52516" rIns="105032" bIns="52516" numCol="1" anchor="ctr" anchorCtr="0" compatLnSpc="1">
            <a:prstTxWarp prst="textNoShape">
              <a:avLst/>
            </a:prstTxWarp>
          </a:bodyPr>
          <a:lstStyle/>
          <a:p>
            <a:pPr lvl="1">
              <a:defRPr/>
            </a:pPr>
            <a:r>
              <a:rPr lang="zh-CN" altLang="en-US" sz="3200" kern="1200" dirty="0" smtClean="0">
                <a:latin typeface="+mn-ea"/>
                <a:ea typeface="+mn-ea"/>
                <a:cs typeface="+mj-cs"/>
                <a:sym typeface="楷体GB_2312"/>
              </a:rPr>
              <a:t>上清所做市业务</a:t>
            </a:r>
          </a:p>
        </p:txBody>
      </p:sp>
      <p:sp>
        <p:nvSpPr>
          <p:cNvPr id="12" name="Rectangle 3"/>
          <p:cNvSpPr txBox="1">
            <a:spLocks noChangeArrowheads="1"/>
          </p:cNvSpPr>
          <p:nvPr/>
        </p:nvSpPr>
        <p:spPr bwMode="auto">
          <a:xfrm>
            <a:off x="568345" y="1430817"/>
            <a:ext cx="3972396" cy="5324622"/>
          </a:xfrm>
          <a:prstGeom prst="rect">
            <a:avLst/>
          </a:prstGeom>
          <a:noFill/>
          <a:ln w="9525">
            <a:noFill/>
            <a:miter lim="800000"/>
            <a:headEnd/>
            <a:tailEnd/>
          </a:ln>
        </p:spPr>
        <p:txBody>
          <a:bodyPr lIns="91405" tIns="45703" rIns="91405" bIns="45703"/>
          <a:lstStyle/>
          <a:p>
            <a:pPr marL="342768" lvl="1" indent="-342768" defTabSz="1050519" eaLnBrk="0" hangingPunct="0">
              <a:lnSpc>
                <a:spcPct val="125000"/>
              </a:lnSpc>
              <a:spcBef>
                <a:spcPts val="300"/>
              </a:spcBef>
              <a:spcAft>
                <a:spcPts val="300"/>
              </a:spcAft>
              <a:buClr>
                <a:srgbClr val="003366"/>
              </a:buClr>
              <a:buSzPct val="100000"/>
              <a:buFont typeface="Wingdings" pitchFamily="2" charset="2"/>
              <a:buChar char="Ø"/>
            </a:pPr>
            <a:r>
              <a:rPr lang="zh-CN" altLang="en-US" sz="1600" dirty="0">
                <a:solidFill>
                  <a:srgbClr val="002060"/>
                </a:solidFill>
                <a:latin typeface="微软雅黑" panose="020B0503020204020204" pitchFamily="34" charset="-122"/>
                <a:ea typeface="楷体_GB2312"/>
              </a:rPr>
              <a:t>大宗商品做市商制度指在大宗商品市场中，具备一定实力和信誉的大宗商品独立经营法人作为特许交易商，不断向投资者报出特定商品的买卖价格，并在该价格上接受投资者的买卖要求，以其自有资金和商品与投资者进行交易</a:t>
            </a:r>
            <a:r>
              <a:rPr lang="zh-CN" altLang="en-US" sz="1600" dirty="0" smtClean="0">
                <a:solidFill>
                  <a:srgbClr val="002060"/>
                </a:solidFill>
                <a:latin typeface="微软雅黑" panose="020B0503020204020204" pitchFamily="34" charset="-122"/>
                <a:ea typeface="楷体_GB2312"/>
              </a:rPr>
              <a:t>：</a:t>
            </a:r>
            <a:endParaRPr lang="en-US" sz="1600" dirty="0" smtClean="0">
              <a:solidFill>
                <a:srgbClr val="002060"/>
              </a:solidFill>
              <a:latin typeface="Arial" pitchFamily="34" charset="0"/>
              <a:ea typeface="楷体_GB2312"/>
              <a:cs typeface="Arial Unicode MS" pitchFamily="34" charset="-122"/>
            </a:endParaRPr>
          </a:p>
          <a:p>
            <a:pPr marL="731429" lvl="2" indent="-342768" defTabSz="1050519" eaLnBrk="0" hangingPunct="0">
              <a:lnSpc>
                <a:spcPct val="125000"/>
              </a:lnSpc>
              <a:spcBef>
                <a:spcPts val="300"/>
              </a:spcBef>
              <a:spcAft>
                <a:spcPts val="300"/>
              </a:spcAft>
              <a:buClr>
                <a:srgbClr val="003366"/>
              </a:buClr>
              <a:buSzPct val="100000"/>
              <a:buFont typeface="Wingdings" pitchFamily="2" charset="2"/>
              <a:buChar char="Ø"/>
            </a:pPr>
            <a:r>
              <a:rPr lang="zh-CN" altLang="en-US" sz="1400" dirty="0" smtClean="0">
                <a:solidFill>
                  <a:srgbClr val="002060"/>
                </a:solidFill>
                <a:latin typeface="微软雅黑" panose="020B0503020204020204" pitchFamily="34" charset="-122"/>
                <a:ea typeface="楷体_GB2312"/>
              </a:rPr>
              <a:t>提高场外市场的</a:t>
            </a:r>
            <a:r>
              <a:rPr lang="zh-CN" altLang="en-US" sz="1400" dirty="0">
                <a:solidFill>
                  <a:srgbClr val="002060"/>
                </a:solidFill>
                <a:latin typeface="微软雅黑" panose="020B0503020204020204" pitchFamily="34" charset="-122"/>
                <a:ea typeface="楷体_GB2312"/>
              </a:rPr>
              <a:t>流动性，增强市场</a:t>
            </a:r>
            <a:r>
              <a:rPr lang="zh-CN" altLang="en-US" sz="1400" dirty="0" smtClean="0">
                <a:solidFill>
                  <a:srgbClr val="002060"/>
                </a:solidFill>
                <a:latin typeface="微软雅黑" panose="020B0503020204020204" pitchFamily="34" charset="-122"/>
                <a:ea typeface="楷体_GB2312"/>
              </a:rPr>
              <a:t>对交易者的吸引力</a:t>
            </a:r>
            <a:endParaRPr lang="en-US" altLang="zh-CN" sz="1400" dirty="0" smtClean="0">
              <a:solidFill>
                <a:srgbClr val="002060"/>
              </a:solidFill>
              <a:latin typeface="微软雅黑" panose="020B0503020204020204" pitchFamily="34" charset="-122"/>
              <a:ea typeface="楷体_GB2312"/>
            </a:endParaRPr>
          </a:p>
          <a:p>
            <a:pPr marL="731429" lvl="2" indent="-342768" defTabSz="1050519" eaLnBrk="0" hangingPunct="0">
              <a:lnSpc>
                <a:spcPct val="125000"/>
              </a:lnSpc>
              <a:spcBef>
                <a:spcPts val="300"/>
              </a:spcBef>
              <a:spcAft>
                <a:spcPts val="300"/>
              </a:spcAft>
              <a:buClr>
                <a:srgbClr val="003366"/>
              </a:buClr>
              <a:buSzPct val="100000"/>
              <a:buFont typeface="Wingdings" pitchFamily="2" charset="2"/>
              <a:buChar char="Ø"/>
            </a:pPr>
            <a:r>
              <a:rPr lang="zh-CN" altLang="en-US" sz="1400" dirty="0" smtClean="0">
                <a:solidFill>
                  <a:srgbClr val="002060"/>
                </a:solidFill>
                <a:latin typeface="微软雅黑" panose="020B0503020204020204" pitchFamily="34" charset="-122"/>
                <a:ea typeface="楷体_GB2312"/>
              </a:rPr>
              <a:t>具有价格发现的功能，专业做市商的报价是在综合分析市场所有信息的基础上报出的</a:t>
            </a:r>
            <a:endParaRPr lang="en-US" altLang="zh-CN" sz="1400" dirty="0" smtClean="0">
              <a:solidFill>
                <a:srgbClr val="002060"/>
              </a:solidFill>
              <a:latin typeface="微软雅黑" panose="020B0503020204020204" pitchFamily="34" charset="-122"/>
              <a:ea typeface="楷体_GB2312"/>
            </a:endParaRPr>
          </a:p>
          <a:p>
            <a:pPr marL="731429" lvl="2" indent="-342768" defTabSz="1050519" eaLnBrk="0" hangingPunct="0">
              <a:lnSpc>
                <a:spcPct val="125000"/>
              </a:lnSpc>
              <a:spcBef>
                <a:spcPts val="300"/>
              </a:spcBef>
              <a:spcAft>
                <a:spcPts val="300"/>
              </a:spcAft>
              <a:buClr>
                <a:srgbClr val="003366"/>
              </a:buClr>
              <a:buSzPct val="100000"/>
              <a:buFont typeface="Wingdings" pitchFamily="2" charset="2"/>
              <a:buChar char="Ø"/>
            </a:pPr>
            <a:r>
              <a:rPr lang="zh-CN" altLang="en-US" sz="1400" dirty="0" smtClean="0">
                <a:solidFill>
                  <a:srgbClr val="002060"/>
                </a:solidFill>
                <a:latin typeface="微软雅黑" panose="020B0503020204020204" pitchFamily="34" charset="-122"/>
                <a:ea typeface="楷体_GB2312"/>
              </a:rPr>
              <a:t>帮助有效</a:t>
            </a:r>
            <a:r>
              <a:rPr lang="zh-CN" altLang="en-US" sz="1400" dirty="0">
                <a:solidFill>
                  <a:srgbClr val="002060"/>
                </a:solidFill>
                <a:latin typeface="微软雅黑" panose="020B0503020204020204" pitchFamily="34" charset="-122"/>
                <a:ea typeface="楷体_GB2312"/>
              </a:rPr>
              <a:t>稳定市场，促进市场平稳</a:t>
            </a:r>
            <a:r>
              <a:rPr lang="zh-CN" altLang="en-US" sz="1400" dirty="0" smtClean="0">
                <a:solidFill>
                  <a:srgbClr val="002060"/>
                </a:solidFill>
                <a:latin typeface="微软雅黑" panose="020B0503020204020204" pitchFamily="34" charset="-122"/>
                <a:ea typeface="楷体_GB2312"/>
              </a:rPr>
              <a:t>运行</a:t>
            </a:r>
            <a:endParaRPr lang="en-US" altLang="zh-CN" sz="1400" dirty="0" smtClean="0">
              <a:solidFill>
                <a:srgbClr val="002060"/>
              </a:solidFill>
              <a:latin typeface="微软雅黑" panose="020B0503020204020204" pitchFamily="34" charset="-122"/>
              <a:ea typeface="楷体_GB2312"/>
            </a:endParaRPr>
          </a:p>
          <a:p>
            <a:pPr marL="731429" lvl="2" indent="-342768" defTabSz="1050519" eaLnBrk="0" hangingPunct="0">
              <a:lnSpc>
                <a:spcPct val="125000"/>
              </a:lnSpc>
              <a:spcBef>
                <a:spcPts val="300"/>
              </a:spcBef>
              <a:spcAft>
                <a:spcPts val="300"/>
              </a:spcAft>
              <a:buClr>
                <a:srgbClr val="003366"/>
              </a:buClr>
              <a:buSzPct val="100000"/>
              <a:buFont typeface="Wingdings" pitchFamily="2" charset="2"/>
              <a:buChar char="Ø"/>
            </a:pPr>
            <a:r>
              <a:rPr lang="zh-CN" altLang="en-US" sz="1400" dirty="0" smtClean="0">
                <a:solidFill>
                  <a:srgbClr val="002060"/>
                </a:solidFill>
                <a:latin typeface="微软雅黑" panose="020B0503020204020204" pitchFamily="34" charset="-122"/>
                <a:ea typeface="楷体_GB2312"/>
              </a:rPr>
              <a:t>促进多市场联动及体系开放，推动</a:t>
            </a:r>
            <a:r>
              <a:rPr lang="zh-CN" altLang="en-US" sz="1400" dirty="0">
                <a:solidFill>
                  <a:srgbClr val="002060"/>
                </a:solidFill>
                <a:latin typeface="微软雅黑" panose="020B0503020204020204" pitchFamily="34" charset="-122"/>
                <a:ea typeface="楷体_GB2312"/>
              </a:rPr>
              <a:t>中国</a:t>
            </a:r>
            <a:r>
              <a:rPr lang="zh-CN" altLang="en-US" sz="1400" dirty="0" smtClean="0">
                <a:solidFill>
                  <a:srgbClr val="002060"/>
                </a:solidFill>
                <a:latin typeface="微软雅黑" panose="020B0503020204020204" pitchFamily="34" charset="-122"/>
                <a:ea typeface="楷体_GB2312"/>
              </a:rPr>
              <a:t>机构交易者在国际市场</a:t>
            </a:r>
            <a:r>
              <a:rPr lang="zh-CN" altLang="en-US" sz="1400" dirty="0">
                <a:solidFill>
                  <a:srgbClr val="002060"/>
                </a:solidFill>
                <a:latin typeface="微软雅黑" panose="020B0503020204020204" pitchFamily="34" charset="-122"/>
                <a:ea typeface="楷体_GB2312"/>
              </a:rPr>
              <a:t>中的交易报价能力和人民币在相关产品中的国际定价</a:t>
            </a:r>
            <a:r>
              <a:rPr lang="zh-CN" altLang="en-US" sz="1400" dirty="0" smtClean="0">
                <a:solidFill>
                  <a:srgbClr val="002060"/>
                </a:solidFill>
                <a:latin typeface="微软雅黑" panose="020B0503020204020204" pitchFamily="34" charset="-122"/>
                <a:ea typeface="楷体_GB2312"/>
              </a:rPr>
              <a:t>权</a:t>
            </a:r>
            <a:endParaRPr lang="en-US" altLang="zh-CN" sz="1400" dirty="0" smtClean="0">
              <a:solidFill>
                <a:srgbClr val="002060"/>
              </a:solidFill>
              <a:latin typeface="Arial" pitchFamily="34" charset="0"/>
              <a:ea typeface="楷体_GB2312"/>
              <a:cs typeface="Arial Unicode MS" pitchFamily="34" charset="-122"/>
            </a:endParaRPr>
          </a:p>
        </p:txBody>
      </p:sp>
      <p:sp>
        <p:nvSpPr>
          <p:cNvPr id="6" name="矩形 7"/>
          <p:cNvSpPr>
            <a:spLocks noChangeArrowheads="1"/>
          </p:cNvSpPr>
          <p:nvPr/>
        </p:nvSpPr>
        <p:spPr bwMode="auto">
          <a:xfrm>
            <a:off x="4708917" y="1510308"/>
            <a:ext cx="5381663" cy="556439"/>
          </a:xfrm>
          <a:prstGeom prst="rect">
            <a:avLst/>
          </a:prstGeom>
          <a:solidFill>
            <a:srgbClr val="003366"/>
          </a:solidFill>
          <a:ln w="9525">
            <a:noFill/>
            <a:miter lim="800000"/>
            <a:headEnd/>
            <a:tailEnd/>
          </a:ln>
        </p:spPr>
        <p:txBody>
          <a:bodyPr lIns="120770" tIns="60386" rIns="120770" bIns="60386" anchor="ctr"/>
          <a:lstStyle/>
          <a:p>
            <a:pPr marL="0" lvl="2" algn="ctr" defTabSz="1207654" eaLnBrk="0" hangingPunct="0"/>
            <a:r>
              <a:rPr lang="zh-CN" altLang="en-US" sz="1700" b="1" dirty="0" smtClean="0">
                <a:solidFill>
                  <a:srgbClr val="FFFFFF"/>
                </a:solidFill>
                <a:latin typeface="微软雅黑" panose="020B0503020204020204" pitchFamily="34" charset="-122"/>
                <a:ea typeface="楷体_GB2312"/>
              </a:rPr>
              <a:t>中信证券作为主要做市商和交易商</a:t>
            </a:r>
            <a:endParaRPr lang="en-US" altLang="zh-CN" sz="1700" b="1" dirty="0" smtClean="0">
              <a:solidFill>
                <a:srgbClr val="FFFFFF"/>
              </a:solidFill>
              <a:latin typeface="微软雅黑" panose="020B0503020204020204" pitchFamily="34" charset="-122"/>
              <a:ea typeface="楷体_GB2312"/>
            </a:endParaRPr>
          </a:p>
          <a:p>
            <a:pPr marL="0" lvl="2" algn="ctr" defTabSz="1207654" eaLnBrk="0" hangingPunct="0"/>
            <a:r>
              <a:rPr lang="zh-CN" altLang="en-US" sz="1700" b="1" dirty="0" smtClean="0">
                <a:solidFill>
                  <a:srgbClr val="FFFFFF"/>
                </a:solidFill>
                <a:latin typeface="微软雅黑" panose="020B0503020204020204" pitchFamily="34" charset="-122"/>
                <a:ea typeface="楷体_GB2312"/>
              </a:rPr>
              <a:t>的主要场外交易市场及品种</a:t>
            </a:r>
            <a:endParaRPr lang="zh-CN" altLang="en-US" sz="1700" b="1" dirty="0">
              <a:solidFill>
                <a:srgbClr val="FFFFFF"/>
              </a:solidFill>
              <a:latin typeface="微软雅黑" panose="020B0503020204020204" pitchFamily="34" charset="-122"/>
              <a:ea typeface="楷体_GB2312"/>
            </a:endParaRPr>
          </a:p>
        </p:txBody>
      </p:sp>
      <p:sp>
        <p:nvSpPr>
          <p:cNvPr id="7" name="矩形 5"/>
          <p:cNvSpPr>
            <a:spLocks noChangeArrowheads="1"/>
          </p:cNvSpPr>
          <p:nvPr/>
        </p:nvSpPr>
        <p:spPr bwMode="auto">
          <a:xfrm>
            <a:off x="4721434" y="2169902"/>
            <a:ext cx="5381661" cy="4507342"/>
          </a:xfrm>
          <a:prstGeom prst="rect">
            <a:avLst/>
          </a:prstGeom>
          <a:noFill/>
          <a:ln w="19050">
            <a:solidFill>
              <a:srgbClr val="003399"/>
            </a:solidFill>
            <a:miter lim="800000"/>
            <a:headEnd/>
            <a:tailEnd/>
          </a:ln>
        </p:spPr>
        <p:txBody>
          <a:bodyPr lIns="105055" tIns="52528" rIns="105055" bIns="52528" anchor="ctr"/>
          <a:lstStyle/>
          <a:p>
            <a:pPr marL="0"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Arial" pitchFamily="34" charset="0"/>
                <a:ea typeface="楷体_GB2312"/>
                <a:cs typeface="Arial Unicode MS" pitchFamily="34" charset="-122"/>
              </a:rPr>
              <a:t>人民币远期运费协议</a:t>
            </a:r>
            <a:r>
              <a:rPr lang="en-US" altLang="zh-CN" sz="1600" dirty="0" smtClean="0">
                <a:solidFill>
                  <a:srgbClr val="002060"/>
                </a:solidFill>
                <a:latin typeface="Arial" pitchFamily="34" charset="0"/>
                <a:ea typeface="楷体_GB2312"/>
                <a:cs typeface="Arial Unicode MS" pitchFamily="34" charset="-122"/>
              </a:rPr>
              <a:t>(FFA)</a:t>
            </a:r>
            <a:r>
              <a:rPr lang="zh-CN" altLang="en-US" sz="1600" dirty="0" smtClean="0">
                <a:solidFill>
                  <a:srgbClr val="002060"/>
                </a:solidFill>
                <a:latin typeface="Arial" pitchFamily="34" charset="0"/>
                <a:ea typeface="楷体_GB2312"/>
                <a:cs typeface="Arial Unicode MS" pitchFamily="34" charset="-122"/>
              </a:rPr>
              <a:t>，首家参与国内航运金融衍生品交易金融机构；</a:t>
            </a:r>
            <a:endParaRPr lang="en-US" altLang="zh-CN" sz="1600" dirty="0" smtClean="0">
              <a:solidFill>
                <a:srgbClr val="002060"/>
              </a:solidFill>
              <a:latin typeface="Arial" pitchFamily="34" charset="0"/>
              <a:ea typeface="楷体_GB2312"/>
              <a:cs typeface="Arial Unicode MS" pitchFamily="34" charset="-122"/>
            </a:endParaRPr>
          </a:p>
          <a:p>
            <a:pPr marL="731429" lvl="2"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400" dirty="0" smtClean="0">
              <a:solidFill>
                <a:srgbClr val="002060"/>
              </a:solidFill>
              <a:ea typeface="楷体_GB2312"/>
            </a:endParaRPr>
          </a:p>
          <a:p>
            <a:pPr marL="0" lvl="2"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Arial" pitchFamily="34" charset="0"/>
                <a:ea typeface="楷体_GB2312"/>
                <a:cs typeface="Arial Unicode MS" pitchFamily="34" charset="-122"/>
              </a:rPr>
              <a:t>人民币铁矿石、动力煤掉期，完成首单交易，并积极参与随后的报价交易；</a:t>
            </a:r>
            <a:endParaRPr lang="en-US" altLang="zh-CN" sz="1600" dirty="0" smtClean="0">
              <a:solidFill>
                <a:srgbClr val="002060"/>
              </a:solidFill>
              <a:latin typeface="Arial" pitchFamily="34" charset="0"/>
              <a:ea typeface="楷体_GB2312"/>
              <a:cs typeface="Arial Unicode MS" pitchFamily="34" charset="-122"/>
            </a:endParaRPr>
          </a:p>
          <a:p>
            <a:pPr marL="0" lvl="2"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600" dirty="0" smtClean="0">
              <a:solidFill>
                <a:srgbClr val="002060"/>
              </a:solidFill>
              <a:latin typeface="Arial" pitchFamily="34" charset="0"/>
              <a:ea typeface="楷体_GB2312"/>
              <a:cs typeface="Arial Unicode MS" pitchFamily="34" charset="-122"/>
            </a:endParaRPr>
          </a:p>
          <a:p>
            <a:pPr marL="206046"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Arial" pitchFamily="34" charset="0"/>
                <a:ea typeface="楷体_GB2312"/>
                <a:cs typeface="Arial Unicode MS" pitchFamily="34" charset="-122"/>
              </a:rPr>
              <a:t>自贸区铜溢价掉期，在上海清算所牵头完成首单交易，以上海保税电解铜溢价为标的、以跨境人民币计价、清算、结算的场外大宗商品金融衍生品，是全球首创的溢价指数类金融衍生品；</a:t>
            </a:r>
            <a:endParaRPr lang="en-US" altLang="zh-CN" sz="1600" dirty="0" smtClean="0">
              <a:solidFill>
                <a:srgbClr val="002060"/>
              </a:solidFill>
              <a:latin typeface="Arial" pitchFamily="34" charset="0"/>
              <a:ea typeface="楷体_GB2312"/>
              <a:cs typeface="Arial Unicode MS" pitchFamily="34" charset="-122"/>
            </a:endParaRPr>
          </a:p>
          <a:p>
            <a:pPr marL="206046" lvl="1" indent="-342768" defTabSz="1050519" eaLnBrk="0" hangingPunct="0">
              <a:lnSpc>
                <a:spcPct val="110000"/>
              </a:lnSpc>
              <a:spcBef>
                <a:spcPts val="230"/>
              </a:spcBef>
              <a:spcAft>
                <a:spcPts val="230"/>
              </a:spcAft>
              <a:buClr>
                <a:srgbClr val="003366"/>
              </a:buClr>
              <a:buSzPct val="100000"/>
              <a:buFont typeface="Wingdings" pitchFamily="2" charset="2"/>
              <a:buChar char="Ø"/>
            </a:pPr>
            <a:endParaRPr lang="en-US" altLang="zh-CN" sz="1600" dirty="0" smtClean="0">
              <a:solidFill>
                <a:srgbClr val="002060"/>
              </a:solidFill>
              <a:latin typeface="Arial" pitchFamily="34" charset="0"/>
              <a:ea typeface="楷体_GB2312"/>
              <a:cs typeface="Arial Unicode MS" pitchFamily="34" charset="-122"/>
            </a:endParaRPr>
          </a:p>
          <a:p>
            <a:pPr marL="206046" lvl="1" indent="-342768" defTabSz="1050519" eaLnBrk="0" hangingPunct="0">
              <a:lnSpc>
                <a:spcPct val="110000"/>
              </a:lnSpc>
              <a:spcBef>
                <a:spcPts val="230"/>
              </a:spcBef>
              <a:spcAft>
                <a:spcPts val="230"/>
              </a:spcAft>
              <a:buClr>
                <a:srgbClr val="003366"/>
              </a:buClr>
              <a:buSzPct val="100000"/>
              <a:buFont typeface="Wingdings" pitchFamily="2" charset="2"/>
              <a:buChar char="Ø"/>
            </a:pPr>
            <a:r>
              <a:rPr lang="zh-CN" altLang="en-US" sz="1600" dirty="0" smtClean="0">
                <a:solidFill>
                  <a:srgbClr val="002060"/>
                </a:solidFill>
                <a:latin typeface="Arial" pitchFamily="34" charset="0"/>
                <a:ea typeface="楷体_GB2312"/>
                <a:cs typeface="Arial Unicode MS" pitchFamily="34" charset="-122"/>
              </a:rPr>
              <a:t>未来将积极参与上海清算所其他航运及大宗商品金融衍生品产品做市业务。</a:t>
            </a:r>
            <a:endParaRPr lang="en-US" altLang="zh-CN" sz="1600" dirty="0" smtClean="0">
              <a:solidFill>
                <a:srgbClr val="002060"/>
              </a:solidFill>
              <a:latin typeface="Arial" pitchFamily="34" charset="0"/>
              <a:ea typeface="楷体_GB2312"/>
              <a:cs typeface="Arial Unicode MS"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104400" tIns="54000" rIns="104400" bIns="5400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000" b="0" i="0" u="none" strike="noStrike" cap="none" normalizeH="0" baseline="0" smtClean="0">
            <a:ln>
              <a:noFill/>
            </a:ln>
            <a:solidFill>
              <a:srgbClr val="003366"/>
            </a:solidFill>
            <a:effectLst/>
            <a:latin typeface="Times New Roman" pitchFamily="18" charset="0"/>
            <a:ea typeface="楷体_GB2312" pitchFamily="49"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104400" tIns="54000" rIns="104400" bIns="5400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000" b="0" i="0" u="none" strike="noStrike" cap="none" normalizeH="0" baseline="0" smtClean="0">
            <a:ln>
              <a:noFill/>
            </a:ln>
            <a:solidFill>
              <a:srgbClr val="003366"/>
            </a:solidFill>
            <a:effectLst/>
            <a:latin typeface="Times New Roman" pitchFamily="18" charset="0"/>
            <a:ea typeface="楷体_GB2312"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35024</TotalTime>
  <Pages>0</Pages>
  <Words>2236</Words>
  <Characters>0</Characters>
  <Application>Microsoft Office PowerPoint</Application>
  <DocSecurity>0</DocSecurity>
  <PresentationFormat>自定义</PresentationFormat>
  <Lines>0</Lines>
  <Paragraphs>198</Paragraphs>
  <Slides>17</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 Unicode MS</vt:lpstr>
      <vt:lpstr>PMingLiU</vt:lpstr>
      <vt:lpstr>黑体</vt:lpstr>
      <vt:lpstr>华文仿宋</vt:lpstr>
      <vt:lpstr>楷体_GB2312</vt:lpstr>
      <vt:lpstr>楷体GB_2312</vt:lpstr>
      <vt:lpstr>宋体</vt:lpstr>
      <vt:lpstr>微软雅黑</vt:lpstr>
      <vt:lpstr>Arial</vt:lpstr>
      <vt:lpstr>Times New Roman</vt:lpstr>
      <vt:lpstr>Tw Cen MT</vt:lpstr>
      <vt:lpstr>Wingdings</vt:lpstr>
      <vt:lpstr>默认设计模板</vt:lpstr>
      <vt:lpstr>PowerPoint 演示文稿</vt:lpstr>
      <vt:lpstr>目录</vt:lpstr>
      <vt:lpstr>集装箱运费市场现状</vt:lpstr>
      <vt:lpstr>国际干散货运费市场现状</vt:lpstr>
      <vt:lpstr>沿海煤炭运费市场现状</vt:lpstr>
      <vt:lpstr>发展人民币航运金融衍生品必要性</vt:lpstr>
      <vt:lpstr>目录</vt:lpstr>
      <vt:lpstr>上清所航运金融衍生品的重要意义</vt:lpstr>
      <vt:lpstr>上清所做市业务</vt:lpstr>
      <vt:lpstr>上清所业务回顾</vt:lpstr>
      <vt:lpstr>对未来市场建设的建议</vt:lpstr>
      <vt:lpstr>目录</vt:lpstr>
      <vt:lpstr>券商开展航运衍生交易业务的优势</vt:lpstr>
      <vt:lpstr>中信证券航运衍生交易业务介绍</vt:lpstr>
      <vt:lpstr>中信证券航运衍生交易业务未来发展方向</vt:lpstr>
      <vt:lpstr>中信证券大宗商品其他业务介绍</vt:lpstr>
      <vt:lpstr>需要领导支持</vt:lpstr>
    </vt:vector>
  </TitlesOfParts>
  <Company>中信证券股份有限公司</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2014年 新加坡</dc:title>
  <dc:creator>中信大宗商品</dc:creator>
  <cp:lastModifiedBy>张宝船</cp:lastModifiedBy>
  <cp:revision>6128</cp:revision>
  <cp:lastPrinted>1899-12-30T00:00:00Z</cp:lastPrinted>
  <dcterms:created xsi:type="dcterms:W3CDTF">2006-07-04T03:58:48Z</dcterms:created>
  <dcterms:modified xsi:type="dcterms:W3CDTF">2015-11-24T08:05:55Z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