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2.xml" ContentType="application/vnd.openxmlformats-officedocument.presentationml.notesSlide+xml"/>
  <Override PartName="/ppt/charts/chart7.xml" ContentType="application/vnd.openxmlformats-officedocument.drawingml.chart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981" r:id="rId2"/>
  </p:sldMasterIdLst>
  <p:notesMasterIdLst>
    <p:notesMasterId r:id="rId19"/>
  </p:notesMasterIdLst>
  <p:handoutMasterIdLst>
    <p:handoutMasterId r:id="rId20"/>
  </p:handoutMasterIdLst>
  <p:sldIdLst>
    <p:sldId id="391" r:id="rId3"/>
    <p:sldId id="473" r:id="rId4"/>
    <p:sldId id="479" r:id="rId5"/>
    <p:sldId id="481" r:id="rId6"/>
    <p:sldId id="482" r:id="rId7"/>
    <p:sldId id="476" r:id="rId8"/>
    <p:sldId id="483" r:id="rId9"/>
    <p:sldId id="478" r:id="rId10"/>
    <p:sldId id="472" r:id="rId11"/>
    <p:sldId id="462" r:id="rId12"/>
    <p:sldId id="463" r:id="rId13"/>
    <p:sldId id="446" r:id="rId14"/>
    <p:sldId id="447" r:id="rId15"/>
    <p:sldId id="448" r:id="rId16"/>
    <p:sldId id="470" r:id="rId17"/>
    <p:sldId id="406" r:id="rId18"/>
  </p:sldIdLst>
  <p:sldSz cx="13442950" cy="7561263"/>
  <p:notesSz cx="6648450" cy="97742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810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80">
          <p15:clr>
            <a:srgbClr val="A4A3A4"/>
          </p15:clr>
        </p15:guide>
        <p15:guide id="2" pos="209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A0000"/>
    <a:srgbClr val="FF5050"/>
    <a:srgbClr val="FF7C80"/>
    <a:srgbClr val="DDDDDD"/>
    <a:srgbClr val="00827F"/>
    <a:srgbClr val="00A6A2"/>
    <a:srgbClr val="7F90A1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927" autoAdjust="0"/>
    <p:restoredTop sz="92736" autoAdjust="0"/>
  </p:normalViewPr>
  <p:slideViewPr>
    <p:cSldViewPr snapToGrid="0">
      <p:cViewPr varScale="1">
        <p:scale>
          <a:sx n="98" d="100"/>
          <a:sy n="98" d="100"/>
        </p:scale>
        <p:origin x="978" y="84"/>
      </p:cViewPr>
      <p:guideLst>
        <p:guide orient="horz" pos="810"/>
        <p:guide pos="379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20040"/>
    </p:cViewPr>
  </p:sorterViewPr>
  <p:notesViewPr>
    <p:cSldViewPr snapToGrid="0">
      <p:cViewPr varScale="1">
        <p:scale>
          <a:sx n="50" d="100"/>
          <a:sy n="50" d="100"/>
        </p:scale>
        <p:origin x="-1908" y="-108"/>
      </p:cViewPr>
      <p:guideLst>
        <p:guide orient="horz" pos="3080"/>
        <p:guide pos="209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Zhou\Desktop\Tanker%20demand%20and%20supply%2020141110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Zhou\Desktop\Tanker%20demand%20and%20supply%2020141110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Zhou\Desktop\Tanker%20demand%20and%20supply%2020141110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Zhou\Desktop\Tanker%20demand%20and%20supply%2020141110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Zhou\Desktop\Tanker%20demand%20and%20supply%2020141110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\\192.168.0.5\Home\Martin\Events\BDP%20Seminar\BDP%20Pres%20Data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\\192.168.0.5\Home\Martin\Events\BDP%20Seminar\BDP%20Pres%20Data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\\192.168.0.5\Home\Martin\Events\BDP%20Seminar\BDP%20Pres%20Data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\\192.168.0.5\Home\Martin\Events\BDP%20Seminar\BDP%20Pres%20Data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Demand!$F$3</c:f>
              <c:strCache>
                <c:ptCount val="1"/>
                <c:pt idx="0">
                  <c:v>Crude</c:v>
                </c:pt>
              </c:strCache>
            </c:strRef>
          </c:tx>
          <c:invertIfNegative val="0"/>
          <c:cat>
            <c:numRef>
              <c:f>Demand!$A$4:$A$17</c:f>
              <c:numCache>
                <c:formatCode>General</c:formatCode>
                <c:ptCount val="14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1">
                  <c:v>2017</c:v>
                </c:pt>
                <c:pt idx="12">
                  <c:v>2018</c:v>
                </c:pt>
                <c:pt idx="13">
                  <c:v>2019</c:v>
                </c:pt>
              </c:numCache>
            </c:numRef>
          </c:cat>
          <c:val>
            <c:numRef>
              <c:f>Demand!$F$4:$F$17</c:f>
              <c:numCache>
                <c:formatCode>General</c:formatCode>
                <c:ptCount val="14"/>
                <c:pt idx="0">
                  <c:v>8625.8820540886245</c:v>
                </c:pt>
                <c:pt idx="1">
                  <c:v>8707.2932358259368</c:v>
                </c:pt>
                <c:pt idx="2">
                  <c:v>8852.65928841389</c:v>
                </c:pt>
                <c:pt idx="3">
                  <c:v>8511.8720052288372</c:v>
                </c:pt>
                <c:pt idx="4">
                  <c:v>8908.1586640530295</c:v>
                </c:pt>
                <c:pt idx="5">
                  <c:v>8803.15</c:v>
                </c:pt>
                <c:pt idx="6">
                  <c:v>9159.41</c:v>
                </c:pt>
                <c:pt idx="7">
                  <c:v>9313.9421255115958</c:v>
                </c:pt>
                <c:pt idx="8">
                  <c:v>9472.5</c:v>
                </c:pt>
                <c:pt idx="9">
                  <c:v>9738.2999999999993</c:v>
                </c:pt>
                <c:pt idx="10">
                  <c:v>10100.754999999999</c:v>
                </c:pt>
                <c:pt idx="11">
                  <c:v>10500.84</c:v>
                </c:pt>
                <c:pt idx="12">
                  <c:v>10902.1</c:v>
                </c:pt>
                <c:pt idx="13">
                  <c:v>11292.75</c:v>
                </c:pt>
              </c:numCache>
            </c:numRef>
          </c:val>
        </c:ser>
        <c:ser>
          <c:idx val="1"/>
          <c:order val="1"/>
          <c:tx>
            <c:strRef>
              <c:f>Demand!$G$3</c:f>
              <c:strCache>
                <c:ptCount val="1"/>
                <c:pt idx="0">
                  <c:v>Product</c:v>
                </c:pt>
              </c:strCache>
            </c:strRef>
          </c:tx>
          <c:invertIfNegative val="0"/>
          <c:cat>
            <c:numRef>
              <c:f>Demand!$A$4:$A$17</c:f>
              <c:numCache>
                <c:formatCode>General</c:formatCode>
                <c:ptCount val="14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1">
                  <c:v>2017</c:v>
                </c:pt>
                <c:pt idx="12">
                  <c:v>2018</c:v>
                </c:pt>
                <c:pt idx="13">
                  <c:v>2019</c:v>
                </c:pt>
              </c:numCache>
            </c:numRef>
          </c:cat>
          <c:val>
            <c:numRef>
              <c:f>Demand!$G$4:$G$17</c:f>
              <c:numCache>
                <c:formatCode>General</c:formatCode>
                <c:ptCount val="14"/>
                <c:pt idx="0">
                  <c:v>1835.8028159785949</c:v>
                </c:pt>
                <c:pt idx="1">
                  <c:v>1890.5770048750983</c:v>
                </c:pt>
                <c:pt idx="2">
                  <c:v>2091.8825060208001</c:v>
                </c:pt>
                <c:pt idx="3">
                  <c:v>2338.6590925395162</c:v>
                </c:pt>
                <c:pt idx="4">
                  <c:v>2452.760784340639</c:v>
                </c:pt>
                <c:pt idx="5">
                  <c:v>2497.6765459230201</c:v>
                </c:pt>
                <c:pt idx="6">
                  <c:v>2572.053541390374</c:v>
                </c:pt>
                <c:pt idx="7">
                  <c:v>2650</c:v>
                </c:pt>
                <c:pt idx="8">
                  <c:v>2724.3999999999996</c:v>
                </c:pt>
                <c:pt idx="9">
                  <c:v>2809.3440000000001</c:v>
                </c:pt>
                <c:pt idx="10">
                  <c:v>2916.57</c:v>
                </c:pt>
                <c:pt idx="11">
                  <c:v>3033.96</c:v>
                </c:pt>
                <c:pt idx="12">
                  <c:v>3141.92</c:v>
                </c:pt>
                <c:pt idx="13">
                  <c:v>3239.5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05437792"/>
        <c:axId val="105438352"/>
      </c:barChart>
      <c:catAx>
        <c:axId val="1054377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2700000"/>
          <a:lstStyle/>
          <a:p>
            <a:pPr>
              <a:defRPr/>
            </a:pPr>
            <a:endParaRPr lang="zh-CN"/>
          </a:p>
        </c:txPr>
        <c:crossAx val="105438352"/>
        <c:crosses val="autoZero"/>
        <c:auto val="1"/>
        <c:lblAlgn val="ctr"/>
        <c:lblOffset val="100"/>
        <c:noMultiLvlLbl val="0"/>
      </c:catAx>
      <c:valAx>
        <c:axId val="105438352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/>
                  <a:t>Shipping demand (billion tonne-mile)</a:t>
                </a:r>
              </a:p>
            </c:rich>
          </c:tx>
          <c:layout/>
          <c:overlay val="0"/>
        </c:title>
        <c:numFmt formatCode="#,##0" sourceLinked="0"/>
        <c:majorTickMark val="out"/>
        <c:minorTickMark val="none"/>
        <c:tickLblPos val="nextTo"/>
        <c:crossAx val="105437792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Sheet3!$B$4</c:f>
              <c:strCache>
                <c:ptCount val="1"/>
                <c:pt idx="0">
                  <c:v>Others</c:v>
                </c:pt>
              </c:strCache>
            </c:strRef>
          </c:tx>
          <c:invertIfNegative val="0"/>
          <c:cat>
            <c:numRef>
              <c:f>Sheet3!$A$5:$A$18</c:f>
              <c:numCache>
                <c:formatCode>General</c:formatCode>
                <c:ptCount val="14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1">
                  <c:v>2017</c:v>
                </c:pt>
                <c:pt idx="12">
                  <c:v>2018</c:v>
                </c:pt>
                <c:pt idx="13">
                  <c:v>2019</c:v>
                </c:pt>
              </c:numCache>
            </c:numRef>
          </c:cat>
          <c:val>
            <c:numRef>
              <c:f>Sheet3!$B$5:$B$18</c:f>
              <c:numCache>
                <c:formatCode>_ * #,##0_ ;_ * \-#,##0_ ;_ * "-"??_ ;_ @_ </c:formatCode>
                <c:ptCount val="14"/>
                <c:pt idx="0">
                  <c:v>13730.742999999993</c:v>
                </c:pt>
                <c:pt idx="1">
                  <c:v>13499.757499999992</c:v>
                </c:pt>
                <c:pt idx="2">
                  <c:v>13171.954499999996</c:v>
                </c:pt>
                <c:pt idx="3">
                  <c:v>13223.143499999998</c:v>
                </c:pt>
                <c:pt idx="4">
                  <c:v>11840.285</c:v>
                </c:pt>
                <c:pt idx="5">
                  <c:v>9780.8575000000001</c:v>
                </c:pt>
                <c:pt idx="6">
                  <c:v>8754.84</c:v>
                </c:pt>
                <c:pt idx="7">
                  <c:v>7737.7375000000002</c:v>
                </c:pt>
                <c:pt idx="8">
                  <c:v>7247.6172480000005</c:v>
                </c:pt>
                <c:pt idx="9">
                  <c:v>7249.5096940000003</c:v>
                </c:pt>
                <c:pt idx="10">
                  <c:v>7288.1708900000003</c:v>
                </c:pt>
                <c:pt idx="11">
                  <c:v>7310.4688860000006</c:v>
                </c:pt>
                <c:pt idx="12">
                  <c:v>7232.2023320000008</c:v>
                </c:pt>
                <c:pt idx="13">
                  <c:v>7142.316678000002</c:v>
                </c:pt>
              </c:numCache>
            </c:numRef>
          </c:val>
        </c:ser>
        <c:ser>
          <c:idx val="1"/>
          <c:order val="1"/>
          <c:tx>
            <c:strRef>
              <c:f>Sheet3!$C$4</c:f>
              <c:strCache>
                <c:ptCount val="1"/>
                <c:pt idx="0">
                  <c:v>Aframax</c:v>
                </c:pt>
              </c:strCache>
            </c:strRef>
          </c:tx>
          <c:invertIfNegative val="0"/>
          <c:cat>
            <c:numRef>
              <c:f>Sheet3!$A$5:$A$18</c:f>
              <c:numCache>
                <c:formatCode>General</c:formatCode>
                <c:ptCount val="14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1">
                  <c:v>2017</c:v>
                </c:pt>
                <c:pt idx="12">
                  <c:v>2018</c:v>
                </c:pt>
                <c:pt idx="13">
                  <c:v>2019</c:v>
                </c:pt>
              </c:numCache>
            </c:numRef>
          </c:cat>
          <c:val>
            <c:numRef>
              <c:f>Sheet3!$C$5:$C$18</c:f>
              <c:numCache>
                <c:formatCode>_ * #,##0_ ;_ * \-#,##0_ ;_ * "-"??_ ;_ @_ </c:formatCode>
                <c:ptCount val="14"/>
                <c:pt idx="0">
                  <c:v>55388.333000000006</c:v>
                </c:pt>
                <c:pt idx="1">
                  <c:v>57264.141000000003</c:v>
                </c:pt>
                <c:pt idx="2">
                  <c:v>61047.332000000009</c:v>
                </c:pt>
                <c:pt idx="3">
                  <c:v>66427.600000000006</c:v>
                </c:pt>
                <c:pt idx="4">
                  <c:v>71543.62</c:v>
                </c:pt>
                <c:pt idx="5">
                  <c:v>75475.198999999993</c:v>
                </c:pt>
                <c:pt idx="6">
                  <c:v>76986.763500000001</c:v>
                </c:pt>
                <c:pt idx="7">
                  <c:v>75461.36</c:v>
                </c:pt>
                <c:pt idx="8">
                  <c:v>74029.121339999998</c:v>
                </c:pt>
                <c:pt idx="9">
                  <c:v>73244.176160000003</c:v>
                </c:pt>
                <c:pt idx="10">
                  <c:v>73588.907201428578</c:v>
                </c:pt>
                <c:pt idx="11">
                  <c:v>74258.518388571436</c:v>
                </c:pt>
                <c:pt idx="12">
                  <c:v>74645.654180000012</c:v>
                </c:pt>
                <c:pt idx="13">
                  <c:v>74972.367430000013</c:v>
                </c:pt>
              </c:numCache>
            </c:numRef>
          </c:val>
        </c:ser>
        <c:ser>
          <c:idx val="2"/>
          <c:order val="2"/>
          <c:tx>
            <c:strRef>
              <c:f>Sheet3!$D$4</c:f>
              <c:strCache>
                <c:ptCount val="1"/>
                <c:pt idx="0">
                  <c:v>Suezmax</c:v>
                </c:pt>
              </c:strCache>
            </c:strRef>
          </c:tx>
          <c:invertIfNegative val="0"/>
          <c:cat>
            <c:numRef>
              <c:f>Sheet3!$A$5:$A$18</c:f>
              <c:numCache>
                <c:formatCode>General</c:formatCode>
                <c:ptCount val="14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1">
                  <c:v>2017</c:v>
                </c:pt>
                <c:pt idx="12">
                  <c:v>2018</c:v>
                </c:pt>
                <c:pt idx="13">
                  <c:v>2019</c:v>
                </c:pt>
              </c:numCache>
            </c:numRef>
          </c:cat>
          <c:val>
            <c:numRef>
              <c:f>Sheet3!$D$5:$D$18</c:f>
              <c:numCache>
                <c:formatCode>_ * #,##0_ ;_ * \-#,##0_ ;_ * "-"??_ ;_ @_ </c:formatCode>
                <c:ptCount val="14"/>
                <c:pt idx="0">
                  <c:v>46647.74200000002</c:v>
                </c:pt>
                <c:pt idx="1">
                  <c:v>48392.458500000022</c:v>
                </c:pt>
                <c:pt idx="2">
                  <c:v>51099.02900000001</c:v>
                </c:pt>
                <c:pt idx="3">
                  <c:v>55929.170500000007</c:v>
                </c:pt>
                <c:pt idx="4">
                  <c:v>61112.7065</c:v>
                </c:pt>
                <c:pt idx="5">
                  <c:v>64812.601000000002</c:v>
                </c:pt>
                <c:pt idx="6">
                  <c:v>69119.239499999996</c:v>
                </c:pt>
                <c:pt idx="7">
                  <c:v>72819.651000000013</c:v>
                </c:pt>
                <c:pt idx="8">
                  <c:v>74572.34564</c:v>
                </c:pt>
                <c:pt idx="9">
                  <c:v>75178.776190659526</c:v>
                </c:pt>
                <c:pt idx="10">
                  <c:v>76734.210419496827</c:v>
                </c:pt>
                <c:pt idx="11">
                  <c:v>79348.87692238015</c:v>
                </c:pt>
                <c:pt idx="12">
                  <c:v>82851.675735904733</c:v>
                </c:pt>
                <c:pt idx="13">
                  <c:v>86599.69305834602</c:v>
                </c:pt>
              </c:numCache>
            </c:numRef>
          </c:val>
        </c:ser>
        <c:ser>
          <c:idx val="3"/>
          <c:order val="3"/>
          <c:tx>
            <c:strRef>
              <c:f>Sheet3!$E$4</c:f>
              <c:strCache>
                <c:ptCount val="1"/>
                <c:pt idx="0">
                  <c:v>VLCC</c:v>
                </c:pt>
              </c:strCache>
            </c:strRef>
          </c:tx>
          <c:invertIfNegative val="0"/>
          <c:cat>
            <c:numRef>
              <c:f>Sheet3!$A$5:$A$18</c:f>
              <c:numCache>
                <c:formatCode>General</c:formatCode>
                <c:ptCount val="14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1">
                  <c:v>2017</c:v>
                </c:pt>
                <c:pt idx="12">
                  <c:v>2018</c:v>
                </c:pt>
                <c:pt idx="13">
                  <c:v>2019</c:v>
                </c:pt>
              </c:numCache>
            </c:numRef>
          </c:cat>
          <c:val>
            <c:numRef>
              <c:f>Sheet3!$E$5:$E$18</c:f>
              <c:numCache>
                <c:formatCode>_ * #,##0_ ;_ * \-#,##0_ ;_ * "-"??_ ;_ @_ </c:formatCode>
                <c:ptCount val="14"/>
                <c:pt idx="0">
                  <c:v>120754.96553</c:v>
                </c:pt>
                <c:pt idx="1">
                  <c:v>125090.91152999998</c:v>
                </c:pt>
                <c:pt idx="2">
                  <c:v>134987.00053000002</c:v>
                </c:pt>
                <c:pt idx="3">
                  <c:v>149106.08552999998</c:v>
                </c:pt>
                <c:pt idx="4">
                  <c:v>161530.87426499999</c:v>
                </c:pt>
                <c:pt idx="5">
                  <c:v>170362.6035</c:v>
                </c:pt>
                <c:pt idx="6">
                  <c:v>180821.24600000001</c:v>
                </c:pt>
                <c:pt idx="7">
                  <c:v>188256.97300000003</c:v>
                </c:pt>
                <c:pt idx="8">
                  <c:v>191871.24789999999</c:v>
                </c:pt>
                <c:pt idx="9">
                  <c:v>195687.71486141064</c:v>
                </c:pt>
                <c:pt idx="10">
                  <c:v>203125.46221167088</c:v>
                </c:pt>
                <c:pt idx="11">
                  <c:v>212968.36455431819</c:v>
                </c:pt>
                <c:pt idx="12">
                  <c:v>222008.2156773333</c:v>
                </c:pt>
                <c:pt idx="13">
                  <c:v>230759.98464714974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93271856"/>
        <c:axId val="193272416"/>
      </c:barChart>
      <c:lineChart>
        <c:grouping val="standard"/>
        <c:varyColors val="0"/>
        <c:ser>
          <c:idx val="4"/>
          <c:order val="4"/>
          <c:tx>
            <c:strRef>
              <c:f>Sheet3!$F$4</c:f>
              <c:strCache>
                <c:ptCount val="1"/>
                <c:pt idx="0">
                  <c:v>Total crude tanker (no.) - right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cat>
            <c:numRef>
              <c:f>Sheet3!$A$5:$A$18</c:f>
              <c:numCache>
                <c:formatCode>General</c:formatCode>
                <c:ptCount val="14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1">
                  <c:v>2017</c:v>
                </c:pt>
                <c:pt idx="12">
                  <c:v>2018</c:v>
                </c:pt>
                <c:pt idx="13">
                  <c:v>2019</c:v>
                </c:pt>
              </c:numCache>
            </c:numRef>
          </c:cat>
          <c:val>
            <c:numRef>
              <c:f>Sheet3!$F$5:$F$18</c:f>
              <c:numCache>
                <c:formatCode>_ * #,##0_ ;_ * \-#,##0_ ;_ * "-"??_ ;_ @_ </c:formatCode>
                <c:ptCount val="14"/>
                <c:pt idx="0">
                  <c:v>1554</c:v>
                </c:pt>
                <c:pt idx="1">
                  <c:v>1587.5</c:v>
                </c:pt>
                <c:pt idx="2">
                  <c:v>1657</c:v>
                </c:pt>
                <c:pt idx="3">
                  <c:v>1764.5</c:v>
                </c:pt>
                <c:pt idx="4">
                  <c:v>1831.5</c:v>
                </c:pt>
                <c:pt idx="5">
                  <c:v>1866</c:v>
                </c:pt>
                <c:pt idx="6">
                  <c:v>1916</c:v>
                </c:pt>
                <c:pt idx="7">
                  <c:v>1927.5</c:v>
                </c:pt>
                <c:pt idx="8">
                  <c:v>1924</c:v>
                </c:pt>
                <c:pt idx="9">
                  <c:v>1926.5</c:v>
                </c:pt>
                <c:pt idx="10">
                  <c:v>1959</c:v>
                </c:pt>
                <c:pt idx="11">
                  <c:v>2010</c:v>
                </c:pt>
                <c:pt idx="12">
                  <c:v>2060.5</c:v>
                </c:pt>
                <c:pt idx="13">
                  <c:v>2110.5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3273536"/>
        <c:axId val="193272976"/>
      </c:lineChart>
      <c:catAx>
        <c:axId val="1932718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93272416"/>
        <c:crosses val="autoZero"/>
        <c:auto val="1"/>
        <c:lblAlgn val="ctr"/>
        <c:lblOffset val="100"/>
        <c:noMultiLvlLbl val="0"/>
      </c:catAx>
      <c:valAx>
        <c:axId val="193272416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/>
                  <a:t>Fleet size (million dwt)</a:t>
                </a:r>
              </a:p>
            </c:rich>
          </c:tx>
          <c:layout/>
          <c:overlay val="0"/>
        </c:title>
        <c:numFmt formatCode="_ * #,##0_ ;_ * \-#,##0_ ;_ * &quot;-&quot;??_ ;_ @_ " sourceLinked="1"/>
        <c:majorTickMark val="out"/>
        <c:minorTickMark val="none"/>
        <c:tickLblPos val="nextTo"/>
        <c:crossAx val="193271856"/>
        <c:crosses val="autoZero"/>
        <c:crossBetween val="between"/>
        <c:dispUnits>
          <c:builtInUnit val="thousands"/>
        </c:dispUnits>
      </c:valAx>
      <c:valAx>
        <c:axId val="193272976"/>
        <c:scaling>
          <c:orientation val="minMax"/>
        </c:scaling>
        <c:delete val="0"/>
        <c:axPos val="r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/>
                  <a:t>Fleet size (no. of vsls)</a:t>
                </a:r>
              </a:p>
            </c:rich>
          </c:tx>
          <c:layout/>
          <c:overlay val="0"/>
        </c:title>
        <c:numFmt formatCode="#,##0" sourceLinked="0"/>
        <c:majorTickMark val="out"/>
        <c:minorTickMark val="none"/>
        <c:tickLblPos val="nextTo"/>
        <c:crossAx val="193273536"/>
        <c:crosses val="max"/>
        <c:crossBetween val="between"/>
      </c:valAx>
      <c:catAx>
        <c:axId val="19327353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93272976"/>
        <c:crosses val="autoZero"/>
        <c:auto val="1"/>
        <c:lblAlgn val="ctr"/>
        <c:lblOffset val="100"/>
        <c:noMultiLvlLbl val="0"/>
      </c:catAx>
    </c:plotArea>
    <c:legend>
      <c:legendPos val="b"/>
      <c:layout>
        <c:manualLayout>
          <c:xMode val="edge"/>
          <c:yMode val="edge"/>
          <c:x val="9.5136920384951876E-2"/>
          <c:y val="0.73727435112277639"/>
          <c:w val="0.81528171478565192"/>
          <c:h val="0.24420713035870517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Sheet3!$B$27</c:f>
              <c:strCache>
                <c:ptCount val="1"/>
                <c:pt idx="0">
                  <c:v>Others</c:v>
                </c:pt>
              </c:strCache>
            </c:strRef>
          </c:tx>
          <c:invertIfNegative val="0"/>
          <c:cat>
            <c:numRef>
              <c:f>Sheet3!$A$28:$A$41</c:f>
              <c:numCache>
                <c:formatCode>General</c:formatCode>
                <c:ptCount val="14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1">
                  <c:v>2017</c:v>
                </c:pt>
                <c:pt idx="12">
                  <c:v>2018</c:v>
                </c:pt>
                <c:pt idx="13">
                  <c:v>2019</c:v>
                </c:pt>
              </c:numCache>
            </c:numRef>
          </c:cat>
          <c:val>
            <c:numRef>
              <c:f>Sheet3!$B$28:$B$41</c:f>
              <c:numCache>
                <c:formatCode>General</c:formatCode>
                <c:ptCount val="14"/>
                <c:pt idx="0">
                  <c:v>121.768</c:v>
                </c:pt>
                <c:pt idx="1">
                  <c:v>121.768</c:v>
                </c:pt>
                <c:pt idx="2">
                  <c:v>121.768</c:v>
                </c:pt>
                <c:pt idx="3">
                  <c:v>121.877</c:v>
                </c:pt>
                <c:pt idx="4">
                  <c:v>302.334</c:v>
                </c:pt>
                <c:pt idx="5">
                  <c:v>920.66849999999999</c:v>
                </c:pt>
                <c:pt idx="6">
                  <c:v>1420.729</c:v>
                </c:pt>
                <c:pt idx="7">
                  <c:v>1631.6945000000001</c:v>
                </c:pt>
                <c:pt idx="8">
                  <c:v>1660.354</c:v>
                </c:pt>
                <c:pt idx="9">
                  <c:v>1479.5675000000001</c:v>
                </c:pt>
                <c:pt idx="10">
                  <c:v>1419.0130000000001</c:v>
                </c:pt>
                <c:pt idx="11">
                  <c:v>1419.0130000000001</c:v>
                </c:pt>
                <c:pt idx="12">
                  <c:v>1419.0130000000001</c:v>
                </c:pt>
                <c:pt idx="13">
                  <c:v>1419.0130000000001</c:v>
                </c:pt>
              </c:numCache>
            </c:numRef>
          </c:val>
        </c:ser>
        <c:ser>
          <c:idx val="1"/>
          <c:order val="1"/>
          <c:tx>
            <c:strRef>
              <c:f>Sheet3!$C$27</c:f>
              <c:strCache>
                <c:ptCount val="1"/>
                <c:pt idx="0">
                  <c:v>Handysize</c:v>
                </c:pt>
              </c:strCache>
            </c:strRef>
          </c:tx>
          <c:invertIfNegative val="0"/>
          <c:cat>
            <c:numRef>
              <c:f>Sheet3!$A$28:$A$41</c:f>
              <c:numCache>
                <c:formatCode>General</c:formatCode>
                <c:ptCount val="14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1">
                  <c:v>2017</c:v>
                </c:pt>
                <c:pt idx="12">
                  <c:v>2018</c:v>
                </c:pt>
                <c:pt idx="13">
                  <c:v>2019</c:v>
                </c:pt>
              </c:numCache>
            </c:numRef>
          </c:cat>
          <c:val>
            <c:numRef>
              <c:f>Sheet3!$C$28:$C$41</c:f>
              <c:numCache>
                <c:formatCode>General</c:formatCode>
                <c:ptCount val="14"/>
                <c:pt idx="0">
                  <c:v>3397.8040000000005</c:v>
                </c:pt>
                <c:pt idx="1">
                  <c:v>3376.4460000000008</c:v>
                </c:pt>
                <c:pt idx="2">
                  <c:v>3369.1265000000008</c:v>
                </c:pt>
                <c:pt idx="3">
                  <c:v>3403.9980000000005</c:v>
                </c:pt>
                <c:pt idx="4">
                  <c:v>2925.4915000000001</c:v>
                </c:pt>
                <c:pt idx="5">
                  <c:v>2322.3375000000001</c:v>
                </c:pt>
                <c:pt idx="6">
                  <c:v>2303.2260000000001</c:v>
                </c:pt>
                <c:pt idx="7">
                  <c:v>2321.4589999999998</c:v>
                </c:pt>
                <c:pt idx="8">
                  <c:v>2162.6179999999999</c:v>
                </c:pt>
                <c:pt idx="9">
                  <c:v>1969.1522499999996</c:v>
                </c:pt>
                <c:pt idx="10">
                  <c:v>1778.9490999999996</c:v>
                </c:pt>
                <c:pt idx="11">
                  <c:v>1625.7410199999995</c:v>
                </c:pt>
                <c:pt idx="12">
                  <c:v>1505.6586749999992</c:v>
                </c:pt>
                <c:pt idx="13">
                  <c:v>1400.8889224999991</c:v>
                </c:pt>
              </c:numCache>
            </c:numRef>
          </c:val>
        </c:ser>
        <c:ser>
          <c:idx val="2"/>
          <c:order val="2"/>
          <c:tx>
            <c:strRef>
              <c:f>Sheet3!$D$27</c:f>
              <c:strCache>
                <c:ptCount val="1"/>
                <c:pt idx="0">
                  <c:v>MR</c:v>
                </c:pt>
              </c:strCache>
            </c:strRef>
          </c:tx>
          <c:invertIfNegative val="0"/>
          <c:cat>
            <c:numRef>
              <c:f>Sheet3!$A$28:$A$41</c:f>
              <c:numCache>
                <c:formatCode>General</c:formatCode>
                <c:ptCount val="14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1">
                  <c:v>2017</c:v>
                </c:pt>
                <c:pt idx="12">
                  <c:v>2018</c:v>
                </c:pt>
                <c:pt idx="13">
                  <c:v>2019</c:v>
                </c:pt>
              </c:numCache>
            </c:numRef>
          </c:cat>
          <c:val>
            <c:numRef>
              <c:f>Sheet3!$D$28:$D$41</c:f>
              <c:numCache>
                <c:formatCode>General</c:formatCode>
                <c:ptCount val="14"/>
                <c:pt idx="0">
                  <c:v>23148.700000000004</c:v>
                </c:pt>
                <c:pt idx="1">
                  <c:v>23476.162500000006</c:v>
                </c:pt>
                <c:pt idx="2">
                  <c:v>24295.126000000004</c:v>
                </c:pt>
                <c:pt idx="3">
                  <c:v>25018.537082742092</c:v>
                </c:pt>
                <c:pt idx="4">
                  <c:v>25419.584082742091</c:v>
                </c:pt>
                <c:pt idx="5">
                  <c:v>25811.273500000003</c:v>
                </c:pt>
                <c:pt idx="6">
                  <c:v>25596.505499999999</c:v>
                </c:pt>
                <c:pt idx="7">
                  <c:v>25630.571499999998</c:v>
                </c:pt>
                <c:pt idx="8">
                  <c:v>25923.4735</c:v>
                </c:pt>
                <c:pt idx="9">
                  <c:v>25950.040022957459</c:v>
                </c:pt>
                <c:pt idx="10">
                  <c:v>26565.204274963166</c:v>
                </c:pt>
                <c:pt idx="11">
                  <c:v>27105.680471297666</c:v>
                </c:pt>
                <c:pt idx="12">
                  <c:v>27286.914777826136</c:v>
                </c:pt>
                <c:pt idx="13">
                  <c:v>27271.98173536027</c:v>
                </c:pt>
              </c:numCache>
            </c:numRef>
          </c:val>
        </c:ser>
        <c:ser>
          <c:idx val="3"/>
          <c:order val="3"/>
          <c:tx>
            <c:strRef>
              <c:f>Sheet3!$E$27</c:f>
              <c:strCache>
                <c:ptCount val="1"/>
                <c:pt idx="0">
                  <c:v>LR1</c:v>
                </c:pt>
              </c:strCache>
            </c:strRef>
          </c:tx>
          <c:invertIfNegative val="0"/>
          <c:cat>
            <c:numRef>
              <c:f>Sheet3!$A$28:$A$41</c:f>
              <c:numCache>
                <c:formatCode>General</c:formatCode>
                <c:ptCount val="14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1">
                  <c:v>2017</c:v>
                </c:pt>
                <c:pt idx="12">
                  <c:v>2018</c:v>
                </c:pt>
                <c:pt idx="13">
                  <c:v>2019</c:v>
                </c:pt>
              </c:numCache>
            </c:numRef>
          </c:cat>
          <c:val>
            <c:numRef>
              <c:f>Sheet3!$E$28:$E$41</c:f>
              <c:numCache>
                <c:formatCode>General</c:formatCode>
                <c:ptCount val="14"/>
                <c:pt idx="0">
                  <c:v>11028.986000000006</c:v>
                </c:pt>
                <c:pt idx="1">
                  <c:v>12400.504500000006</c:v>
                </c:pt>
                <c:pt idx="2">
                  <c:v>14826.795000000006</c:v>
                </c:pt>
                <c:pt idx="3">
                  <c:v>17465.079917257914</c:v>
                </c:pt>
                <c:pt idx="4">
                  <c:v>19176.187417257912</c:v>
                </c:pt>
                <c:pt idx="5">
                  <c:v>20255.338</c:v>
                </c:pt>
                <c:pt idx="6">
                  <c:v>21338.159500000002</c:v>
                </c:pt>
                <c:pt idx="7">
                  <c:v>21667.965499999998</c:v>
                </c:pt>
                <c:pt idx="8">
                  <c:v>21855.892500000002</c:v>
                </c:pt>
                <c:pt idx="9">
                  <c:v>21963.941399999996</c:v>
                </c:pt>
                <c:pt idx="10">
                  <c:v>22530.714766666664</c:v>
                </c:pt>
                <c:pt idx="11">
                  <c:v>23285.8416</c:v>
                </c:pt>
                <c:pt idx="12">
                  <c:v>23899.322833333332</c:v>
                </c:pt>
                <c:pt idx="13">
                  <c:v>24494.539099999995</c:v>
                </c:pt>
              </c:numCache>
            </c:numRef>
          </c:val>
        </c:ser>
        <c:ser>
          <c:idx val="4"/>
          <c:order val="4"/>
          <c:tx>
            <c:strRef>
              <c:f>Sheet3!$F$27</c:f>
              <c:strCache>
                <c:ptCount val="1"/>
                <c:pt idx="0">
                  <c:v>LR2</c:v>
                </c:pt>
              </c:strCache>
            </c:strRef>
          </c:tx>
          <c:invertIfNegative val="0"/>
          <c:cat>
            <c:numRef>
              <c:f>Sheet3!$A$28:$A$41</c:f>
              <c:numCache>
                <c:formatCode>General</c:formatCode>
                <c:ptCount val="14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1">
                  <c:v>2017</c:v>
                </c:pt>
                <c:pt idx="12">
                  <c:v>2018</c:v>
                </c:pt>
                <c:pt idx="13">
                  <c:v>2019</c:v>
                </c:pt>
              </c:numCache>
            </c:numRef>
          </c:cat>
          <c:val>
            <c:numRef>
              <c:f>Sheet3!$F$28:$F$41</c:f>
              <c:numCache>
                <c:formatCode>General</c:formatCode>
                <c:ptCount val="14"/>
                <c:pt idx="0">
                  <c:v>9708.0170000000016</c:v>
                </c:pt>
                <c:pt idx="1">
                  <c:v>10421.077000000001</c:v>
                </c:pt>
                <c:pt idx="2">
                  <c:v>12501.050500000001</c:v>
                </c:pt>
                <c:pt idx="3">
                  <c:v>15817.982</c:v>
                </c:pt>
                <c:pt idx="4">
                  <c:v>18610.174999999999</c:v>
                </c:pt>
                <c:pt idx="5">
                  <c:v>18841.690999999999</c:v>
                </c:pt>
                <c:pt idx="6">
                  <c:v>19273.162499999999</c:v>
                </c:pt>
                <c:pt idx="7">
                  <c:v>20737.802000000003</c:v>
                </c:pt>
                <c:pt idx="8">
                  <c:v>21645.281166666668</c:v>
                </c:pt>
                <c:pt idx="9">
                  <c:v>23709.875504633084</c:v>
                </c:pt>
                <c:pt idx="10">
                  <c:v>26251.506391524737</c:v>
                </c:pt>
                <c:pt idx="11">
                  <c:v>28187.765885693312</c:v>
                </c:pt>
                <c:pt idx="12">
                  <c:v>30136.159087131324</c:v>
                </c:pt>
                <c:pt idx="13">
                  <c:v>31860.457721423329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194041872"/>
        <c:axId val="194042432"/>
      </c:barChart>
      <c:lineChart>
        <c:grouping val="standard"/>
        <c:varyColors val="0"/>
        <c:ser>
          <c:idx val="5"/>
          <c:order val="5"/>
          <c:tx>
            <c:strRef>
              <c:f>Sheet3!$G$27</c:f>
              <c:strCache>
                <c:ptCount val="1"/>
                <c:pt idx="0">
                  <c:v>Total product tanker (no.) - right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none"/>
          </c:marker>
          <c:cat>
            <c:numRef>
              <c:f>Sheet3!$A$28:$A$41</c:f>
              <c:numCache>
                <c:formatCode>General</c:formatCode>
                <c:ptCount val="14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1">
                  <c:v>2017</c:v>
                </c:pt>
                <c:pt idx="12">
                  <c:v>2018</c:v>
                </c:pt>
                <c:pt idx="13">
                  <c:v>2019</c:v>
                </c:pt>
              </c:numCache>
            </c:numRef>
          </c:cat>
          <c:val>
            <c:numRef>
              <c:f>Sheet3!$G$28:$G$41</c:f>
              <c:numCache>
                <c:formatCode>General</c:formatCode>
                <c:ptCount val="14"/>
                <c:pt idx="0">
                  <c:v>1046</c:v>
                </c:pt>
                <c:pt idx="1">
                  <c:v>1074</c:v>
                </c:pt>
                <c:pt idx="2">
                  <c:v>1139</c:v>
                </c:pt>
                <c:pt idx="3">
                  <c:v>1216.5</c:v>
                </c:pt>
                <c:pt idx="4">
                  <c:v>1235.5</c:v>
                </c:pt>
                <c:pt idx="5">
                  <c:v>1219.5</c:v>
                </c:pt>
                <c:pt idx="6">
                  <c:v>1229</c:v>
                </c:pt>
                <c:pt idx="7">
                  <c:v>1250.5</c:v>
                </c:pt>
                <c:pt idx="8">
                  <c:v>1256</c:v>
                </c:pt>
                <c:pt idx="9">
                  <c:v>1255.5</c:v>
                </c:pt>
                <c:pt idx="10">
                  <c:v>1283.5</c:v>
                </c:pt>
                <c:pt idx="11">
                  <c:v>1309.5</c:v>
                </c:pt>
                <c:pt idx="12">
                  <c:v>1327.5</c:v>
                </c:pt>
                <c:pt idx="13">
                  <c:v>1340.5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4043552"/>
        <c:axId val="194042992"/>
      </c:lineChart>
      <c:catAx>
        <c:axId val="1940418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94042432"/>
        <c:crosses val="autoZero"/>
        <c:auto val="1"/>
        <c:lblAlgn val="ctr"/>
        <c:lblOffset val="100"/>
        <c:noMultiLvlLbl val="0"/>
      </c:catAx>
      <c:valAx>
        <c:axId val="194042432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/>
                  <a:t>Fleet size (million dwt(</a:t>
                </a:r>
              </a:p>
            </c:rich>
          </c:tx>
          <c:layout/>
          <c:overlay val="0"/>
        </c:title>
        <c:numFmt formatCode="#,##0" sourceLinked="0"/>
        <c:majorTickMark val="out"/>
        <c:minorTickMark val="none"/>
        <c:tickLblPos val="nextTo"/>
        <c:crossAx val="194041872"/>
        <c:crosses val="autoZero"/>
        <c:crossBetween val="between"/>
        <c:dispUnits>
          <c:builtInUnit val="thousands"/>
        </c:dispUnits>
      </c:valAx>
      <c:valAx>
        <c:axId val="194042992"/>
        <c:scaling>
          <c:orientation val="minMax"/>
        </c:scaling>
        <c:delete val="0"/>
        <c:axPos val="r"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/>
                  <a:t>Fleet size (no. of vessel)</a:t>
                </a:r>
              </a:p>
            </c:rich>
          </c:tx>
          <c:layout/>
          <c:overlay val="0"/>
        </c:title>
        <c:numFmt formatCode="#,##0" sourceLinked="0"/>
        <c:majorTickMark val="out"/>
        <c:minorTickMark val="none"/>
        <c:tickLblPos val="nextTo"/>
        <c:crossAx val="194043552"/>
        <c:crosses val="max"/>
        <c:crossBetween val="between"/>
      </c:valAx>
      <c:catAx>
        <c:axId val="19404355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94042992"/>
        <c:crosses val="autoZero"/>
        <c:auto val="1"/>
        <c:lblAlgn val="ctr"/>
        <c:lblOffset val="100"/>
        <c:noMultiLvlLbl val="0"/>
      </c:catAx>
    </c:plotArea>
    <c:legend>
      <c:legendPos val="b"/>
      <c:layout/>
      <c:overlay val="0"/>
      <c:txPr>
        <a:bodyPr/>
        <a:lstStyle/>
        <a:p>
          <a:pPr>
            <a:defRPr sz="1000"/>
          </a:pPr>
          <a:endParaRPr lang="zh-CN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Sheet3!$A$20</c:f>
              <c:strCache>
                <c:ptCount val="1"/>
                <c:pt idx="0">
                  <c:v>CAGR 08-13</c:v>
                </c:pt>
              </c:strCache>
            </c:strRef>
          </c:tx>
          <c:invertIfNegative val="0"/>
          <c:cat>
            <c:strRef>
              <c:f>(Sheet3!$C$4:$E$4,Sheet3!$H$4)</c:f>
              <c:strCache>
                <c:ptCount val="4"/>
                <c:pt idx="0">
                  <c:v>Aframax</c:v>
                </c:pt>
                <c:pt idx="1">
                  <c:v>Suezmax</c:v>
                </c:pt>
                <c:pt idx="2">
                  <c:v>VLCC</c:v>
                </c:pt>
                <c:pt idx="3">
                  <c:v>Total crude</c:v>
                </c:pt>
              </c:strCache>
            </c:strRef>
          </c:cat>
          <c:val>
            <c:numRef>
              <c:f>(Sheet3!$C$20:$E$20,Sheet3!$H$20)</c:f>
              <c:numCache>
                <c:formatCode>0.0%</c:formatCode>
                <c:ptCount val="4"/>
                <c:pt idx="0">
                  <c:v>4.3305718758269052E-2</c:v>
                </c:pt>
                <c:pt idx="1">
                  <c:v>7.341383647736377E-2</c:v>
                </c:pt>
                <c:pt idx="2">
                  <c:v>6.8788629467041895E-2</c:v>
                </c:pt>
                <c:pt idx="3">
                  <c:v>5.6644320830395056E-2</c:v>
                </c:pt>
              </c:numCache>
            </c:numRef>
          </c:val>
        </c:ser>
        <c:ser>
          <c:idx val="1"/>
          <c:order val="1"/>
          <c:tx>
            <c:strRef>
              <c:f>Sheet3!$A$21</c:f>
              <c:strCache>
                <c:ptCount val="1"/>
                <c:pt idx="0">
                  <c:v>CAGR 14-19</c:v>
                </c:pt>
              </c:strCache>
            </c:strRef>
          </c:tx>
          <c:invertIfNegative val="0"/>
          <c:cat>
            <c:strRef>
              <c:f>(Sheet3!$C$4:$E$4,Sheet3!$H$4)</c:f>
              <c:strCache>
                <c:ptCount val="4"/>
                <c:pt idx="0">
                  <c:v>Aframax</c:v>
                </c:pt>
                <c:pt idx="1">
                  <c:v>Suezmax</c:v>
                </c:pt>
                <c:pt idx="2">
                  <c:v>VLCC</c:v>
                </c:pt>
                <c:pt idx="3">
                  <c:v>Total crude</c:v>
                </c:pt>
              </c:strCache>
            </c:strRef>
          </c:cat>
          <c:val>
            <c:numRef>
              <c:f>(Sheet3!$C$21:$E$21,Sheet3!$H$21)</c:f>
              <c:numCache>
                <c:formatCode>0.0%</c:formatCode>
                <c:ptCount val="4"/>
                <c:pt idx="0">
                  <c:v>2.5354215523709644E-3</c:v>
                </c:pt>
                <c:pt idx="1">
                  <c:v>3.0356961658669412E-2</c:v>
                </c:pt>
                <c:pt idx="2">
                  <c:v>3.7600375512660156E-2</c:v>
                </c:pt>
                <c:pt idx="3">
                  <c:v>2.8138838497996588E-2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94046352"/>
        <c:axId val="194046912"/>
      </c:barChart>
      <c:catAx>
        <c:axId val="1940463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94046912"/>
        <c:crosses val="autoZero"/>
        <c:auto val="1"/>
        <c:lblAlgn val="ctr"/>
        <c:lblOffset val="100"/>
        <c:noMultiLvlLbl val="0"/>
      </c:catAx>
      <c:valAx>
        <c:axId val="194046912"/>
        <c:scaling>
          <c:orientation val="minMax"/>
        </c:scaling>
        <c:delete val="0"/>
        <c:axPos val="l"/>
        <c:numFmt formatCode="0.0%" sourceLinked="1"/>
        <c:majorTickMark val="out"/>
        <c:minorTickMark val="none"/>
        <c:tickLblPos val="nextTo"/>
        <c:crossAx val="194046352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Sheet3!$A$43</c:f>
              <c:strCache>
                <c:ptCount val="1"/>
                <c:pt idx="0">
                  <c:v>CAGR 08-13</c:v>
                </c:pt>
              </c:strCache>
            </c:strRef>
          </c:tx>
          <c:invertIfNegative val="0"/>
          <c:cat>
            <c:strRef>
              <c:f>(Sheet3!$C$27:$F$27,Sheet3!$I$27)</c:f>
              <c:strCache>
                <c:ptCount val="5"/>
                <c:pt idx="0">
                  <c:v>Handysize</c:v>
                </c:pt>
                <c:pt idx="1">
                  <c:v>MR</c:v>
                </c:pt>
                <c:pt idx="2">
                  <c:v>LR1</c:v>
                </c:pt>
                <c:pt idx="3">
                  <c:v>LR2</c:v>
                </c:pt>
                <c:pt idx="4">
                  <c:v>Total product</c:v>
                </c:pt>
              </c:strCache>
            </c:strRef>
          </c:cat>
          <c:val>
            <c:numRef>
              <c:f>(Sheet3!$C$43:$F$43,Sheet3!$I$43)</c:f>
              <c:numCache>
                <c:formatCode>0.0%</c:formatCode>
                <c:ptCount val="5"/>
                <c:pt idx="0">
                  <c:v>-7.1784662992874226E-2</c:v>
                </c:pt>
                <c:pt idx="1">
                  <c:v>1.0759488242870319E-2</c:v>
                </c:pt>
                <c:pt idx="2">
                  <c:v>7.8832870966133228E-2</c:v>
                </c:pt>
                <c:pt idx="3">
                  <c:v>0.10653012710297194</c:v>
                </c:pt>
                <c:pt idx="4">
                  <c:v>5.4876572259361378E-2</c:v>
                </c:pt>
              </c:numCache>
            </c:numRef>
          </c:val>
        </c:ser>
        <c:ser>
          <c:idx val="1"/>
          <c:order val="1"/>
          <c:tx>
            <c:strRef>
              <c:f>Sheet3!$A$44</c:f>
              <c:strCache>
                <c:ptCount val="1"/>
                <c:pt idx="0">
                  <c:v>CAGR 14-19</c:v>
                </c:pt>
              </c:strCache>
            </c:strRef>
          </c:tx>
          <c:invertIfNegative val="0"/>
          <c:cat>
            <c:strRef>
              <c:f>(Sheet3!$C$27:$F$27,Sheet3!$I$27)</c:f>
              <c:strCache>
                <c:ptCount val="5"/>
                <c:pt idx="0">
                  <c:v>Handysize</c:v>
                </c:pt>
                <c:pt idx="1">
                  <c:v>MR</c:v>
                </c:pt>
                <c:pt idx="2">
                  <c:v>LR1</c:v>
                </c:pt>
                <c:pt idx="3">
                  <c:v>LR2</c:v>
                </c:pt>
                <c:pt idx="4">
                  <c:v>Total product</c:v>
                </c:pt>
              </c:strCache>
            </c:strRef>
          </c:cat>
          <c:val>
            <c:numRef>
              <c:f>(Sheet3!$C$44:$F$44,Sheet3!$I$44)</c:f>
              <c:numCache>
                <c:formatCode>0.0%</c:formatCode>
                <c:ptCount val="5"/>
                <c:pt idx="0">
                  <c:v>-8.3178524612239402E-2</c:v>
                </c:pt>
                <c:pt idx="1">
                  <c:v>1.0193805242590059E-2</c:v>
                </c:pt>
                <c:pt idx="2">
                  <c:v>2.3057739578079328E-2</c:v>
                </c:pt>
                <c:pt idx="3">
                  <c:v>8.0383034746638549E-2</c:v>
                </c:pt>
                <c:pt idx="4">
                  <c:v>3.3692017656853812E-2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93619600"/>
        <c:axId val="193620160"/>
      </c:barChart>
      <c:catAx>
        <c:axId val="1936196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93620160"/>
        <c:crosses val="autoZero"/>
        <c:auto val="1"/>
        <c:lblAlgn val="ctr"/>
        <c:lblOffset val="100"/>
        <c:noMultiLvlLbl val="0"/>
      </c:catAx>
      <c:valAx>
        <c:axId val="193620160"/>
        <c:scaling>
          <c:orientation val="minMax"/>
        </c:scaling>
        <c:delete val="0"/>
        <c:axPos val="l"/>
        <c:numFmt formatCode="0.0%" sourceLinked="1"/>
        <c:majorTickMark val="out"/>
        <c:minorTickMark val="none"/>
        <c:tickLblPos val="nextTo"/>
        <c:crossAx val="193619600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'[BDP Pres Data.xlsx]Global demand'!$A$5</c:f>
              <c:strCache>
                <c:ptCount val="1"/>
                <c:pt idx="0">
                  <c:v>North America</c:v>
                </c:pt>
              </c:strCache>
            </c:strRef>
          </c:tx>
          <c:invertIfNegative val="0"/>
          <c:cat>
            <c:strRef>
              <c:f>'[BDP Pres Data.xlsx]Global demand'!$B$4:$H$4</c:f>
              <c:strCach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2014F</c:v>
                </c:pt>
                <c:pt idx="5">
                  <c:v>2015F</c:v>
                </c:pt>
                <c:pt idx="6">
                  <c:v>2016F</c:v>
                </c:pt>
              </c:strCache>
            </c:strRef>
          </c:cat>
          <c:val>
            <c:numRef>
              <c:f>'[BDP Pres Data.xlsx]Global demand'!$B$5:$H$5</c:f>
              <c:numCache>
                <c:formatCode>#,##0</c:formatCode>
                <c:ptCount val="7"/>
                <c:pt idx="0">
                  <c:v>49086</c:v>
                </c:pt>
                <c:pt idx="1">
                  <c:v>50457</c:v>
                </c:pt>
                <c:pt idx="2">
                  <c:v>52306</c:v>
                </c:pt>
                <c:pt idx="3">
                  <c:v>53484</c:v>
                </c:pt>
                <c:pt idx="4">
                  <c:v>55408</c:v>
                </c:pt>
                <c:pt idx="5">
                  <c:v>57129</c:v>
                </c:pt>
                <c:pt idx="6">
                  <c:v>58983</c:v>
                </c:pt>
              </c:numCache>
            </c:numRef>
          </c:val>
        </c:ser>
        <c:ser>
          <c:idx val="1"/>
          <c:order val="1"/>
          <c:tx>
            <c:strRef>
              <c:f>'[BDP Pres Data.xlsx]Global demand'!$A$6</c:f>
              <c:strCache>
                <c:ptCount val="1"/>
                <c:pt idx="0">
                  <c:v>Europe</c:v>
                </c:pt>
              </c:strCache>
            </c:strRef>
          </c:tx>
          <c:invertIfNegative val="0"/>
          <c:cat>
            <c:strRef>
              <c:f>'[BDP Pres Data.xlsx]Global demand'!$B$4:$H$4</c:f>
              <c:strCach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2014F</c:v>
                </c:pt>
                <c:pt idx="5">
                  <c:v>2015F</c:v>
                </c:pt>
                <c:pt idx="6">
                  <c:v>2016F</c:v>
                </c:pt>
              </c:strCache>
            </c:strRef>
          </c:cat>
          <c:val>
            <c:numRef>
              <c:f>'[BDP Pres Data.xlsx]Global demand'!$B$6:$H$6</c:f>
              <c:numCache>
                <c:formatCode>#,##0</c:formatCode>
                <c:ptCount val="7"/>
                <c:pt idx="0">
                  <c:v>101912</c:v>
                </c:pt>
                <c:pt idx="1">
                  <c:v>109569</c:v>
                </c:pt>
                <c:pt idx="2">
                  <c:v>112163</c:v>
                </c:pt>
                <c:pt idx="3">
                  <c:v>114999</c:v>
                </c:pt>
                <c:pt idx="4">
                  <c:v>118920</c:v>
                </c:pt>
                <c:pt idx="5">
                  <c:v>123208</c:v>
                </c:pt>
                <c:pt idx="6">
                  <c:v>127753</c:v>
                </c:pt>
              </c:numCache>
            </c:numRef>
          </c:val>
        </c:ser>
        <c:ser>
          <c:idx val="2"/>
          <c:order val="2"/>
          <c:tx>
            <c:strRef>
              <c:f>'[BDP Pres Data.xlsx]Global demand'!$A$7</c:f>
              <c:strCache>
                <c:ptCount val="1"/>
                <c:pt idx="0">
                  <c:v>Asia</c:v>
                </c:pt>
              </c:strCache>
            </c:strRef>
          </c:tx>
          <c:invertIfNegative val="0"/>
          <c:cat>
            <c:strRef>
              <c:f>'[BDP Pres Data.xlsx]Global demand'!$B$4:$H$4</c:f>
              <c:strCach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2014F</c:v>
                </c:pt>
                <c:pt idx="5">
                  <c:v>2015F</c:v>
                </c:pt>
                <c:pt idx="6">
                  <c:v>2016F</c:v>
                </c:pt>
              </c:strCache>
            </c:strRef>
          </c:cat>
          <c:val>
            <c:numRef>
              <c:f>'[BDP Pres Data.xlsx]Global demand'!$B$7:$H$7</c:f>
              <c:numCache>
                <c:formatCode>#,##0</c:formatCode>
                <c:ptCount val="7"/>
                <c:pt idx="0">
                  <c:v>286645</c:v>
                </c:pt>
                <c:pt idx="1">
                  <c:v>313526</c:v>
                </c:pt>
                <c:pt idx="2">
                  <c:v>330811</c:v>
                </c:pt>
                <c:pt idx="3">
                  <c:v>345644</c:v>
                </c:pt>
                <c:pt idx="4">
                  <c:v>366751</c:v>
                </c:pt>
                <c:pt idx="5">
                  <c:v>390578</c:v>
                </c:pt>
                <c:pt idx="6">
                  <c:v>416398</c:v>
                </c:pt>
              </c:numCache>
            </c:numRef>
          </c:val>
        </c:ser>
        <c:ser>
          <c:idx val="3"/>
          <c:order val="3"/>
          <c:tx>
            <c:strRef>
              <c:f>'[BDP Pres Data.xlsx]Global demand'!$A$8</c:f>
              <c:strCache>
                <c:ptCount val="1"/>
                <c:pt idx="0">
                  <c:v>Middle East &amp; South Asia</c:v>
                </c:pt>
              </c:strCache>
            </c:strRef>
          </c:tx>
          <c:invertIfNegative val="0"/>
          <c:cat>
            <c:strRef>
              <c:f>'[BDP Pres Data.xlsx]Global demand'!$B$4:$H$4</c:f>
              <c:strCach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2014F</c:v>
                </c:pt>
                <c:pt idx="5">
                  <c:v>2015F</c:v>
                </c:pt>
                <c:pt idx="6">
                  <c:v>2016F</c:v>
                </c:pt>
              </c:strCache>
            </c:strRef>
          </c:cat>
          <c:val>
            <c:numRef>
              <c:f>'[BDP Pres Data.xlsx]Global demand'!$B$8:$H$8</c:f>
              <c:numCache>
                <c:formatCode>#,##0</c:formatCode>
                <c:ptCount val="7"/>
                <c:pt idx="0">
                  <c:v>47402</c:v>
                </c:pt>
                <c:pt idx="1">
                  <c:v>50157</c:v>
                </c:pt>
                <c:pt idx="2">
                  <c:v>52691</c:v>
                </c:pt>
                <c:pt idx="3">
                  <c:v>54021</c:v>
                </c:pt>
                <c:pt idx="4">
                  <c:v>57460</c:v>
                </c:pt>
                <c:pt idx="5">
                  <c:v>61112</c:v>
                </c:pt>
                <c:pt idx="6">
                  <c:v>65178</c:v>
                </c:pt>
              </c:numCache>
            </c:numRef>
          </c:val>
        </c:ser>
        <c:ser>
          <c:idx val="4"/>
          <c:order val="4"/>
          <c:tx>
            <c:strRef>
              <c:f>'[BDP Pres Data.xlsx]Global demand'!$A$9</c:f>
              <c:strCache>
                <c:ptCount val="1"/>
                <c:pt idx="0">
                  <c:v>Latin America</c:v>
                </c:pt>
              </c:strCache>
            </c:strRef>
          </c:tx>
          <c:invertIfNegative val="0"/>
          <c:cat>
            <c:strRef>
              <c:f>'[BDP Pres Data.xlsx]Global demand'!$B$4:$H$4</c:f>
              <c:strCach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2014F</c:v>
                </c:pt>
                <c:pt idx="5">
                  <c:v>2015F</c:v>
                </c:pt>
                <c:pt idx="6">
                  <c:v>2016F</c:v>
                </c:pt>
              </c:strCache>
            </c:strRef>
          </c:cat>
          <c:val>
            <c:numRef>
              <c:f>'[BDP Pres Data.xlsx]Global demand'!$B$9:$H$9</c:f>
              <c:numCache>
                <c:formatCode>#,##0</c:formatCode>
                <c:ptCount val="7"/>
                <c:pt idx="0">
                  <c:v>36642</c:v>
                </c:pt>
                <c:pt idx="1">
                  <c:v>39966</c:v>
                </c:pt>
                <c:pt idx="2">
                  <c:v>41745</c:v>
                </c:pt>
                <c:pt idx="3">
                  <c:v>42085</c:v>
                </c:pt>
                <c:pt idx="4">
                  <c:v>43705</c:v>
                </c:pt>
                <c:pt idx="5">
                  <c:v>45407</c:v>
                </c:pt>
                <c:pt idx="6">
                  <c:v>49063</c:v>
                </c:pt>
              </c:numCache>
            </c:numRef>
          </c:val>
        </c:ser>
        <c:ser>
          <c:idx val="5"/>
          <c:order val="5"/>
          <c:tx>
            <c:strRef>
              <c:f>'[BDP Pres Data.xlsx]Global demand'!$A$10</c:f>
              <c:strCache>
                <c:ptCount val="1"/>
                <c:pt idx="0">
                  <c:v>Africa</c:v>
                </c:pt>
              </c:strCache>
            </c:strRef>
          </c:tx>
          <c:invertIfNegative val="0"/>
          <c:cat>
            <c:strRef>
              <c:f>'[BDP Pres Data.xlsx]Global demand'!$B$4:$H$4</c:f>
              <c:strCach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2014F</c:v>
                </c:pt>
                <c:pt idx="5">
                  <c:v>2015F</c:v>
                </c:pt>
                <c:pt idx="6">
                  <c:v>2016F</c:v>
                </c:pt>
              </c:strCache>
            </c:strRef>
          </c:cat>
          <c:val>
            <c:numRef>
              <c:f>'[BDP Pres Data.xlsx]Global demand'!$B$10:$H$10</c:f>
              <c:numCache>
                <c:formatCode>#,##0</c:formatCode>
                <c:ptCount val="7"/>
                <c:pt idx="0">
                  <c:v>18713</c:v>
                </c:pt>
                <c:pt idx="1">
                  <c:v>20922</c:v>
                </c:pt>
                <c:pt idx="2">
                  <c:v>21546</c:v>
                </c:pt>
                <c:pt idx="3">
                  <c:v>23148</c:v>
                </c:pt>
                <c:pt idx="4">
                  <c:v>24089</c:v>
                </c:pt>
                <c:pt idx="5">
                  <c:v>25581</c:v>
                </c:pt>
                <c:pt idx="6">
                  <c:v>27310</c:v>
                </c:pt>
              </c:numCache>
            </c:numRef>
          </c:val>
        </c:ser>
        <c:ser>
          <c:idx val="6"/>
          <c:order val="6"/>
          <c:tx>
            <c:strRef>
              <c:f>'[BDP Pres Data.xlsx]Global demand'!$A$11</c:f>
              <c:strCache>
                <c:ptCount val="1"/>
                <c:pt idx="0">
                  <c:v>Oceania</c:v>
                </c:pt>
              </c:strCache>
            </c:strRef>
          </c:tx>
          <c:invertIfNegative val="0"/>
          <c:cat>
            <c:strRef>
              <c:f>'[BDP Pres Data.xlsx]Global demand'!$B$4:$H$4</c:f>
              <c:strCach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2014F</c:v>
                </c:pt>
                <c:pt idx="5">
                  <c:v>2015F</c:v>
                </c:pt>
                <c:pt idx="6">
                  <c:v>2016F</c:v>
                </c:pt>
              </c:strCache>
            </c:strRef>
          </c:cat>
          <c:val>
            <c:numRef>
              <c:f>'[BDP Pres Data.xlsx]Global demand'!$B$11:$H$11</c:f>
              <c:numCache>
                <c:formatCode>#,##0</c:formatCode>
                <c:ptCount val="7"/>
                <c:pt idx="0">
                  <c:v>9692</c:v>
                </c:pt>
                <c:pt idx="1">
                  <c:v>10349</c:v>
                </c:pt>
                <c:pt idx="2">
                  <c:v>10640</c:v>
                </c:pt>
                <c:pt idx="3">
                  <c:v>10644</c:v>
                </c:pt>
                <c:pt idx="4">
                  <c:v>10983</c:v>
                </c:pt>
                <c:pt idx="5">
                  <c:v>11371</c:v>
                </c:pt>
                <c:pt idx="6">
                  <c:v>11779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94580528"/>
        <c:axId val="194581088"/>
      </c:barChart>
      <c:catAx>
        <c:axId val="1945805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zh-CN"/>
          </a:p>
        </c:txPr>
        <c:crossAx val="194581088"/>
        <c:crosses val="autoZero"/>
        <c:auto val="1"/>
        <c:lblAlgn val="ctr"/>
        <c:lblOffset val="100"/>
        <c:noMultiLvlLbl val="0"/>
      </c:catAx>
      <c:valAx>
        <c:axId val="194581088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sz="1200"/>
                </a:pPr>
                <a:r>
                  <a:rPr lang="en-GB" sz="1200" dirty="0"/>
                  <a:t>Global Demand (000’s teu)</a:t>
                </a:r>
              </a:p>
            </c:rich>
          </c:tx>
          <c:layout/>
          <c:overlay val="0"/>
        </c:title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zh-CN"/>
          </a:p>
        </c:txPr>
        <c:crossAx val="194580528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200"/>
          </a:pPr>
          <a:endParaRPr lang="zh-CN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2"/>
          <c:order val="2"/>
          <c:tx>
            <c:strRef>
              <c:f>'[BDP Pres Data.xlsx]Supply-Demand'!$A$5</c:f>
              <c:strCache>
                <c:ptCount val="1"/>
                <c:pt idx="0">
                  <c:v> Effective capacity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cat>
            <c:numRef>
              <c:f>'[BDP Pres Data.xlsx]Supply-Demand'!$B$2:$L$2</c:f>
              <c:numCache>
                <c:formatCode>General</c:formatCod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</c:numCache>
            </c:numRef>
          </c:cat>
          <c:val>
            <c:numRef>
              <c:f>'[BDP Pres Data.xlsx]Supply-Demand'!$B$5:$L$5</c:f>
              <c:numCache>
                <c:formatCode>#,##0</c:formatCode>
                <c:ptCount val="11"/>
                <c:pt idx="0">
                  <c:v>13056</c:v>
                </c:pt>
                <c:pt idx="1">
                  <c:v>13564</c:v>
                </c:pt>
                <c:pt idx="2">
                  <c:v>13974</c:v>
                </c:pt>
                <c:pt idx="3">
                  <c:v>15184</c:v>
                </c:pt>
                <c:pt idx="4">
                  <c:v>15842.973119259903</c:v>
                </c:pt>
                <c:pt idx="5">
                  <c:v>16322.825942277284</c:v>
                </c:pt>
                <c:pt idx="6">
                  <c:v>16991.159325475724</c:v>
                </c:pt>
                <c:pt idx="7">
                  <c:v>18073.778185716528</c:v>
                </c:pt>
                <c:pt idx="8">
                  <c:v>18892.521922403921</c:v>
                </c:pt>
                <c:pt idx="9" formatCode="0">
                  <c:v>19684.626952661485</c:v>
                </c:pt>
                <c:pt idx="10" formatCode="0">
                  <c:v>20306.719503600616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4584448"/>
        <c:axId val="194585008"/>
      </c:barChart>
      <c:lineChart>
        <c:grouping val="standard"/>
        <c:varyColors val="0"/>
        <c:ser>
          <c:idx val="0"/>
          <c:order val="0"/>
          <c:tx>
            <c:strRef>
              <c:f>'[BDP Pres Data.xlsx]Supply-Demand'!$A$3</c:f>
              <c:strCache>
                <c:ptCount val="1"/>
                <c:pt idx="0">
                  <c:v> Global S/D Index RH axis (100 = equilibrium)</c:v>
                </c:pt>
              </c:strCache>
            </c:strRef>
          </c:tx>
          <c:spPr>
            <a:ln w="57150">
              <a:solidFill>
                <a:srgbClr val="FF0000"/>
              </a:solidFill>
            </a:ln>
          </c:spPr>
          <c:marker>
            <c:symbol val="none"/>
          </c:marker>
          <c:cat>
            <c:numRef>
              <c:f>'[BDP Pres Data.xlsx]Supply-Demand'!$B$2:$L$2</c:f>
              <c:numCache>
                <c:formatCode>General</c:formatCod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</c:numCache>
            </c:numRef>
          </c:cat>
          <c:val>
            <c:numRef>
              <c:f>'[BDP Pres Data.xlsx]Supply-Demand'!$B$3:$L$3</c:f>
              <c:numCache>
                <c:formatCode>#,##0</c:formatCode>
                <c:ptCount val="11"/>
                <c:pt idx="0">
                  <c:v>101.63622909794631</c:v>
                </c:pt>
                <c:pt idx="1">
                  <c:v>90.085315636261271</c:v>
                </c:pt>
                <c:pt idx="2">
                  <c:v>99.629462086453302</c:v>
                </c:pt>
                <c:pt idx="3">
                  <c:v>97.001471747932698</c:v>
                </c:pt>
                <c:pt idx="4">
                  <c:v>94.736384972325084</c:v>
                </c:pt>
                <c:pt idx="5">
                  <c:v>95.313385224137605</c:v>
                </c:pt>
                <c:pt idx="6">
                  <c:v>96.382642254538283</c:v>
                </c:pt>
                <c:pt idx="7">
                  <c:v>95.652911360428789</c:v>
                </c:pt>
                <c:pt idx="8">
                  <c:v>96.983044971294873</c:v>
                </c:pt>
                <c:pt idx="9" formatCode="_-* #,##0_-;\-* #,##0_-;_-* &quot;-&quot;??_-;_-@_-">
                  <c:v>98.792824061254706</c:v>
                </c:pt>
                <c:pt idx="10" formatCode="_-* #,##0_-;\-* #,##0_-;_-* &quot;-&quot;??_-;_-@_-">
                  <c:v>101.52289235288252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'[BDP Pres Data.xlsx]Supply-Demand'!$A$4</c:f>
              <c:strCache>
                <c:ptCount val="1"/>
                <c:pt idx="0">
                  <c:v> Physical market index RH axis</c:v>
                </c:pt>
              </c:strCache>
            </c:strRef>
          </c:tx>
          <c:spPr>
            <a:ln w="57150">
              <a:solidFill>
                <a:srgbClr val="9A0000"/>
              </a:solidFill>
            </a:ln>
          </c:spPr>
          <c:marker>
            <c:symbol val="none"/>
          </c:marker>
          <c:cat>
            <c:numRef>
              <c:f>'[BDP Pres Data.xlsx]Supply-Demand'!$B$2:$L$2</c:f>
              <c:numCache>
                <c:formatCode>General</c:formatCode>
                <c:ptCount val="11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</c:numCache>
            </c:numRef>
          </c:cat>
          <c:val>
            <c:numRef>
              <c:f>'[BDP Pres Data.xlsx]Supply-Demand'!$B$4:$L$4</c:f>
              <c:numCache>
                <c:formatCode>#,##0</c:formatCode>
                <c:ptCount val="11"/>
                <c:pt idx="0">
                  <c:v>102.18603231561457</c:v>
                </c:pt>
                <c:pt idx="1">
                  <c:v>99.424031856048927</c:v>
                </c:pt>
                <c:pt idx="2">
                  <c:v>104.36155337353887</c:v>
                </c:pt>
                <c:pt idx="3">
                  <c:v>98.638946013795106</c:v>
                </c:pt>
                <c:pt idx="4">
                  <c:v>98.642659458376826</c:v>
                </c:pt>
                <c:pt idx="5">
                  <c:v>98.450996525900692</c:v>
                </c:pt>
                <c:pt idx="6">
                  <c:v>98.603714415513025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4586128"/>
        <c:axId val="194585568"/>
      </c:lineChart>
      <c:catAx>
        <c:axId val="1945844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zh-CN"/>
          </a:p>
        </c:txPr>
        <c:crossAx val="194585008"/>
        <c:crosses val="autoZero"/>
        <c:auto val="1"/>
        <c:lblAlgn val="ctr"/>
        <c:lblOffset val="100"/>
        <c:noMultiLvlLbl val="0"/>
      </c:catAx>
      <c:valAx>
        <c:axId val="194585008"/>
        <c:scaling>
          <c:orientation val="minMax"/>
          <c:min val="1000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200"/>
                </a:pPr>
                <a:r>
                  <a:rPr lang="en-US" sz="1200" dirty="0"/>
                  <a:t>'000 teu</a:t>
                </a:r>
              </a:p>
            </c:rich>
          </c:tx>
          <c:layout/>
          <c:overlay val="0"/>
        </c:title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zh-CN"/>
          </a:p>
        </c:txPr>
        <c:crossAx val="194584448"/>
        <c:crosses val="autoZero"/>
        <c:crossBetween val="between"/>
        <c:majorUnit val="2000"/>
      </c:valAx>
      <c:valAx>
        <c:axId val="194585568"/>
        <c:scaling>
          <c:orientation val="minMax"/>
        </c:scaling>
        <c:delete val="0"/>
        <c:axPos val="r"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zh-CN"/>
          </a:p>
        </c:txPr>
        <c:crossAx val="194586128"/>
        <c:crosses val="max"/>
        <c:crossBetween val="between"/>
      </c:valAx>
      <c:catAx>
        <c:axId val="1945861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94585568"/>
        <c:crosses val="autoZero"/>
        <c:auto val="1"/>
        <c:lblAlgn val="ctr"/>
        <c:lblOffset val="100"/>
        <c:noMultiLvlLbl val="0"/>
      </c:cat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1"/>
          <c:order val="1"/>
          <c:tx>
            <c:strRef>
              <c:f>'[BDP Pres Data.xlsx]E-W Freight Rate Forecast'!$C$4</c:f>
              <c:strCache>
                <c:ptCount val="1"/>
                <c:pt idx="0">
                  <c:v> Weighted E-W freight rate incl Fuel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numRef>
              <c:f>'[BDP Pres Data.xlsx]E-W Freight Rate Forecast'!$A$5:$A$10</c:f>
              <c:numCache>
                <c:formatCode>General</c:formatCode>
                <c:ptCount val="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numCache>
            </c:numRef>
          </c:cat>
          <c:val>
            <c:numRef>
              <c:f>'[BDP Pres Data.xlsx]E-W Freight Rate Forecast'!$C$5:$C$10</c:f>
              <c:numCache>
                <c:formatCode>[$$-409]#,##0</c:formatCode>
                <c:ptCount val="6"/>
                <c:pt idx="0">
                  <c:v>1516.0244726945793</c:v>
                </c:pt>
                <c:pt idx="1">
                  <c:v>1295.9533956217024</c:v>
                </c:pt>
                <c:pt idx="2">
                  <c:v>1326.6717773943499</c:v>
                </c:pt>
                <c:pt idx="3">
                  <c:v>1260.9787549539565</c:v>
                </c:pt>
                <c:pt idx="4">
                  <c:v>1199.8905237036593</c:v>
                </c:pt>
                <c:pt idx="5">
                  <c:v>1156.0562041649473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4530944"/>
        <c:axId val="194531504"/>
      </c:barChart>
      <c:lineChart>
        <c:grouping val="standard"/>
        <c:varyColors val="0"/>
        <c:ser>
          <c:idx val="0"/>
          <c:order val="0"/>
          <c:tx>
            <c:strRef>
              <c:f>'[BDP Pres Data.xlsx]E-W Freight Rate Forecast'!$B$4</c:f>
              <c:strCache>
                <c:ptCount val="1"/>
                <c:pt idx="0">
                  <c:v> East-West supply/demand Index</c:v>
                </c:pt>
              </c:strCache>
            </c:strRef>
          </c:tx>
          <c:spPr>
            <a:ln w="57150">
              <a:solidFill>
                <a:srgbClr val="FF0000"/>
              </a:solidFill>
            </a:ln>
          </c:spPr>
          <c:marker>
            <c:symbol val="none"/>
          </c:marker>
          <c:cat>
            <c:numRef>
              <c:f>'[BDP Pres Data.xlsx]E-W Freight Rate Forecast'!$A$5:$A$10</c:f>
              <c:numCache>
                <c:formatCode>General</c:formatCode>
                <c:ptCount val="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</c:numCache>
            </c:numRef>
          </c:cat>
          <c:val>
            <c:numRef>
              <c:f>'[BDP Pres Data.xlsx]E-W Freight Rate Forecast'!$B$5:$B$10</c:f>
              <c:numCache>
                <c:formatCode>0</c:formatCode>
                <c:ptCount val="6"/>
                <c:pt idx="0">
                  <c:v>106.83276922873594</c:v>
                </c:pt>
                <c:pt idx="1">
                  <c:v>95.456771815451091</c:v>
                </c:pt>
                <c:pt idx="2">
                  <c:v>100.79005385307262</c:v>
                </c:pt>
                <c:pt idx="3">
                  <c:v>103.56230638197214</c:v>
                </c:pt>
                <c:pt idx="4">
                  <c:v>107.13486795767884</c:v>
                </c:pt>
                <c:pt idx="5">
                  <c:v>108.82835551064785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4532624"/>
        <c:axId val="194532064"/>
      </c:lineChart>
      <c:catAx>
        <c:axId val="1945309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Arial" pitchFamily="34" charset="0"/>
                <a:cs typeface="Arial" pitchFamily="34" charset="0"/>
              </a:defRPr>
            </a:pPr>
            <a:endParaRPr lang="zh-CN"/>
          </a:p>
        </c:txPr>
        <c:crossAx val="194531504"/>
        <c:crosses val="autoZero"/>
        <c:auto val="1"/>
        <c:lblAlgn val="ctr"/>
        <c:lblOffset val="100"/>
        <c:noMultiLvlLbl val="0"/>
      </c:catAx>
      <c:valAx>
        <c:axId val="19453150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200"/>
                </a:pPr>
                <a:r>
                  <a:rPr lang="en-GB" sz="1200" dirty="0">
                    <a:latin typeface="Arial" pitchFamily="34" charset="0"/>
                    <a:cs typeface="Arial" pitchFamily="34" charset="0"/>
                  </a:rPr>
                  <a:t>US$ per teu</a:t>
                </a:r>
              </a:p>
            </c:rich>
          </c:tx>
          <c:layout/>
          <c:overlay val="0"/>
        </c:title>
        <c:numFmt formatCode="[$$-409]#,##0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Arial" pitchFamily="34" charset="0"/>
                <a:cs typeface="Arial" pitchFamily="34" charset="0"/>
              </a:defRPr>
            </a:pPr>
            <a:endParaRPr lang="zh-CN"/>
          </a:p>
        </c:txPr>
        <c:crossAx val="194530944"/>
        <c:crosses val="autoZero"/>
        <c:crossBetween val="between"/>
      </c:valAx>
      <c:valAx>
        <c:axId val="194532064"/>
        <c:scaling>
          <c:orientation val="minMax"/>
        </c:scaling>
        <c:delete val="0"/>
        <c:axPos val="r"/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Arial" pitchFamily="34" charset="0"/>
                <a:cs typeface="Arial" pitchFamily="34" charset="0"/>
              </a:defRPr>
            </a:pPr>
            <a:endParaRPr lang="zh-CN"/>
          </a:p>
        </c:txPr>
        <c:crossAx val="194532624"/>
        <c:crosses val="max"/>
        <c:crossBetween val="between"/>
      </c:valAx>
      <c:catAx>
        <c:axId val="19453262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94532064"/>
        <c:crosses val="autoZero"/>
        <c:auto val="1"/>
        <c:lblAlgn val="ctr"/>
        <c:lblOffset val="100"/>
        <c:noMultiLvlLbl val="0"/>
      </c:catAx>
    </c:plotArea>
    <c:legend>
      <c:legendPos val="b"/>
      <c:layout/>
      <c:overlay val="0"/>
      <c:txPr>
        <a:bodyPr/>
        <a:lstStyle/>
        <a:p>
          <a:pPr>
            <a:defRPr sz="1200">
              <a:latin typeface="Arial" pitchFamily="34" charset="0"/>
              <a:cs typeface="Arial" pitchFamily="34" charset="0"/>
            </a:defRPr>
          </a:pPr>
          <a:endParaRPr lang="zh-CN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7493908814753256"/>
          <c:y val="4.3732222405901841E-2"/>
          <c:w val="0.62229835267369971"/>
          <c:h val="0.56999056824099403"/>
        </c:manualLayout>
      </c:layout>
      <c:lineChart>
        <c:grouping val="standard"/>
        <c:varyColors val="0"/>
        <c:ser>
          <c:idx val="0"/>
          <c:order val="0"/>
          <c:tx>
            <c:strRef>
              <c:f>'Global Freight Rate Forecast'!$B$2</c:f>
              <c:strCache>
                <c:ptCount val="1"/>
                <c:pt idx="0">
                  <c:v> Global Average Freight Rates (US$/TEU) - left hand axis</c:v>
                </c:pt>
              </c:strCache>
            </c:strRef>
          </c:tx>
          <c:spPr>
            <a:ln w="57150">
              <a:solidFill>
                <a:srgbClr val="0070C0"/>
              </a:solidFill>
            </a:ln>
          </c:spPr>
          <c:marker>
            <c:symbol val="none"/>
          </c:marker>
          <c:cat>
            <c:strRef>
              <c:f>'Global Freight Rate Forecast'!$A$3:$A$10</c:f>
              <c:strCache>
                <c:ptCount val="8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2014F</c:v>
                </c:pt>
                <c:pt idx="7">
                  <c:v>2015F</c:v>
                </c:pt>
              </c:strCache>
            </c:strRef>
          </c:cat>
          <c:val>
            <c:numRef>
              <c:f>'Global Freight Rate Forecast'!$B$3:$B$10</c:f>
              <c:numCache>
                <c:formatCode>[$$-409]#,##0</c:formatCode>
                <c:ptCount val="8"/>
                <c:pt idx="0">
                  <c:v>1351.848577164631</c:v>
                </c:pt>
                <c:pt idx="1">
                  <c:v>986.08819530488529</c:v>
                </c:pt>
                <c:pt idx="2">
                  <c:v>1315.5363705929894</c:v>
                </c:pt>
                <c:pt idx="3">
                  <c:v>1189.1672748135343</c:v>
                </c:pt>
                <c:pt idx="4">
                  <c:v>1229.409060585773</c:v>
                </c:pt>
                <c:pt idx="5">
                  <c:v>1153.1775920026064</c:v>
                </c:pt>
                <c:pt idx="6">
                  <c:v>1101.8598575449619</c:v>
                </c:pt>
                <c:pt idx="7">
                  <c:v>1061.8886370738069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'Global Freight Rate Forecast'!$C$2</c:f>
              <c:strCache>
                <c:ptCount val="1"/>
                <c:pt idx="0">
                  <c:v> Global Operating Cost per TEU (US$) - left hand axis</c:v>
                </c:pt>
              </c:strCache>
            </c:strRef>
          </c:tx>
          <c:spPr>
            <a:ln w="57150">
              <a:solidFill>
                <a:schemeClr val="bg1">
                  <a:lumMod val="50000"/>
                </a:schemeClr>
              </a:solidFill>
            </a:ln>
          </c:spPr>
          <c:marker>
            <c:symbol val="none"/>
          </c:marker>
          <c:cat>
            <c:strRef>
              <c:f>'Global Freight Rate Forecast'!$A$3:$A$10</c:f>
              <c:strCache>
                <c:ptCount val="8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2014F</c:v>
                </c:pt>
                <c:pt idx="7">
                  <c:v>2015F</c:v>
                </c:pt>
              </c:strCache>
            </c:strRef>
          </c:cat>
          <c:val>
            <c:numRef>
              <c:f>'Global Freight Rate Forecast'!$C$3:$C$10</c:f>
              <c:numCache>
                <c:formatCode>[$$-409]#,##0</c:formatCode>
                <c:ptCount val="8"/>
                <c:pt idx="0">
                  <c:v>1329.2717096952645</c:v>
                </c:pt>
                <c:pt idx="1">
                  <c:v>1114.0995176943979</c:v>
                </c:pt>
                <c:pt idx="2">
                  <c:v>1185.7229083237044</c:v>
                </c:pt>
                <c:pt idx="3">
                  <c:v>1228.5641902833174</c:v>
                </c:pt>
                <c:pt idx="4">
                  <c:v>1251.2671371659405</c:v>
                </c:pt>
                <c:pt idx="5">
                  <c:v>1162.8572395943559</c:v>
                </c:pt>
                <c:pt idx="6">
                  <c:v>1100.1609582303422</c:v>
                </c:pt>
                <c:pt idx="7">
                  <c:v>1053.3160453925937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4535984"/>
        <c:axId val="194536544"/>
      </c:lineChart>
      <c:lineChart>
        <c:grouping val="standard"/>
        <c:varyColors val="0"/>
        <c:ser>
          <c:idx val="2"/>
          <c:order val="2"/>
          <c:tx>
            <c:strRef>
              <c:f>'Global Freight Rate Forecast'!$D$2</c:f>
              <c:strCache>
                <c:ptCount val="1"/>
                <c:pt idx="0">
                  <c:v> Global Supply/Demand Index - right hand axis</c:v>
                </c:pt>
              </c:strCache>
            </c:strRef>
          </c:tx>
          <c:spPr>
            <a:ln w="57150">
              <a:solidFill>
                <a:srgbClr val="FF0000"/>
              </a:solidFill>
              <a:prstDash val="sysDash"/>
            </a:ln>
          </c:spPr>
          <c:marker>
            <c:symbol val="none"/>
          </c:marker>
          <c:cat>
            <c:strRef>
              <c:f>'Global Freight Rate Forecast'!$A$3:$A$10</c:f>
              <c:strCache>
                <c:ptCount val="8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2014F</c:v>
                </c:pt>
                <c:pt idx="7">
                  <c:v>2015F</c:v>
                </c:pt>
              </c:strCache>
            </c:strRef>
          </c:cat>
          <c:val>
            <c:numRef>
              <c:f>'Global Freight Rate Forecast'!$D$3:$D$10</c:f>
              <c:numCache>
                <c:formatCode>0</c:formatCode>
                <c:ptCount val="8"/>
                <c:pt idx="0">
                  <c:v>101.63622909794631</c:v>
                </c:pt>
                <c:pt idx="1">
                  <c:v>90.085315636261271</c:v>
                </c:pt>
                <c:pt idx="2">
                  <c:v>99.629462086453302</c:v>
                </c:pt>
                <c:pt idx="3">
                  <c:v>95.810041282762171</c:v>
                </c:pt>
                <c:pt idx="4">
                  <c:v>94.736384972325098</c:v>
                </c:pt>
                <c:pt idx="5">
                  <c:v>95.312818161648337</c:v>
                </c:pt>
                <c:pt idx="6">
                  <c:v>96.382642254538283</c:v>
                </c:pt>
                <c:pt idx="7">
                  <c:v>95.652911360428789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4867104"/>
        <c:axId val="194537104"/>
      </c:lineChart>
      <c:catAx>
        <c:axId val="19453598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zh-CN"/>
          </a:p>
        </c:txPr>
        <c:crossAx val="194536544"/>
        <c:crosses val="autoZero"/>
        <c:auto val="1"/>
        <c:lblAlgn val="ctr"/>
        <c:lblOffset val="100"/>
        <c:noMultiLvlLbl val="0"/>
      </c:catAx>
      <c:valAx>
        <c:axId val="194536544"/>
        <c:scaling>
          <c:orientation val="minMax"/>
          <c:max val="1500"/>
          <c:min val="90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200"/>
                </a:pPr>
                <a:r>
                  <a:rPr lang="en-GB" sz="1200" dirty="0"/>
                  <a:t>US$/teu</a:t>
                </a:r>
              </a:p>
            </c:rich>
          </c:tx>
          <c:layout>
            <c:manualLayout>
              <c:xMode val="edge"/>
              <c:yMode val="edge"/>
              <c:x val="6.2437049513991719E-2"/>
              <c:y val="0.27037304044216387"/>
            </c:manualLayout>
          </c:layout>
          <c:overlay val="0"/>
        </c:title>
        <c:numFmt formatCode="[$$-409]#,##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zh-CN"/>
          </a:p>
        </c:txPr>
        <c:crossAx val="194535984"/>
        <c:crosses val="autoZero"/>
        <c:crossBetween val="between"/>
      </c:valAx>
      <c:valAx>
        <c:axId val="194537104"/>
        <c:scaling>
          <c:orientation val="minMax"/>
        </c:scaling>
        <c:delete val="0"/>
        <c:axPos val="r"/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zh-CN"/>
          </a:p>
        </c:txPr>
        <c:crossAx val="194867104"/>
        <c:crosses val="max"/>
        <c:crossBetween val="between"/>
      </c:valAx>
      <c:catAx>
        <c:axId val="19486710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94537104"/>
        <c:crosses val="autoZero"/>
        <c:auto val="1"/>
        <c:lblAlgn val="ctr"/>
        <c:lblOffset val="100"/>
        <c:noMultiLvlLbl val="0"/>
      </c:catAx>
    </c:plotArea>
    <c:legend>
      <c:legendPos val="r"/>
      <c:layout>
        <c:manualLayout>
          <c:xMode val="edge"/>
          <c:yMode val="edge"/>
          <c:x val="0.10396361273554255"/>
          <c:y val="0.70315727581624232"/>
          <c:w val="0.73502722323048997"/>
          <c:h val="8.5319435041292399E-2"/>
        </c:manualLayout>
      </c:layout>
      <c:overlay val="0"/>
      <c:txPr>
        <a:bodyPr/>
        <a:lstStyle/>
        <a:p>
          <a:pPr>
            <a:defRPr sz="1200"/>
          </a:pPr>
          <a:endParaRPr lang="zh-CN"/>
        </a:p>
      </c:txPr>
    </c:legend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0995" cy="487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61" tIns="46131" rIns="92261" bIns="46131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1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65916" y="0"/>
            <a:ext cx="2880995" cy="487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61" tIns="46131" rIns="92261" bIns="46131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1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B42BFF1-12F0-4447-BBD2-9F5EC8ACE9F1}" type="datetimeFigureOut">
              <a:rPr lang="en-US"/>
              <a:pPr>
                <a:defRPr/>
              </a:pPr>
              <a:t>11/26/2014</a:t>
            </a:fld>
            <a:endParaRPr lang="en-US" dirty="0"/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83930"/>
            <a:ext cx="2880995" cy="48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61" tIns="46131" rIns="92261" bIns="46131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1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73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65916" y="9283930"/>
            <a:ext cx="2880995" cy="48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61" tIns="46131" rIns="92261" bIns="46131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1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3FFD1DA-DCDE-442B-8C42-E9F3176F9CE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33185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879456" cy="487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924" tIns="47962" rIns="95924" bIns="47962" numCol="1" anchor="t" anchorCtr="0" compatLnSpc="1">
            <a:prstTxWarp prst="textNoShape">
              <a:avLst/>
            </a:prstTxWarp>
          </a:bodyPr>
          <a:lstStyle>
            <a:lvl1pPr defTabSz="959470">
              <a:defRPr sz="11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67456" y="0"/>
            <a:ext cx="2879456" cy="487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924" tIns="47962" rIns="95924" bIns="47962" numCol="1" anchor="t" anchorCtr="0" compatLnSpc="1">
            <a:prstTxWarp prst="textNoShape">
              <a:avLst/>
            </a:prstTxWarp>
          </a:bodyPr>
          <a:lstStyle>
            <a:lvl1pPr algn="r" defTabSz="959470">
              <a:defRPr sz="11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9850" y="733425"/>
            <a:ext cx="6511925" cy="36639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4845" y="4644360"/>
            <a:ext cx="5318760" cy="4396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924" tIns="47962" rIns="95924" bIns="479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24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283930"/>
            <a:ext cx="2879456" cy="48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924" tIns="47962" rIns="95924" bIns="47962" numCol="1" anchor="b" anchorCtr="0" compatLnSpc="1">
            <a:prstTxWarp prst="textNoShape">
              <a:avLst/>
            </a:prstTxWarp>
          </a:bodyPr>
          <a:lstStyle>
            <a:lvl1pPr defTabSz="959470">
              <a:defRPr sz="11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24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67456" y="9283930"/>
            <a:ext cx="2879456" cy="48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924" tIns="47962" rIns="95924" bIns="47962" numCol="1" anchor="b" anchorCtr="0" compatLnSpc="1">
            <a:prstTxWarp prst="textNoShape">
              <a:avLst/>
            </a:prstTxWarp>
          </a:bodyPr>
          <a:lstStyle>
            <a:lvl1pPr algn="r" defTabSz="959470">
              <a:defRPr sz="11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2A6ECC5-04CA-4330-B267-11FDA2CEC0B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37990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9850" y="733425"/>
            <a:ext cx="6511925" cy="3663950"/>
          </a:xfrm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885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5885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5885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5885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5885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C1F11F31-AFCD-41AA-8763-DC0C04861196}" type="slidenum">
              <a:rPr lang="en-US" altLang="en-US" sz="1100" smtClean="0"/>
              <a:pPr eaLnBrk="1" hangingPunct="1"/>
              <a:t>1</a:t>
            </a:fld>
            <a:endParaRPr lang="en-US" altLang="en-US" sz="1100" dirty="0" smtClean="0"/>
          </a:p>
        </p:txBody>
      </p:sp>
    </p:spTree>
    <p:extLst>
      <p:ext uri="{BB962C8B-B14F-4D97-AF65-F5344CB8AC3E}">
        <p14:creationId xmlns:p14="http://schemas.microsoft.com/office/powerpoint/2010/main" val="22476522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9850" y="733425"/>
            <a:ext cx="6511925" cy="3663950"/>
          </a:xfrm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SG" altLang="en-US" dirty="0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874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865" indent="-285718" defTabSz="95874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2869" indent="-228574" defTabSz="95874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017" indent="-228574" defTabSz="95874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165" indent="-228574" defTabSz="95874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313" indent="-228574" defTabSz="95874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461" indent="-228574" defTabSz="95874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8609" indent="-228574" defTabSz="95874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5756" indent="-228574" defTabSz="95874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8446085-A5C4-4BA3-A963-FE29677F00F1}" type="slidenum">
              <a:rPr lang="en-SG" altLang="en-US" sz="1100"/>
              <a:pPr eaLnBrk="1" hangingPunct="1"/>
              <a:t>11</a:t>
            </a:fld>
            <a:endParaRPr lang="en-SG" altLang="en-US" sz="1100" dirty="0"/>
          </a:p>
        </p:txBody>
      </p:sp>
    </p:spTree>
    <p:extLst>
      <p:ext uri="{BB962C8B-B14F-4D97-AF65-F5344CB8AC3E}">
        <p14:creationId xmlns:p14="http://schemas.microsoft.com/office/powerpoint/2010/main" val="42670807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7678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781" indent="-285686" defTabSz="977678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2739" indent="-228548" defTabSz="977678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599835" indent="-228548" defTabSz="977678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6930" indent="-228548" defTabSz="977678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026" indent="-228548" defTabSz="977678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122" indent="-228548" defTabSz="977678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8218" indent="-228548" defTabSz="977678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5313" indent="-228548" defTabSz="977678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C1ABD37-5B11-48FE-8841-E0172CAC9AC2}" type="slidenum">
              <a:rPr lang="en-GB" altLang="en-US" sz="1200">
                <a:solidFill>
                  <a:prstClr val="black"/>
                </a:solidFill>
                <a:latin typeface="Times New Roman" pitchFamily="18" charset="0"/>
              </a:rPr>
              <a:pPr eaLnBrk="1" hangingPunct="1"/>
              <a:t>12</a:t>
            </a:fld>
            <a:endParaRPr lang="en-GB" altLang="en-US" sz="1200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9850" y="733425"/>
            <a:ext cx="6513513" cy="3663950"/>
          </a:xfrm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0911869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9850" y="733425"/>
            <a:ext cx="6511925" cy="3663950"/>
          </a:xfrm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885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5885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5885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5885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5885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F3401AB-C632-4456-96EA-AE7B4BF77A8D}" type="slidenum">
              <a:rPr lang="en-US" altLang="en-US" sz="1100" smtClean="0"/>
              <a:pPr eaLnBrk="1" hangingPunct="1"/>
              <a:t>15</a:t>
            </a:fld>
            <a:endParaRPr lang="en-US" altLang="en-US" sz="1100" dirty="0" smtClean="0"/>
          </a:p>
        </p:txBody>
      </p:sp>
    </p:spTree>
    <p:extLst>
      <p:ext uri="{BB962C8B-B14F-4D97-AF65-F5344CB8AC3E}">
        <p14:creationId xmlns:p14="http://schemas.microsoft.com/office/powerpoint/2010/main" val="30583830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9850" y="733425"/>
            <a:ext cx="6511925" cy="3663950"/>
          </a:xfrm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885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5885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5885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5885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5885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E4A9762-D638-400D-B71C-28313D9BC18D}" type="slidenum">
              <a:rPr lang="en-US" altLang="en-US" sz="1100" smtClean="0"/>
              <a:pPr eaLnBrk="1" hangingPunct="1"/>
              <a:t>16</a:t>
            </a:fld>
            <a:endParaRPr lang="en-US" altLang="en-US" sz="1100" dirty="0" smtClean="0"/>
          </a:p>
        </p:txBody>
      </p:sp>
    </p:spTree>
    <p:extLst>
      <p:ext uri="{BB962C8B-B14F-4D97-AF65-F5344CB8AC3E}">
        <p14:creationId xmlns:p14="http://schemas.microsoft.com/office/powerpoint/2010/main" val="16890917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image" Target="../media/image1.png"/><Relationship Id="rId4" Type="http://schemas.openxmlformats.org/officeDocument/2006/relationships/oleObject" Target="../embeddings/oleObject1.bin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oleObject" Target="../embeddings/oleObject2.bin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png"/><Relationship Id="rId5" Type="http://schemas.openxmlformats.org/officeDocument/2006/relationships/image" Target="../media/image1.png"/><Relationship Id="rId4" Type="http://schemas.openxmlformats.org/officeDocument/2006/relationships/oleObject" Target="../embeddings/oleObject3.bin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png"/><Relationship Id="rId5" Type="http://schemas.openxmlformats.org/officeDocument/2006/relationships/image" Target="../media/image1.png"/><Relationship Id="rId4" Type="http://schemas.openxmlformats.org/officeDocument/2006/relationships/oleObject" Target="../embeddings/oleObject4.bin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Corpor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98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773" y="533400"/>
            <a:ext cx="12243161" cy="6332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Object 11"/>
          <p:cNvGraphicFramePr>
            <a:graphicFrameLocks noChangeAspect="1"/>
          </p:cNvGraphicFramePr>
          <p:nvPr userDrawn="1"/>
        </p:nvGraphicFramePr>
        <p:xfrm>
          <a:off x="731729" y="6027738"/>
          <a:ext cx="12251336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84" name="Image" r:id="rId4" imgW="12685714" imgH="1320635" progId="Photoshop.Image.11">
                  <p:embed/>
                </p:oleObj>
              </mc:Choice>
              <mc:Fallback>
                <p:oleObj name="Image" r:id="rId4" imgW="12685714" imgH="1320635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729" y="6027738"/>
                        <a:ext cx="12251336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ounded Rectangle 8"/>
          <p:cNvSpPr/>
          <p:nvPr userDrawn="1"/>
        </p:nvSpPr>
        <p:spPr bwMode="auto">
          <a:xfrm>
            <a:off x="743992" y="539751"/>
            <a:ext cx="6542934" cy="3354387"/>
          </a:xfrm>
          <a:prstGeom prst="roundRect">
            <a:avLst>
              <a:gd name="adj" fmla="val 1889"/>
            </a:avLst>
          </a:prstGeom>
          <a:gradFill flip="none" rotWithShape="1">
            <a:gsLst>
              <a:gs pos="99000">
                <a:srgbClr val="056291">
                  <a:alpha val="67000"/>
                </a:srgbClr>
              </a:gs>
              <a:gs pos="1000">
                <a:srgbClr val="006699">
                  <a:lumMod val="91000"/>
                </a:srgbClr>
              </a:gs>
              <a:gs pos="99000">
                <a:schemeClr val="accent1">
                  <a:shade val="100000"/>
                  <a:satMod val="115000"/>
                  <a:alpha val="84000"/>
                </a:schemeClr>
              </a:gs>
            </a:gsLst>
            <a:lin ang="66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82663">
              <a:defRPr/>
            </a:pPr>
            <a:endParaRPr lang="en-GB" sz="1900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68673" y="625476"/>
            <a:ext cx="3644332" cy="107156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Rounded Rectangle 15"/>
          <p:cNvSpPr>
            <a:spLocks noChangeArrowheads="1"/>
          </p:cNvSpPr>
          <p:nvPr userDrawn="1"/>
        </p:nvSpPr>
        <p:spPr bwMode="auto">
          <a:xfrm>
            <a:off x="696982" y="515938"/>
            <a:ext cx="12281995" cy="6515100"/>
          </a:xfrm>
          <a:prstGeom prst="roundRect">
            <a:avLst>
              <a:gd name="adj" fmla="val 2199"/>
            </a:avLst>
          </a:prstGeom>
          <a:noFill/>
          <a:ln w="76200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8266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8266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8266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8266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8266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826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826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826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826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altLang="en-US" sz="1900" dirty="0"/>
          </a:p>
        </p:txBody>
      </p:sp>
      <p:sp>
        <p:nvSpPr>
          <p:cNvPr id="3087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872743" y="1806024"/>
            <a:ext cx="5516577" cy="1008063"/>
          </a:xfrm>
          <a:ln/>
        </p:spPr>
        <p:txBody>
          <a:bodyPr/>
          <a:lstStyle>
            <a:lvl1pPr>
              <a:defRPr sz="25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8" name="Subtitle 17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868584" y="2958548"/>
            <a:ext cx="5146624" cy="39528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buFontTx/>
              <a:buNone/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743992" y="6058967"/>
            <a:ext cx="6887719" cy="9144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179388" indent="0"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965200" indent="0"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1447800" indent="0"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1930400" indent="0"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977472" y="6181726"/>
            <a:ext cx="4797111" cy="684213"/>
          </a:xfrm>
          <a:prstGeom prst="rect">
            <a:avLst/>
          </a:prstGeom>
        </p:spPr>
        <p:txBody>
          <a:bodyPr anchor="ctr"/>
          <a:lstStyle>
            <a:lvl1pPr marL="0" indent="0" algn="r">
              <a:buFontTx/>
              <a:buNone/>
              <a:defRPr sz="1400" b="1">
                <a:solidFill>
                  <a:schemeClr val="bg1"/>
                </a:solidFill>
              </a:defRPr>
            </a:lvl1pPr>
            <a:lvl2pPr>
              <a:defRPr sz="1400" b="1">
                <a:solidFill>
                  <a:schemeClr val="bg1"/>
                </a:solidFill>
              </a:defRPr>
            </a:lvl2pPr>
            <a:lvl3pPr>
              <a:defRPr sz="1400" b="1">
                <a:solidFill>
                  <a:schemeClr val="bg1"/>
                </a:solidFill>
              </a:defRPr>
            </a:lvl3pPr>
            <a:lvl4pPr>
              <a:defRPr sz="1400" b="1">
                <a:solidFill>
                  <a:schemeClr val="bg1"/>
                </a:solidFill>
              </a:defRPr>
            </a:lvl4pPr>
            <a:lvl5pPr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802170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40CD53-5859-45CB-8490-066311B6A12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4923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358430-68C3-4A71-B7E1-1DD80F9FED0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76232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450" y="461416"/>
            <a:ext cx="12617627" cy="4320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4152" y="1337481"/>
            <a:ext cx="12563782" cy="387428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22" y="5249459"/>
            <a:ext cx="12600055" cy="16836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46B704-BBA4-440D-8617-FEBD31776A3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53219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580" y="466346"/>
            <a:ext cx="12607367" cy="43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86579" y="1323833"/>
            <a:ext cx="12581355" cy="5609230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pPr lvl="0"/>
            <a:r>
              <a:rPr lang="en-US" noProof="0" dirty="0" smtClean="0"/>
              <a:t>Click icon to add table</a:t>
            </a:r>
            <a:endParaRPr lang="en-US" noProof="0" dirty="0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D0CAE6-1C32-4840-9A97-45C8CB91C80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40577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6"/>
          <p:cNvSpPr>
            <a:spLocks noChangeArrowheads="1"/>
          </p:cNvSpPr>
          <p:nvPr userDrawn="1"/>
        </p:nvSpPr>
        <p:spPr bwMode="auto">
          <a:xfrm>
            <a:off x="9252888" y="2136775"/>
            <a:ext cx="4190063" cy="4281488"/>
          </a:xfrm>
          <a:prstGeom prst="roundRect">
            <a:avLst>
              <a:gd name="adj" fmla="val 5935"/>
            </a:avLst>
          </a:prstGeom>
          <a:solidFill>
            <a:srgbClr val="E6E7E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endParaRPr lang="en-US" altLang="en-US" sz="1800" dirty="0"/>
          </a:p>
        </p:txBody>
      </p:sp>
      <p:sp>
        <p:nvSpPr>
          <p:cNvPr id="4" name="Rectangle 50"/>
          <p:cNvSpPr>
            <a:spLocks noChangeArrowheads="1"/>
          </p:cNvSpPr>
          <p:nvPr userDrawn="1"/>
        </p:nvSpPr>
        <p:spPr bwMode="auto">
          <a:xfrm>
            <a:off x="12978977" y="2225676"/>
            <a:ext cx="455798" cy="4098925"/>
          </a:xfrm>
          <a:prstGeom prst="rect">
            <a:avLst/>
          </a:prstGeom>
          <a:solidFill>
            <a:srgbClr val="E6E7E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endParaRPr lang="en-US" altLang="en-US" sz="1800" dirty="0"/>
          </a:p>
        </p:txBody>
      </p:sp>
      <p:sp>
        <p:nvSpPr>
          <p:cNvPr id="5" name="Text Box 52"/>
          <p:cNvSpPr txBox="1">
            <a:spLocks noChangeArrowheads="1"/>
          </p:cNvSpPr>
          <p:nvPr userDrawn="1"/>
        </p:nvSpPr>
        <p:spPr bwMode="auto">
          <a:xfrm>
            <a:off x="9334645" y="2289176"/>
            <a:ext cx="3486950" cy="931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8188" tIns="49094" rIns="98188" bIns="49094">
            <a:spAutoFit/>
          </a:bodyPr>
          <a:lstStyle>
            <a:lvl1pPr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ts val="1320"/>
              </a:lnSpc>
              <a:spcBef>
                <a:spcPts val="0"/>
              </a:spcBef>
              <a:defRPr/>
            </a:pPr>
            <a:r>
              <a:rPr lang="en-GB" sz="1100" b="1" dirty="0"/>
              <a:t>UK Office</a:t>
            </a:r>
            <a:br>
              <a:rPr lang="en-GB" sz="1100" b="1" dirty="0"/>
            </a:br>
            <a:r>
              <a:rPr lang="en-GB" sz="1100" dirty="0">
                <a:solidFill>
                  <a:srgbClr val="002B5D"/>
                </a:solidFill>
              </a:rPr>
              <a:t>Drewry</a:t>
            </a:r>
            <a:br>
              <a:rPr lang="en-GB" sz="1100" dirty="0">
                <a:solidFill>
                  <a:srgbClr val="002B5D"/>
                </a:solidFill>
              </a:rPr>
            </a:br>
            <a:r>
              <a:rPr lang="en-GB" sz="1100" dirty="0">
                <a:solidFill>
                  <a:srgbClr val="002B5D"/>
                </a:solidFill>
              </a:rPr>
              <a:t>15-17 Christopher Street</a:t>
            </a:r>
            <a:br>
              <a:rPr lang="en-GB" sz="1100" dirty="0">
                <a:solidFill>
                  <a:srgbClr val="002B5D"/>
                </a:solidFill>
              </a:rPr>
            </a:br>
            <a:r>
              <a:rPr lang="en-GB" sz="1100" dirty="0">
                <a:solidFill>
                  <a:srgbClr val="002B5D"/>
                </a:solidFill>
              </a:rPr>
              <a:t>London EC2A 2BS,United Kingdom</a:t>
            </a:r>
            <a:br>
              <a:rPr lang="en-GB" sz="1100" dirty="0">
                <a:solidFill>
                  <a:srgbClr val="002B5D"/>
                </a:solidFill>
              </a:rPr>
            </a:br>
            <a:r>
              <a:rPr lang="en-GB" sz="1100" dirty="0">
                <a:solidFill>
                  <a:srgbClr val="002B5D"/>
                </a:solidFill>
              </a:rPr>
              <a:t>Telephone: +44 (0)20 7538 </a:t>
            </a:r>
            <a:r>
              <a:rPr lang="en-GB" sz="1100" dirty="0" smtClean="0">
                <a:solidFill>
                  <a:srgbClr val="002B5D"/>
                </a:solidFill>
              </a:rPr>
              <a:t>0191</a:t>
            </a:r>
            <a:endParaRPr lang="en-GB" sz="1100" dirty="0">
              <a:solidFill>
                <a:srgbClr val="002B5D"/>
              </a:solidFill>
            </a:endParaRPr>
          </a:p>
        </p:txBody>
      </p:sp>
      <p:sp>
        <p:nvSpPr>
          <p:cNvPr id="6" name="Text Box 53"/>
          <p:cNvSpPr txBox="1">
            <a:spLocks noChangeArrowheads="1"/>
          </p:cNvSpPr>
          <p:nvPr userDrawn="1"/>
        </p:nvSpPr>
        <p:spPr bwMode="auto">
          <a:xfrm>
            <a:off x="9303985" y="3211513"/>
            <a:ext cx="3566664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8188" tIns="49094" rIns="98188" bIns="49094">
            <a:spAutoFit/>
          </a:bodyPr>
          <a:lstStyle>
            <a:lvl1pPr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ts val="1320"/>
              </a:lnSpc>
              <a:spcBef>
                <a:spcPts val="0"/>
              </a:spcBef>
              <a:defRPr/>
            </a:pPr>
            <a:r>
              <a:rPr lang="en-GB" sz="1100" b="1" dirty="0">
                <a:solidFill>
                  <a:srgbClr val="002B5D"/>
                </a:solidFill>
              </a:rPr>
              <a:t>India Office</a:t>
            </a:r>
            <a:br>
              <a:rPr lang="en-GB" sz="1100" b="1" dirty="0">
                <a:solidFill>
                  <a:srgbClr val="002B5D"/>
                </a:solidFill>
              </a:rPr>
            </a:br>
            <a:r>
              <a:rPr lang="en-GB" sz="1100" dirty="0">
                <a:solidFill>
                  <a:srgbClr val="002B5D"/>
                </a:solidFill>
              </a:rPr>
              <a:t>Drewry </a:t>
            </a:r>
            <a:br>
              <a:rPr lang="en-GB" sz="1100" dirty="0">
                <a:solidFill>
                  <a:srgbClr val="002B5D"/>
                </a:solidFill>
              </a:rPr>
            </a:br>
            <a:r>
              <a:rPr lang="en-GB" sz="1100" dirty="0">
                <a:solidFill>
                  <a:srgbClr val="002B5D"/>
                </a:solidFill>
              </a:rPr>
              <a:t>209 Vipul Square, Sushant Lok-1 Gurgaon 122002, India</a:t>
            </a:r>
            <a:br>
              <a:rPr lang="en-GB" sz="1100" dirty="0">
                <a:solidFill>
                  <a:srgbClr val="002B5D"/>
                </a:solidFill>
              </a:rPr>
            </a:br>
            <a:r>
              <a:rPr lang="en-GB" sz="1100" dirty="0">
                <a:solidFill>
                  <a:srgbClr val="002B5D"/>
                </a:solidFill>
              </a:rPr>
              <a:t>Telephone: +91 124 40476 </a:t>
            </a:r>
            <a:r>
              <a:rPr lang="en-GB" sz="1100" dirty="0" smtClean="0">
                <a:solidFill>
                  <a:srgbClr val="002B5D"/>
                </a:solidFill>
              </a:rPr>
              <a:t>31/32</a:t>
            </a:r>
            <a:endParaRPr lang="en-GB" sz="1100" dirty="0">
              <a:solidFill>
                <a:srgbClr val="002B5D"/>
              </a:solidFill>
            </a:endParaRPr>
          </a:p>
        </p:txBody>
      </p:sp>
      <p:pic>
        <p:nvPicPr>
          <p:cNvPr id="7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074" y="6624639"/>
            <a:ext cx="2084812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5021" y="6624639"/>
            <a:ext cx="2084812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53"/>
          <p:cNvSpPr txBox="1">
            <a:spLocks noChangeArrowheads="1"/>
          </p:cNvSpPr>
          <p:nvPr userDrawn="1"/>
        </p:nvSpPr>
        <p:spPr bwMode="auto">
          <a:xfrm>
            <a:off x="9303985" y="4144963"/>
            <a:ext cx="3734267" cy="93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8188" tIns="49094" rIns="98188" bIns="49094">
            <a:spAutoFit/>
          </a:bodyPr>
          <a:lstStyle>
            <a:lvl1pPr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ts val="1320"/>
              </a:lnSpc>
              <a:spcBef>
                <a:spcPts val="0"/>
              </a:spcBef>
              <a:defRPr/>
            </a:pPr>
            <a:r>
              <a:rPr lang="en-GB" sz="1100" b="1" dirty="0">
                <a:solidFill>
                  <a:srgbClr val="002B5D"/>
                </a:solidFill>
              </a:rPr>
              <a:t>Singapore Office</a:t>
            </a:r>
            <a:br>
              <a:rPr lang="en-GB" sz="1100" b="1" dirty="0">
                <a:solidFill>
                  <a:srgbClr val="002B5D"/>
                </a:solidFill>
              </a:rPr>
            </a:br>
            <a:r>
              <a:rPr lang="en-GB" sz="1100" dirty="0">
                <a:solidFill>
                  <a:srgbClr val="002B5D"/>
                </a:solidFill>
              </a:rPr>
              <a:t>Drewry </a:t>
            </a:r>
            <a:br>
              <a:rPr lang="en-GB" sz="1100" dirty="0">
                <a:solidFill>
                  <a:srgbClr val="002B5D"/>
                </a:solidFill>
              </a:rPr>
            </a:br>
            <a:r>
              <a:rPr lang="en-GB" sz="1100" dirty="0">
                <a:solidFill>
                  <a:srgbClr val="002B5D"/>
                </a:solidFill>
              </a:rPr>
              <a:t>5 Shenton Way #33-02, UIC Building,</a:t>
            </a:r>
            <a:br>
              <a:rPr lang="en-GB" sz="1100" dirty="0">
                <a:solidFill>
                  <a:srgbClr val="002B5D"/>
                </a:solidFill>
              </a:rPr>
            </a:br>
            <a:r>
              <a:rPr lang="en-GB" sz="1100" dirty="0">
                <a:solidFill>
                  <a:srgbClr val="002B5D"/>
                </a:solidFill>
              </a:rPr>
              <a:t>Singapore 068808</a:t>
            </a:r>
            <a:br>
              <a:rPr lang="en-GB" sz="1100" dirty="0">
                <a:solidFill>
                  <a:srgbClr val="002B5D"/>
                </a:solidFill>
              </a:rPr>
            </a:br>
            <a:r>
              <a:rPr lang="en-GB" sz="1100" dirty="0">
                <a:solidFill>
                  <a:srgbClr val="002B5D"/>
                </a:solidFill>
              </a:rPr>
              <a:t>Telephone: 65 6220 6923/9187 </a:t>
            </a:r>
            <a:r>
              <a:rPr lang="en-GB" sz="1100" dirty="0" smtClean="0">
                <a:solidFill>
                  <a:srgbClr val="002B5D"/>
                </a:solidFill>
              </a:rPr>
              <a:t>5990</a:t>
            </a:r>
            <a:endParaRPr lang="en-GB" sz="1100" dirty="0">
              <a:solidFill>
                <a:srgbClr val="002B5D"/>
              </a:solidFill>
            </a:endParaRPr>
          </a:p>
        </p:txBody>
      </p:sp>
      <p:pic>
        <p:nvPicPr>
          <p:cNvPr id="10" name="Picture 21" descr="location map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075" y="2895600"/>
            <a:ext cx="8161425" cy="331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4"/>
          <p:cNvSpPr>
            <a:spLocks noChangeArrowheads="1"/>
          </p:cNvSpPr>
          <p:nvPr userDrawn="1"/>
        </p:nvSpPr>
        <p:spPr bwMode="auto">
          <a:xfrm>
            <a:off x="6879880" y="909639"/>
            <a:ext cx="6563070" cy="1354137"/>
          </a:xfrm>
          <a:prstGeom prst="rect">
            <a:avLst/>
          </a:prstGeom>
          <a:solidFill>
            <a:srgbClr val="002B4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endParaRPr lang="en-US" altLang="en-US" sz="1800" dirty="0"/>
          </a:p>
        </p:txBody>
      </p:sp>
      <p:sp>
        <p:nvSpPr>
          <p:cNvPr id="12" name="Text Box 49"/>
          <p:cNvSpPr txBox="1">
            <a:spLocks noChangeArrowheads="1"/>
          </p:cNvSpPr>
          <p:nvPr userDrawn="1"/>
        </p:nvSpPr>
        <p:spPr bwMode="auto">
          <a:xfrm>
            <a:off x="7272315" y="1228726"/>
            <a:ext cx="5849737" cy="605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ts val="2000"/>
              </a:lnSpc>
              <a:spcBef>
                <a:spcPct val="50000"/>
              </a:spcBef>
              <a:defRPr/>
            </a:pPr>
            <a:r>
              <a:rPr lang="en-US" sz="1500" b="1" dirty="0">
                <a:solidFill>
                  <a:schemeClr val="bg1"/>
                </a:solidFill>
              </a:rPr>
              <a:t>We </a:t>
            </a:r>
            <a:r>
              <a:rPr lang="en-US" sz="1500" b="1" dirty="0" smtClean="0">
                <a:solidFill>
                  <a:schemeClr val="bg1"/>
                </a:solidFill>
              </a:rPr>
              <a:t>are </a:t>
            </a:r>
            <a:r>
              <a:rPr lang="en-US" sz="1500" b="1" dirty="0">
                <a:solidFill>
                  <a:schemeClr val="bg1"/>
                </a:solidFill>
              </a:rPr>
              <a:t>privately </a:t>
            </a:r>
            <a:r>
              <a:rPr lang="en-US" sz="1500" b="1" dirty="0" smtClean="0">
                <a:solidFill>
                  <a:schemeClr val="bg1"/>
                </a:solidFill>
              </a:rPr>
              <a:t>owned with research and advisory teams in London, Delhi, Singapore and Shanghai.</a:t>
            </a:r>
            <a:endParaRPr lang="en-GB" sz="1500" b="1" dirty="0">
              <a:solidFill>
                <a:schemeClr val="bg1"/>
              </a:solidFill>
            </a:endParaRPr>
          </a:p>
        </p:txBody>
      </p:sp>
      <p:sp>
        <p:nvSpPr>
          <p:cNvPr id="13" name="Rectangle 4"/>
          <p:cNvSpPr>
            <a:spLocks noChangeArrowheads="1"/>
          </p:cNvSpPr>
          <p:nvPr userDrawn="1"/>
        </p:nvSpPr>
        <p:spPr bwMode="auto">
          <a:xfrm>
            <a:off x="0" y="909639"/>
            <a:ext cx="6879880" cy="13541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sz="1800" dirty="0"/>
          </a:p>
        </p:txBody>
      </p:sp>
      <p:sp>
        <p:nvSpPr>
          <p:cNvPr id="14" name="Text Box 42"/>
          <p:cNvSpPr txBox="1">
            <a:spLocks noChangeArrowheads="1"/>
          </p:cNvSpPr>
          <p:nvPr userDrawn="1"/>
        </p:nvSpPr>
        <p:spPr bwMode="auto">
          <a:xfrm>
            <a:off x="318853" y="1104901"/>
            <a:ext cx="6003033" cy="110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" rIns="36000">
            <a:spAutoFit/>
          </a:bodyPr>
          <a:lstStyle>
            <a:lvl1pPr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ts val="2000"/>
              </a:lnSpc>
              <a:spcBef>
                <a:spcPct val="50000"/>
              </a:spcBef>
              <a:defRPr/>
            </a:pPr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Drewry was founded in 1970 </a:t>
            </a:r>
            <a:r>
              <a:rPr lang="en-US" sz="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 a provider of </a:t>
            </a:r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independent information and </a:t>
            </a:r>
            <a:r>
              <a:rPr lang="en-US" sz="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advice </a:t>
            </a:r>
            <a:r>
              <a:rPr lang="en-US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the global maritime industry. Since then we have worked with over 4,000 clients in more than 100 </a:t>
            </a:r>
            <a:r>
              <a:rPr lang="en-US" sz="1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countries. </a:t>
            </a:r>
            <a:endParaRPr lang="en-GB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 Box 52"/>
          <p:cNvSpPr txBox="1">
            <a:spLocks noChangeArrowheads="1"/>
          </p:cNvSpPr>
          <p:nvPr userDrawn="1"/>
        </p:nvSpPr>
        <p:spPr bwMode="auto">
          <a:xfrm>
            <a:off x="9291721" y="5140325"/>
            <a:ext cx="3915154" cy="1599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8188" tIns="49094" rIns="98188" bIns="49094">
            <a:spAutoFit/>
          </a:bodyPr>
          <a:lstStyle>
            <a:lvl1pPr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957263" eaLnBrk="1" fontAlgn="auto" hangingPunct="1">
              <a:lnSpc>
                <a:spcPts val="132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Font typeface="Wingdings" pitchFamily="2" charset="2"/>
              <a:buNone/>
              <a:defRPr/>
            </a:pPr>
            <a:r>
              <a:rPr lang="en-GB" sz="1100" b="1" dirty="0" smtClean="0">
                <a:solidFill>
                  <a:srgbClr val="002B5D"/>
                </a:solidFill>
              </a:rPr>
              <a:t>Shanghai, China 200120</a:t>
            </a:r>
            <a:r>
              <a:rPr lang="en-GB" sz="1100" b="1" dirty="0">
                <a:solidFill>
                  <a:srgbClr val="002B5D"/>
                </a:solidFill>
              </a:rPr>
              <a:t/>
            </a:r>
            <a:br>
              <a:rPr lang="en-GB" sz="1100" b="1" dirty="0">
                <a:solidFill>
                  <a:srgbClr val="002B5D"/>
                </a:solidFill>
              </a:rPr>
            </a:br>
            <a:r>
              <a:rPr lang="en-GB" sz="1100" dirty="0">
                <a:solidFill>
                  <a:srgbClr val="002B5D"/>
                </a:solidFill>
              </a:rPr>
              <a:t>Drewry</a:t>
            </a:r>
            <a:br>
              <a:rPr lang="en-GB" sz="1100" dirty="0">
                <a:solidFill>
                  <a:srgbClr val="002B5D"/>
                </a:solidFill>
              </a:rPr>
            </a:br>
            <a:r>
              <a:rPr lang="en-GB" sz="1100" dirty="0" smtClean="0">
                <a:solidFill>
                  <a:srgbClr val="002B5D"/>
                </a:solidFill>
              </a:rPr>
              <a:t>555, 5th floor Standard Chartered Tower </a:t>
            </a:r>
          </a:p>
          <a:p>
            <a:pPr defTabSz="957263" eaLnBrk="1" fontAlgn="auto" hangingPunct="1">
              <a:lnSpc>
                <a:spcPts val="132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Font typeface="Wingdings" pitchFamily="2" charset="2"/>
              <a:buNone/>
              <a:defRPr/>
            </a:pPr>
            <a:r>
              <a:rPr lang="en-GB" sz="1100" dirty="0" smtClean="0">
                <a:solidFill>
                  <a:srgbClr val="002B5D"/>
                </a:solidFill>
              </a:rPr>
              <a:t>201 Shi Ji Avenue, Pudong District </a:t>
            </a:r>
          </a:p>
          <a:p>
            <a:pPr defTabSz="957263" eaLnBrk="1" fontAlgn="auto" hangingPunct="1">
              <a:lnSpc>
                <a:spcPts val="132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Font typeface="Wingdings" pitchFamily="2" charset="2"/>
              <a:buNone/>
              <a:defRPr/>
            </a:pPr>
            <a:r>
              <a:rPr lang="en-GB" sz="1100" dirty="0" smtClean="0">
                <a:solidFill>
                  <a:srgbClr val="002B5D"/>
                </a:solidFill>
              </a:rPr>
              <a:t>Tel: +86 (0)21 6182 6759</a:t>
            </a:r>
          </a:p>
          <a:p>
            <a:pPr defTabSz="957263" eaLnBrk="1" fontAlgn="auto" hangingPunct="1">
              <a:lnSpc>
                <a:spcPts val="132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Font typeface="Wingdings" pitchFamily="2" charset="2"/>
              <a:buNone/>
              <a:defRPr/>
            </a:pPr>
            <a:endParaRPr lang="en-GB" sz="1100" dirty="0" smtClean="0">
              <a:solidFill>
                <a:srgbClr val="002B5D"/>
              </a:solidFill>
            </a:endParaRPr>
          </a:p>
          <a:p>
            <a:pPr defTabSz="957263" eaLnBrk="1" fontAlgn="auto" hangingPunct="1">
              <a:lnSpc>
                <a:spcPts val="1320"/>
              </a:lnSpc>
              <a:spcBef>
                <a:spcPts val="0"/>
              </a:spcBef>
              <a:spcAft>
                <a:spcPts val="0"/>
              </a:spcAft>
              <a:buClr>
                <a:srgbClr val="003366"/>
              </a:buClr>
              <a:buFont typeface="Wingdings" pitchFamily="2" charset="2"/>
              <a:buNone/>
              <a:defRPr/>
            </a:pPr>
            <a:r>
              <a:rPr lang="en-GB" sz="1200" b="1" dirty="0" smtClean="0">
                <a:solidFill>
                  <a:srgbClr val="002B5D"/>
                </a:solidFill>
              </a:rPr>
              <a:t>Email: enquiries@drewry.co.uk</a:t>
            </a:r>
          </a:p>
          <a:p>
            <a:pPr eaLnBrk="1" hangingPunct="1">
              <a:lnSpc>
                <a:spcPts val="1320"/>
              </a:lnSpc>
              <a:spcBef>
                <a:spcPts val="0"/>
              </a:spcBef>
              <a:defRPr/>
            </a:pPr>
            <a:endParaRPr lang="en-GB" sz="1100" dirty="0">
              <a:solidFill>
                <a:srgbClr val="002B5D"/>
              </a:solidFill>
            </a:endParaRPr>
          </a:p>
          <a:p>
            <a:pPr eaLnBrk="1" hangingPunct="1">
              <a:lnSpc>
                <a:spcPts val="1320"/>
              </a:lnSpc>
              <a:spcBef>
                <a:spcPts val="0"/>
              </a:spcBef>
              <a:defRPr/>
            </a:pPr>
            <a:endParaRPr lang="en-GB" sz="1100" dirty="0">
              <a:solidFill>
                <a:srgbClr val="002B5D"/>
              </a:solidFill>
            </a:endParaRPr>
          </a:p>
        </p:txBody>
      </p:sp>
      <p:pic>
        <p:nvPicPr>
          <p:cNvPr id="16" name="Picture 2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2575" y="6623050"/>
            <a:ext cx="1951957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0768" y="6624638"/>
            <a:ext cx="50158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ctangle 24"/>
          <p:cNvSpPr>
            <a:spLocks noChangeArrowheads="1"/>
          </p:cNvSpPr>
          <p:nvPr userDrawn="1"/>
        </p:nvSpPr>
        <p:spPr bwMode="auto">
          <a:xfrm>
            <a:off x="12948319" y="7115175"/>
            <a:ext cx="396523" cy="1984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98266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8266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8266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8266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8266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826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826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826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826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altLang="en-US" sz="19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9785" y="459114"/>
            <a:ext cx="12607367" cy="43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9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C5BA2-A249-45F9-9E69-2F867B09D45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647372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005" y="4859339"/>
            <a:ext cx="12950361" cy="1501775"/>
          </a:xfrm>
          <a:solidFill>
            <a:schemeClr val="bg1"/>
          </a:solidFill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579" y="3205164"/>
            <a:ext cx="12616497" cy="165417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D21F24-B81B-4BDB-89BF-827BC4469C3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1"/>
          </p:nvPr>
        </p:nvSpPr>
        <p:spPr>
          <a:xfrm>
            <a:off x="404152" y="1337481"/>
            <a:ext cx="12563782" cy="56094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7473792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005" y="4859339"/>
            <a:ext cx="12950361" cy="1501775"/>
          </a:xfrm>
          <a:solidFill>
            <a:schemeClr val="bg1"/>
          </a:solidFill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579" y="3205164"/>
            <a:ext cx="12616497" cy="165417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D21F24-B81B-4BDB-89BF-827BC4469C3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1"/>
          </p:nvPr>
        </p:nvSpPr>
        <p:spPr>
          <a:xfrm>
            <a:off x="404152" y="1337481"/>
            <a:ext cx="12563782" cy="56094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901968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005" y="4859339"/>
            <a:ext cx="12950361" cy="1501775"/>
          </a:xfrm>
          <a:solidFill>
            <a:schemeClr val="bg1"/>
          </a:solidFill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579" y="3205164"/>
            <a:ext cx="12616497" cy="165417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D21F24-B81B-4BDB-89BF-827BC4469C3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1"/>
          </p:nvPr>
        </p:nvSpPr>
        <p:spPr>
          <a:xfrm>
            <a:off x="404152" y="1337481"/>
            <a:ext cx="12563782" cy="56094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901968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7660" y="2349500"/>
            <a:ext cx="11427630" cy="16208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17363" y="4284664"/>
            <a:ext cx="9408224" cy="19319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88AD6-21F4-4707-9A2F-BC342FD1BBB9}" type="datetimeFigureOut">
              <a:rPr lang="en-GB"/>
              <a:pPr>
                <a:defRPr/>
              </a:pPr>
              <a:t>26/11/2014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BF909-EFEF-4DCA-A8AD-EAFDEBE3C61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87963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F72F6-596E-489D-8582-3E5742EC06A4}" type="datetimeFigureOut">
              <a:rPr lang="en-GB"/>
              <a:pPr>
                <a:defRPr/>
              </a:pPr>
              <a:t>26/11/2014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667619-FCE4-4F68-8578-8B918271434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1277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Resear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55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490" y="547293"/>
            <a:ext cx="12214545" cy="632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Object 11"/>
          <p:cNvGraphicFramePr>
            <a:graphicFrameLocks noChangeAspect="1"/>
          </p:cNvGraphicFramePr>
          <p:nvPr userDrawn="1"/>
        </p:nvGraphicFramePr>
        <p:xfrm>
          <a:off x="731729" y="6027738"/>
          <a:ext cx="12251336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608" name="Image" r:id="rId4" imgW="12685714" imgH="1320635" progId="Photoshop.Image.11">
                  <p:embed/>
                </p:oleObj>
              </mc:Choice>
              <mc:Fallback>
                <p:oleObj name="Image" r:id="rId4" imgW="12685714" imgH="1320635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729" y="6027738"/>
                        <a:ext cx="12251336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ounded Rectangle 8"/>
          <p:cNvSpPr/>
          <p:nvPr userDrawn="1"/>
        </p:nvSpPr>
        <p:spPr bwMode="auto">
          <a:xfrm>
            <a:off x="743992" y="539751"/>
            <a:ext cx="6542934" cy="3354387"/>
          </a:xfrm>
          <a:prstGeom prst="roundRect">
            <a:avLst>
              <a:gd name="adj" fmla="val 1889"/>
            </a:avLst>
          </a:prstGeom>
          <a:gradFill flip="none" rotWithShape="1">
            <a:gsLst>
              <a:gs pos="99000">
                <a:srgbClr val="056291">
                  <a:alpha val="67000"/>
                </a:srgbClr>
              </a:gs>
              <a:gs pos="1000">
                <a:srgbClr val="006699">
                  <a:lumMod val="91000"/>
                </a:srgbClr>
              </a:gs>
              <a:gs pos="99000">
                <a:schemeClr val="accent1">
                  <a:shade val="100000"/>
                  <a:satMod val="115000"/>
                  <a:alpha val="84000"/>
                </a:schemeClr>
              </a:gs>
            </a:gsLst>
            <a:lin ang="66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82663">
              <a:defRPr/>
            </a:pPr>
            <a:endParaRPr lang="en-GB" sz="1900" dirty="0"/>
          </a:p>
        </p:txBody>
      </p:sp>
      <p:sp>
        <p:nvSpPr>
          <p:cNvPr id="11" name="Rounded Rectangle 13"/>
          <p:cNvSpPr>
            <a:spLocks noChangeArrowheads="1"/>
          </p:cNvSpPr>
          <p:nvPr userDrawn="1"/>
        </p:nvSpPr>
        <p:spPr bwMode="auto">
          <a:xfrm>
            <a:off x="696982" y="515938"/>
            <a:ext cx="12281995" cy="6515100"/>
          </a:xfrm>
          <a:prstGeom prst="roundRect">
            <a:avLst>
              <a:gd name="adj" fmla="val 2199"/>
            </a:avLst>
          </a:prstGeom>
          <a:noFill/>
          <a:ln w="76200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8266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8266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8266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8266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8266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826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826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826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826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altLang="en-US" sz="1900" dirty="0"/>
          </a:p>
        </p:txBody>
      </p:sp>
      <p:pic>
        <p:nvPicPr>
          <p:cNvPr id="12" name="Picture 4" descr="K:\_Drewry\New Logos\Drewry_LogoFormats_010611\Maritime_Research\png\drewry_mr_neg.png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866628" y="627064"/>
            <a:ext cx="3642289" cy="11080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87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872743" y="1806024"/>
            <a:ext cx="5516577" cy="1008063"/>
          </a:xfrm>
          <a:ln/>
        </p:spPr>
        <p:txBody>
          <a:bodyPr/>
          <a:lstStyle>
            <a:lvl1pPr>
              <a:defRPr sz="25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8" name="Subtitle 17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868584" y="2958548"/>
            <a:ext cx="5146624" cy="39528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buFontTx/>
              <a:buNone/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743992" y="6058967"/>
            <a:ext cx="6887719" cy="9144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179388" indent="0"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965200" indent="0"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1447800" indent="0"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1930400" indent="0"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977472" y="6181726"/>
            <a:ext cx="4797111" cy="684213"/>
          </a:xfrm>
          <a:prstGeom prst="rect">
            <a:avLst/>
          </a:prstGeom>
        </p:spPr>
        <p:txBody>
          <a:bodyPr anchor="ctr"/>
          <a:lstStyle>
            <a:lvl1pPr marL="0" indent="0" algn="r">
              <a:buFontTx/>
              <a:buNone/>
              <a:defRPr sz="1400" b="1">
                <a:solidFill>
                  <a:schemeClr val="bg1"/>
                </a:solidFill>
              </a:defRPr>
            </a:lvl1pPr>
            <a:lvl2pPr>
              <a:defRPr sz="1400" b="1">
                <a:solidFill>
                  <a:schemeClr val="bg1"/>
                </a:solidFill>
              </a:defRPr>
            </a:lvl2pPr>
            <a:lvl3pPr>
              <a:defRPr sz="1400" b="1">
                <a:solidFill>
                  <a:schemeClr val="bg1"/>
                </a:solidFill>
              </a:defRPr>
            </a:lvl3pPr>
            <a:lvl4pPr>
              <a:defRPr sz="1400" b="1">
                <a:solidFill>
                  <a:schemeClr val="bg1"/>
                </a:solidFill>
              </a:defRPr>
            </a:lvl4pPr>
            <a:lvl5pPr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820492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2846" y="4859339"/>
            <a:ext cx="11425587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2846" y="3205164"/>
            <a:ext cx="11425587" cy="16541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886F74-2642-4694-B002-D3BDBA592AAC}" type="datetimeFigureOut">
              <a:rPr lang="en-GB"/>
              <a:pPr>
                <a:defRPr/>
              </a:pPr>
              <a:t>26/11/2014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C81E7C-EBA1-4353-A807-1B787B4C3AB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35394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2455" y="1763713"/>
            <a:ext cx="5949889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18561" y="1763713"/>
            <a:ext cx="5951934" cy="4991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7D165-F2A8-41FE-A90E-C97418E4EDED}" type="datetimeFigureOut">
              <a:rPr lang="en-GB"/>
              <a:pPr>
                <a:defRPr/>
              </a:pPr>
              <a:t>26/11/2014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82FE0-C8CC-4C0E-9683-2F46B405ACB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04889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2455" y="1692275"/>
            <a:ext cx="5939670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2455" y="2397125"/>
            <a:ext cx="5939670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28782" y="1692275"/>
            <a:ext cx="59417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28782" y="2397125"/>
            <a:ext cx="5941713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54B38-A206-49EF-B162-1F73044CE8AA}" type="datetimeFigureOut">
              <a:rPr lang="en-GB"/>
              <a:pPr>
                <a:defRPr/>
              </a:pPr>
              <a:t>26/11/2014</a:t>
            </a:fld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B5364-DC9C-48DC-B474-ED4B11065DD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2711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BACD4-83B2-415B-9495-A6D69E25BB34}" type="datetimeFigureOut">
              <a:rPr lang="en-GB"/>
              <a:pPr>
                <a:defRPr/>
              </a:pPr>
              <a:t>26/11/2014</a:t>
            </a:fld>
            <a:endParaRPr lang="en-GB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390C9-6BA9-48B2-B375-3F6208D4E66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50858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BF112-F6E9-4BEE-B0F5-5D36731A9839}" type="datetimeFigureOut">
              <a:rPr lang="en-GB"/>
              <a:pPr>
                <a:defRPr/>
              </a:pPr>
              <a:t>26/11/2014</a:t>
            </a:fld>
            <a:endParaRPr lang="en-GB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B3ED0-B68F-4D77-9FEB-8CE1A14775E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24306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2455" y="301626"/>
            <a:ext cx="4423072" cy="128111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54954" y="301625"/>
            <a:ext cx="7515542" cy="64531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2455" y="1582739"/>
            <a:ext cx="4423072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972E3-7FC9-4B50-97FE-C0DCF8ADCDD7}" type="datetimeFigureOut">
              <a:rPr lang="en-GB"/>
              <a:pPr>
                <a:defRPr/>
              </a:pPr>
              <a:t>26/11/2014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D4019-E0F0-4799-B55B-9FE1B56D106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913975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4631" y="5292726"/>
            <a:ext cx="8065361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34631" y="676275"/>
            <a:ext cx="8065361" cy="4535488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34631" y="5918201"/>
            <a:ext cx="8065361" cy="8874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C0953-E544-4876-AE7C-068DC95CD0C5}" type="datetimeFigureOut">
              <a:rPr lang="en-GB"/>
              <a:pPr>
                <a:defRPr/>
              </a:pPr>
              <a:t>26/11/2014</a:t>
            </a:fld>
            <a:endParaRPr lang="en-GB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683318-5CE1-40E4-A93E-05FFF1CF2FD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2675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769F2-5D54-494B-A73D-7EE28C28189C}" type="datetimeFigureOut">
              <a:rPr lang="en-GB"/>
              <a:pPr>
                <a:defRPr/>
              </a:pPr>
              <a:t>26/11/2014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CF4C9-CE0B-4102-B11F-69E1810675F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5681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47518" y="303213"/>
            <a:ext cx="3022977" cy="645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2455" y="303213"/>
            <a:ext cx="8878846" cy="6451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B80ED-8B09-4BDE-AF73-14A94E6FE944}" type="datetimeFigureOut">
              <a:rPr lang="en-GB"/>
              <a:pPr>
                <a:defRPr/>
              </a:pPr>
              <a:t>26/11/2014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DD9167-4119-4E6B-9457-E03AD9B0191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70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SupplyCh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55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490" y="547293"/>
            <a:ext cx="12214545" cy="632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Object 11"/>
          <p:cNvGraphicFramePr>
            <a:graphicFrameLocks noChangeAspect="1"/>
          </p:cNvGraphicFramePr>
          <p:nvPr userDrawn="1"/>
        </p:nvGraphicFramePr>
        <p:xfrm>
          <a:off x="731729" y="6027738"/>
          <a:ext cx="12251336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32" name="Image" r:id="rId4" imgW="12685714" imgH="1320635" progId="Photoshop.Image.11">
                  <p:embed/>
                </p:oleObj>
              </mc:Choice>
              <mc:Fallback>
                <p:oleObj name="Image" r:id="rId4" imgW="12685714" imgH="1320635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729" y="6027738"/>
                        <a:ext cx="12251336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ounded Rectangle 8"/>
          <p:cNvSpPr/>
          <p:nvPr userDrawn="1"/>
        </p:nvSpPr>
        <p:spPr bwMode="auto">
          <a:xfrm>
            <a:off x="743992" y="539751"/>
            <a:ext cx="6542934" cy="3354387"/>
          </a:xfrm>
          <a:prstGeom prst="roundRect">
            <a:avLst>
              <a:gd name="adj" fmla="val 1889"/>
            </a:avLst>
          </a:prstGeom>
          <a:gradFill flip="none" rotWithShape="1">
            <a:gsLst>
              <a:gs pos="99000">
                <a:srgbClr val="056291">
                  <a:alpha val="67000"/>
                </a:srgbClr>
              </a:gs>
              <a:gs pos="1000">
                <a:srgbClr val="006699">
                  <a:lumMod val="91000"/>
                </a:srgbClr>
              </a:gs>
              <a:gs pos="99000">
                <a:schemeClr val="accent1">
                  <a:shade val="100000"/>
                  <a:satMod val="115000"/>
                  <a:alpha val="84000"/>
                </a:schemeClr>
              </a:gs>
            </a:gsLst>
            <a:lin ang="66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82663">
              <a:defRPr/>
            </a:pPr>
            <a:endParaRPr lang="en-GB" sz="1900" dirty="0"/>
          </a:p>
        </p:txBody>
      </p:sp>
      <p:pic>
        <p:nvPicPr>
          <p:cNvPr id="11" name="Picture 5" descr="K:\_Drewry\New Logos\Drewry_LogoFormats_010611\Supply_Chain_Advisors\png\drewry_sca_neg.png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866628" y="627064"/>
            <a:ext cx="3517610" cy="11271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87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872743" y="1806024"/>
            <a:ext cx="5516577" cy="1008063"/>
          </a:xfrm>
          <a:ln/>
        </p:spPr>
        <p:txBody>
          <a:bodyPr/>
          <a:lstStyle>
            <a:lvl1pPr>
              <a:defRPr sz="25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8" name="Subtitle 17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868584" y="2958548"/>
            <a:ext cx="5146624" cy="39528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buFontTx/>
              <a:buNone/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743992" y="6058967"/>
            <a:ext cx="6887719" cy="9144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179388" indent="0"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965200" indent="0"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1447800" indent="0"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1930400" indent="0"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977472" y="6181726"/>
            <a:ext cx="4797111" cy="684213"/>
          </a:xfrm>
          <a:prstGeom prst="rect">
            <a:avLst/>
          </a:prstGeom>
        </p:spPr>
        <p:txBody>
          <a:bodyPr anchor="ctr"/>
          <a:lstStyle>
            <a:lvl1pPr marL="0" indent="0" algn="r">
              <a:buFontTx/>
              <a:buNone/>
              <a:defRPr sz="1400" b="1">
                <a:solidFill>
                  <a:schemeClr val="bg1"/>
                </a:solidFill>
              </a:defRPr>
            </a:lvl1pPr>
            <a:lvl2pPr>
              <a:defRPr sz="1400" b="1">
                <a:solidFill>
                  <a:schemeClr val="bg1"/>
                </a:solidFill>
              </a:defRPr>
            </a:lvl2pPr>
            <a:lvl3pPr>
              <a:defRPr sz="1400" b="1">
                <a:solidFill>
                  <a:schemeClr val="bg1"/>
                </a:solidFill>
              </a:defRPr>
            </a:lvl3pPr>
            <a:lvl4pPr>
              <a:defRPr sz="1400" b="1">
                <a:solidFill>
                  <a:schemeClr val="bg1"/>
                </a:solidFill>
              </a:defRPr>
            </a:lvl4pPr>
            <a:lvl5pPr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90173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Advis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1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89" y="515939"/>
            <a:ext cx="12214545" cy="630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Object 11"/>
          <p:cNvGraphicFramePr>
            <a:graphicFrameLocks noChangeAspect="1"/>
          </p:cNvGraphicFramePr>
          <p:nvPr userDrawn="1"/>
        </p:nvGraphicFramePr>
        <p:xfrm>
          <a:off x="731729" y="6027738"/>
          <a:ext cx="12251336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656" name="Image" r:id="rId4" imgW="12685714" imgH="1320635" progId="Photoshop.Image.11">
                  <p:embed/>
                </p:oleObj>
              </mc:Choice>
              <mc:Fallback>
                <p:oleObj name="Image" r:id="rId4" imgW="12685714" imgH="1320635" progId="Photoshop.Image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729" y="6027738"/>
                        <a:ext cx="12251336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ounded Rectangle 8"/>
          <p:cNvSpPr/>
          <p:nvPr userDrawn="1"/>
        </p:nvSpPr>
        <p:spPr bwMode="auto">
          <a:xfrm>
            <a:off x="743992" y="539751"/>
            <a:ext cx="6542934" cy="3354387"/>
          </a:xfrm>
          <a:prstGeom prst="roundRect">
            <a:avLst>
              <a:gd name="adj" fmla="val 1889"/>
            </a:avLst>
          </a:prstGeom>
          <a:gradFill flip="none" rotWithShape="1">
            <a:gsLst>
              <a:gs pos="99000">
                <a:srgbClr val="056291">
                  <a:alpha val="67000"/>
                </a:srgbClr>
              </a:gs>
              <a:gs pos="1000">
                <a:srgbClr val="006699">
                  <a:lumMod val="91000"/>
                </a:srgbClr>
              </a:gs>
              <a:gs pos="99000">
                <a:schemeClr val="accent1">
                  <a:shade val="100000"/>
                  <a:satMod val="115000"/>
                  <a:alpha val="84000"/>
                </a:schemeClr>
              </a:gs>
            </a:gsLst>
            <a:lin ang="660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982663">
              <a:defRPr/>
            </a:pPr>
            <a:endParaRPr lang="en-GB" sz="1900" dirty="0"/>
          </a:p>
        </p:txBody>
      </p:sp>
      <p:pic>
        <p:nvPicPr>
          <p:cNvPr id="11" name="Picture 4" descr="K:\_Drewry\New Logos\Drewry_LogoFormats_010611\Maritime_Advisors\png\drewry_ma_neg.png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870716" y="625476"/>
            <a:ext cx="3642289" cy="11080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ounded Rectangle 15"/>
          <p:cNvSpPr>
            <a:spLocks noChangeArrowheads="1"/>
          </p:cNvSpPr>
          <p:nvPr userDrawn="1"/>
        </p:nvSpPr>
        <p:spPr bwMode="auto">
          <a:xfrm>
            <a:off x="696983" y="515938"/>
            <a:ext cx="12259512" cy="6515100"/>
          </a:xfrm>
          <a:prstGeom prst="roundRect">
            <a:avLst>
              <a:gd name="adj" fmla="val 2199"/>
            </a:avLst>
          </a:prstGeom>
          <a:noFill/>
          <a:ln w="76200" algn="ctr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defTabSz="98266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8266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8266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8266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8266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826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826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826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8266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altLang="en-US" sz="1900" dirty="0"/>
          </a:p>
        </p:txBody>
      </p:sp>
      <p:sp>
        <p:nvSpPr>
          <p:cNvPr id="3087" name="Rectangle 15"/>
          <p:cNvSpPr>
            <a:spLocks noGrp="1" noChangeArrowheads="1"/>
          </p:cNvSpPr>
          <p:nvPr>
            <p:ph type="ctrTitle"/>
          </p:nvPr>
        </p:nvSpPr>
        <p:spPr>
          <a:xfrm>
            <a:off x="872743" y="1806024"/>
            <a:ext cx="5516577" cy="1008063"/>
          </a:xfrm>
          <a:ln/>
        </p:spPr>
        <p:txBody>
          <a:bodyPr/>
          <a:lstStyle>
            <a:lvl1pPr>
              <a:defRPr sz="25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8" name="Subtitle 17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868584" y="2958548"/>
            <a:ext cx="5146624" cy="39528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buFontTx/>
              <a:buNone/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743992" y="6058967"/>
            <a:ext cx="6887719" cy="9144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00" b="1">
                <a:solidFill>
                  <a:schemeClr val="bg1"/>
                </a:solidFill>
              </a:defRPr>
            </a:lvl1pPr>
            <a:lvl2pPr marL="179388" indent="0">
              <a:buFontTx/>
              <a:buNone/>
              <a:defRPr sz="1400" b="1">
                <a:solidFill>
                  <a:schemeClr val="bg1"/>
                </a:solidFill>
              </a:defRPr>
            </a:lvl2pPr>
            <a:lvl3pPr marL="965200" indent="0">
              <a:buFontTx/>
              <a:buNone/>
              <a:defRPr sz="1400" b="1">
                <a:solidFill>
                  <a:schemeClr val="bg1"/>
                </a:solidFill>
              </a:defRPr>
            </a:lvl3pPr>
            <a:lvl4pPr marL="1447800" indent="0">
              <a:buFontTx/>
              <a:buNone/>
              <a:defRPr sz="1400" b="1">
                <a:solidFill>
                  <a:schemeClr val="bg1"/>
                </a:solidFill>
              </a:defRPr>
            </a:lvl4pPr>
            <a:lvl5pPr marL="1930400" indent="0">
              <a:buFontTx/>
              <a:buNone/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7977472" y="6181726"/>
            <a:ext cx="4797111" cy="684213"/>
          </a:xfrm>
          <a:prstGeom prst="rect">
            <a:avLst/>
          </a:prstGeom>
        </p:spPr>
        <p:txBody>
          <a:bodyPr anchor="ctr"/>
          <a:lstStyle>
            <a:lvl1pPr marL="0" indent="0" algn="r">
              <a:buFontTx/>
              <a:buNone/>
              <a:defRPr sz="1400" b="1">
                <a:solidFill>
                  <a:schemeClr val="bg1"/>
                </a:solidFill>
              </a:defRPr>
            </a:lvl1pPr>
            <a:lvl2pPr>
              <a:defRPr sz="1400" b="1">
                <a:solidFill>
                  <a:schemeClr val="bg1"/>
                </a:solidFill>
              </a:defRPr>
            </a:lvl2pPr>
            <a:lvl3pPr>
              <a:defRPr sz="1400" b="1">
                <a:solidFill>
                  <a:schemeClr val="bg1"/>
                </a:solidFill>
              </a:defRPr>
            </a:lvl3pPr>
            <a:lvl4pPr>
              <a:defRPr sz="1400" b="1">
                <a:solidFill>
                  <a:schemeClr val="bg1"/>
                </a:solidFill>
              </a:defRPr>
            </a:lvl4pPr>
            <a:lvl5pPr>
              <a:defRPr sz="14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03935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0468" y="573207"/>
            <a:ext cx="12607367" cy="4320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579" y="1351129"/>
            <a:ext cx="12581355" cy="5554639"/>
          </a:xfrm>
          <a:prstGeom prst="rect">
            <a:avLst/>
          </a:prstGeom>
        </p:spPr>
        <p:txBody>
          <a:bodyPr/>
          <a:lstStyle>
            <a:lvl1pPr marL="342900" indent="-342900">
              <a:buClrTx/>
              <a:buSzPct val="110000"/>
              <a:buFontTx/>
              <a:buBlip>
                <a:blip r:embed="rId2"/>
              </a:buBlip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C2AE39-5FA0-4C33-A12B-4944B368583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107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0"/>
          <p:cNvCxnSpPr>
            <a:cxnSpLocks noChangeShapeType="1"/>
          </p:cNvCxnSpPr>
          <p:nvPr userDrawn="1"/>
        </p:nvCxnSpPr>
        <p:spPr bwMode="auto">
          <a:xfrm>
            <a:off x="3057724" y="1338264"/>
            <a:ext cx="0" cy="560863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3198756" y="1338264"/>
            <a:ext cx="9786353" cy="5608637"/>
          </a:xfrm>
          <a:prstGeom prst="rect">
            <a:avLst/>
          </a:prstGeom>
        </p:spPr>
        <p:txBody>
          <a:bodyPr/>
          <a:lstStyle>
            <a:lvl1pPr>
              <a:buClr>
                <a:schemeClr val="accent3">
                  <a:lumMod val="10000"/>
                </a:schemeClr>
              </a:buClr>
              <a:buFont typeface="+mj-lt"/>
              <a:buAutoNum type="arabicPeriod"/>
              <a:defRPr sz="1800"/>
            </a:lvl1pPr>
            <a:lvl2pPr marL="407988" indent="-228600">
              <a:buClr>
                <a:schemeClr val="accent3">
                  <a:lumMod val="10000"/>
                </a:schemeClr>
              </a:buClr>
              <a:buFont typeface="+mj-lt"/>
              <a:buAutoNum type="arabicPeriod"/>
              <a:defRPr sz="1800"/>
            </a:lvl2pPr>
            <a:lvl3pPr>
              <a:buClr>
                <a:schemeClr val="accent3">
                  <a:lumMod val="10000"/>
                </a:schemeClr>
              </a:buClr>
              <a:buFont typeface="+mj-lt"/>
              <a:buAutoNum type="arabicPeriod"/>
              <a:defRPr sz="1800"/>
            </a:lvl3pPr>
            <a:lvl4pPr>
              <a:buClr>
                <a:schemeClr val="accent3">
                  <a:lumMod val="10000"/>
                </a:schemeClr>
              </a:buClr>
              <a:buFont typeface="+mj-lt"/>
              <a:buAutoNum type="arabicPeriod"/>
              <a:defRPr sz="1800"/>
            </a:lvl4pPr>
            <a:lvl5pPr>
              <a:buClr>
                <a:schemeClr val="accent3">
                  <a:lumMod val="10000"/>
                </a:schemeClr>
              </a:buClr>
              <a:buFont typeface="+mj-lt"/>
              <a:buAutoNum type="arabicPeriod"/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/>
          </p:nvPr>
        </p:nvSpPr>
        <p:spPr>
          <a:xfrm>
            <a:off x="404455" y="1337482"/>
            <a:ext cx="2494881" cy="5730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baseline="0">
                <a:solidFill>
                  <a:schemeClr val="accent3">
                    <a:lumMod val="25000"/>
                  </a:schemeClr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AA7BA5-5F1D-476B-AACD-7AD73189F23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1686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005" y="4859339"/>
            <a:ext cx="12950361" cy="1501775"/>
          </a:xfrm>
          <a:solidFill>
            <a:schemeClr val="bg1"/>
          </a:solidFill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579" y="3205164"/>
            <a:ext cx="12616497" cy="165417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9D2F7-BBF9-49D7-8269-FC31288C7B4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20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4150" y="1323833"/>
            <a:ext cx="5979229" cy="5580000"/>
          </a:xfrm>
          <a:prstGeom prst="rect">
            <a:avLst/>
          </a:prstGeom>
        </p:spPr>
        <p:txBody>
          <a:bodyPr/>
          <a:lstStyle>
            <a:lvl1pPr marL="342900" indent="-342900">
              <a:buSzPct val="90000"/>
              <a:buFontTx/>
              <a:buBlip>
                <a:blip r:embed="rId2"/>
              </a:buBlip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11851" y="1326984"/>
            <a:ext cx="5979229" cy="5580000"/>
          </a:xfrm>
          <a:prstGeom prst="rect">
            <a:avLst/>
          </a:prstGeom>
        </p:spPr>
        <p:txBody>
          <a:bodyPr/>
          <a:lstStyle>
            <a:lvl1pPr marL="514350" indent="-514350">
              <a:buSzPct val="95000"/>
              <a:buFontTx/>
              <a:buBlip>
                <a:blip r:embed="rId2"/>
              </a:buBlip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88B2F1-D185-47B3-B7DE-F661D49E136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27178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1302" y="562525"/>
            <a:ext cx="12607367" cy="432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1307" y="1323785"/>
            <a:ext cx="5939670" cy="7048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8880" y="2096875"/>
            <a:ext cx="5939670" cy="4836188"/>
          </a:xfrm>
          <a:prstGeom prst="rect">
            <a:avLst/>
          </a:prstGeom>
        </p:spPr>
        <p:txBody>
          <a:bodyPr/>
          <a:lstStyle>
            <a:lvl1pPr marL="342900" indent="-342900">
              <a:buSzPct val="95000"/>
              <a:buFontTx/>
              <a:buBlip>
                <a:blip r:embed="rId2"/>
              </a:buBlip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039644" y="1323786"/>
            <a:ext cx="5941713" cy="7048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039643" y="2096874"/>
            <a:ext cx="5941713" cy="4836189"/>
          </a:xfrm>
          <a:prstGeom prst="rect">
            <a:avLst/>
          </a:prstGeom>
        </p:spPr>
        <p:txBody>
          <a:bodyPr/>
          <a:lstStyle>
            <a:lvl1pPr marL="342900" indent="-342900">
              <a:buSzPct val="95000"/>
              <a:buFontTx/>
              <a:buBlip>
                <a:blip r:embed="rId2"/>
              </a:buBlip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41367A-BBEF-4624-9291-3932BA1C654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0928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40"/>
          <p:cNvSpPr txBox="1">
            <a:spLocks noChangeArrowheads="1"/>
          </p:cNvSpPr>
          <p:nvPr/>
        </p:nvSpPr>
        <p:spPr bwMode="auto">
          <a:xfrm>
            <a:off x="11151700" y="7286626"/>
            <a:ext cx="2207448" cy="22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lIns="96515" tIns="48257" rIns="96515" bIns="48257">
            <a:spAutoFit/>
          </a:bodyPr>
          <a:lstStyle>
            <a:lvl1pPr defTabSz="9652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52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52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52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52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sz="800" dirty="0">
                <a:solidFill>
                  <a:srgbClr val="7F95AD"/>
                </a:solidFill>
              </a:rPr>
              <a:t>© Drewry </a:t>
            </a:r>
            <a:r>
              <a:rPr lang="en-GB" sz="800" dirty="0" smtClean="0">
                <a:solidFill>
                  <a:srgbClr val="7F95AD"/>
                </a:solidFill>
              </a:rPr>
              <a:t>2014</a:t>
            </a:r>
            <a:endParaRPr lang="en-GB" sz="800" dirty="0">
              <a:solidFill>
                <a:srgbClr val="7F95AD"/>
              </a:solidFill>
            </a:endParaRPr>
          </a:p>
        </p:txBody>
      </p:sp>
      <p:sp>
        <p:nvSpPr>
          <p:cNvPr id="1027" name="AutoShape 41"/>
          <p:cNvSpPr>
            <a:spLocks noChangeArrowheads="1"/>
          </p:cNvSpPr>
          <p:nvPr/>
        </p:nvSpPr>
        <p:spPr bwMode="auto">
          <a:xfrm>
            <a:off x="12701002" y="180975"/>
            <a:ext cx="510983" cy="50323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2B5C"/>
              </a:gs>
              <a:gs pos="100000">
                <a:srgbClr val="00AEE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altLang="en-US" sz="1900" dirty="0"/>
          </a:p>
        </p:txBody>
      </p:sp>
      <p:sp>
        <p:nvSpPr>
          <p:cNvPr id="2090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2515005" y="252413"/>
            <a:ext cx="647926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15" tIns="48257" rIns="96515" bIns="48257" numCol="1" anchor="t" anchorCtr="0" compatLnSpc="1">
            <a:prstTxWarp prst="textNoShape">
              <a:avLst/>
            </a:prstTxWarp>
          </a:bodyPr>
          <a:lstStyle>
            <a:lvl1pPr algn="r">
              <a:defRPr sz="800" b="1">
                <a:solidFill>
                  <a:schemeClr val="bg1"/>
                </a:solidFill>
                <a:latin typeface="Helvetica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C10BA222-AEDF-4A05-A7CC-5B52299440B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1029" name="AutoShape 43"/>
          <p:cNvSpPr>
            <a:spLocks noChangeArrowheads="1"/>
          </p:cNvSpPr>
          <p:nvPr/>
        </p:nvSpPr>
        <p:spPr bwMode="auto">
          <a:xfrm>
            <a:off x="12701002" y="180975"/>
            <a:ext cx="510983" cy="50323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2B5C"/>
              </a:gs>
              <a:gs pos="100000">
                <a:srgbClr val="00AEE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altLang="en-US" sz="1900" dirty="0"/>
          </a:p>
        </p:txBody>
      </p:sp>
      <p:sp>
        <p:nvSpPr>
          <p:cNvPr id="1030" name="Rectangle 44"/>
          <p:cNvSpPr>
            <a:spLocks noChangeArrowheads="1"/>
          </p:cNvSpPr>
          <p:nvPr/>
        </p:nvSpPr>
        <p:spPr bwMode="auto">
          <a:xfrm>
            <a:off x="12527269" y="268288"/>
            <a:ext cx="647926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515" tIns="48257" rIns="96515" bIns="48257"/>
          <a:lstStyle>
            <a:lvl1pPr defTabSz="9652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52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52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52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52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fld id="{170974A6-0775-4389-AE6B-644064FDA691}" type="slidenum">
              <a:rPr lang="en-GB" altLang="en-US" sz="1100" b="1">
                <a:solidFill>
                  <a:schemeClr val="bg1"/>
                </a:solidFill>
                <a:latin typeface="Helvetica" pitchFamily="34" charset="0"/>
              </a:rPr>
              <a:pPr algn="r" eaLnBrk="1" hangingPunct="1"/>
              <a:t>‹#›</a:t>
            </a:fld>
            <a:endParaRPr lang="en-GB" altLang="en-US" sz="1100" b="1" dirty="0"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1031" name="Text Box 45"/>
          <p:cNvSpPr txBox="1">
            <a:spLocks noChangeArrowheads="1"/>
          </p:cNvSpPr>
          <p:nvPr userDrawn="1"/>
        </p:nvSpPr>
        <p:spPr bwMode="auto">
          <a:xfrm>
            <a:off x="6467005" y="290513"/>
            <a:ext cx="628100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652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52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52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52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52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sz="900" dirty="0" smtClean="0">
                <a:solidFill>
                  <a:srgbClr val="002B5C"/>
                </a:solidFill>
              </a:rPr>
              <a:t>Outlook for Shipping Market </a:t>
            </a:r>
            <a:r>
              <a:rPr lang="en-GB" sz="900" b="1" dirty="0" smtClean="0">
                <a:solidFill>
                  <a:srgbClr val="002B5C"/>
                </a:solidFill>
              </a:rPr>
              <a:t>|</a:t>
            </a:r>
            <a:r>
              <a:rPr lang="en-GB" sz="900" b="1" baseline="0" dirty="0" smtClean="0">
                <a:solidFill>
                  <a:srgbClr val="002B5C"/>
                </a:solidFill>
              </a:rPr>
              <a:t> </a:t>
            </a:r>
            <a:r>
              <a:rPr lang="en-GB" sz="900" b="1" dirty="0" smtClean="0">
                <a:solidFill>
                  <a:srgbClr val="002B5C"/>
                </a:solidFill>
              </a:rPr>
              <a:t>Shanghai Shipping Exchange Forum</a:t>
            </a:r>
            <a:endParaRPr lang="en-GB" sz="900" b="1" dirty="0">
              <a:solidFill>
                <a:srgbClr val="002B5C"/>
              </a:solidFill>
            </a:endParaRPr>
          </a:p>
        </p:txBody>
      </p:sp>
      <p:sp>
        <p:nvSpPr>
          <p:cNvPr id="1032" name="Line 46"/>
          <p:cNvSpPr>
            <a:spLocks noChangeShapeType="1"/>
          </p:cNvSpPr>
          <p:nvPr/>
        </p:nvSpPr>
        <p:spPr bwMode="auto">
          <a:xfrm>
            <a:off x="12731661" y="179389"/>
            <a:ext cx="0" cy="509587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 sz="1900" dirty="0"/>
          </a:p>
        </p:txBody>
      </p:sp>
      <p:sp>
        <p:nvSpPr>
          <p:cNvPr id="1033" name="Rectangle 48"/>
          <p:cNvSpPr>
            <a:spLocks noGrp="1" noChangeArrowheads="1"/>
          </p:cNvSpPr>
          <p:nvPr>
            <p:ph type="title"/>
          </p:nvPr>
        </p:nvSpPr>
        <p:spPr bwMode="auto">
          <a:xfrm>
            <a:off x="378128" y="563563"/>
            <a:ext cx="12606981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6515" tIns="48257" rIns="96515" bIns="4825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97" r:id="rId1"/>
    <p:sldLayoutId id="2147484298" r:id="rId2"/>
    <p:sldLayoutId id="2147484299" r:id="rId3"/>
    <p:sldLayoutId id="2147484300" r:id="rId4"/>
    <p:sldLayoutId id="2147484278" r:id="rId5"/>
    <p:sldLayoutId id="2147484301" r:id="rId6"/>
    <p:sldLayoutId id="2147484279" r:id="rId7"/>
    <p:sldLayoutId id="2147484280" r:id="rId8"/>
    <p:sldLayoutId id="2147484281" r:id="rId9"/>
    <p:sldLayoutId id="2147484282" r:id="rId10"/>
    <p:sldLayoutId id="2147484283" r:id="rId11"/>
    <p:sldLayoutId id="2147484284" r:id="rId12"/>
    <p:sldLayoutId id="2147484285" r:id="rId13"/>
    <p:sldLayoutId id="2147484302" r:id="rId14"/>
    <p:sldLayoutId id="2147484304" r:id="rId15"/>
    <p:sldLayoutId id="2147484305" r:id="rId16"/>
    <p:sldLayoutId id="2147484306" r:id="rId17"/>
  </p:sldLayoutIdLst>
  <p:timing>
    <p:tnLst>
      <p:par>
        <p:cTn id="1" dur="indefinite" restart="never" nodeType="tmRoot"/>
      </p:par>
    </p:tnLst>
  </p:timing>
  <p:txStyles>
    <p:titleStyle>
      <a:lvl1pPr algn="l" defTabSz="965200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2B5C"/>
          </a:solidFill>
          <a:latin typeface="+mj-lt"/>
          <a:ea typeface="+mj-ea"/>
          <a:cs typeface="+mj-cs"/>
        </a:defRPr>
      </a:lvl1pPr>
      <a:lvl2pPr algn="l" defTabSz="965200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2B5C"/>
          </a:solidFill>
          <a:latin typeface="Arial" charset="0"/>
          <a:cs typeface="Arial" charset="0"/>
        </a:defRPr>
      </a:lvl2pPr>
      <a:lvl3pPr algn="l" defTabSz="965200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2B5C"/>
          </a:solidFill>
          <a:latin typeface="Arial" charset="0"/>
          <a:cs typeface="Arial" charset="0"/>
        </a:defRPr>
      </a:lvl3pPr>
      <a:lvl4pPr algn="l" defTabSz="965200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2B5C"/>
          </a:solidFill>
          <a:latin typeface="Arial" charset="0"/>
          <a:cs typeface="Arial" charset="0"/>
        </a:defRPr>
      </a:lvl4pPr>
      <a:lvl5pPr algn="l" defTabSz="965200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2B5C"/>
          </a:solidFill>
          <a:latin typeface="Arial" charset="0"/>
          <a:cs typeface="Arial" charset="0"/>
        </a:defRPr>
      </a:lvl5pPr>
      <a:lvl6pPr marL="457200" algn="l" defTabSz="965200" rtl="0" eaLnBrk="1" fontAlgn="base" hangingPunct="1">
        <a:spcBef>
          <a:spcPct val="0"/>
        </a:spcBef>
        <a:spcAft>
          <a:spcPct val="0"/>
        </a:spcAft>
        <a:defRPr b="1">
          <a:solidFill>
            <a:srgbClr val="002B5C"/>
          </a:solidFill>
          <a:latin typeface="Helvetica" pitchFamily="34" charset="0"/>
          <a:cs typeface="Arial" charset="0"/>
        </a:defRPr>
      </a:lvl6pPr>
      <a:lvl7pPr marL="914400" algn="l" defTabSz="965200" rtl="0" eaLnBrk="1" fontAlgn="base" hangingPunct="1">
        <a:spcBef>
          <a:spcPct val="0"/>
        </a:spcBef>
        <a:spcAft>
          <a:spcPct val="0"/>
        </a:spcAft>
        <a:defRPr b="1">
          <a:solidFill>
            <a:srgbClr val="002B5C"/>
          </a:solidFill>
          <a:latin typeface="Helvetica" pitchFamily="34" charset="0"/>
          <a:cs typeface="Arial" charset="0"/>
        </a:defRPr>
      </a:lvl7pPr>
      <a:lvl8pPr marL="1371600" algn="l" defTabSz="965200" rtl="0" eaLnBrk="1" fontAlgn="base" hangingPunct="1">
        <a:spcBef>
          <a:spcPct val="0"/>
        </a:spcBef>
        <a:spcAft>
          <a:spcPct val="0"/>
        </a:spcAft>
        <a:defRPr b="1">
          <a:solidFill>
            <a:srgbClr val="002B5C"/>
          </a:solidFill>
          <a:latin typeface="Helvetica" pitchFamily="34" charset="0"/>
          <a:cs typeface="Arial" charset="0"/>
        </a:defRPr>
      </a:lvl8pPr>
      <a:lvl9pPr marL="1828800" algn="l" defTabSz="965200" rtl="0" eaLnBrk="1" fontAlgn="base" hangingPunct="1">
        <a:spcBef>
          <a:spcPct val="0"/>
        </a:spcBef>
        <a:spcAft>
          <a:spcPct val="0"/>
        </a:spcAft>
        <a:defRPr b="1">
          <a:solidFill>
            <a:srgbClr val="002B5C"/>
          </a:solidFill>
          <a:latin typeface="Helvetica" pitchFamily="34" charset="0"/>
          <a:cs typeface="Arial" charset="0"/>
        </a:defRPr>
      </a:lvl9pPr>
    </p:titleStyle>
    <p:bodyStyle>
      <a:lvl1pPr marL="342900" indent="-342900" algn="l" defTabSz="965200" rtl="0" eaLnBrk="0" fontAlgn="base" hangingPunct="0">
        <a:spcBef>
          <a:spcPct val="20000"/>
        </a:spcBef>
        <a:spcAft>
          <a:spcPct val="0"/>
        </a:spcAft>
        <a:buChar char="•"/>
        <a:defRPr sz="1000">
          <a:solidFill>
            <a:schemeClr val="tx1"/>
          </a:solidFill>
          <a:latin typeface="+mn-lt"/>
          <a:ea typeface="+mn-ea"/>
          <a:cs typeface="+mn-cs"/>
        </a:defRPr>
      </a:lvl1pPr>
      <a:lvl2pPr marL="179388" indent="277813" algn="l" defTabSz="965200" rtl="0" eaLnBrk="0" fontAlgn="base" hangingPunct="0">
        <a:spcBef>
          <a:spcPct val="20000"/>
        </a:spcBef>
        <a:spcAft>
          <a:spcPct val="0"/>
        </a:spcAft>
        <a:buChar char="–"/>
        <a:defRPr sz="1000">
          <a:solidFill>
            <a:schemeClr val="tx1"/>
          </a:solidFill>
          <a:latin typeface="+mn-lt"/>
          <a:cs typeface="+mn-cs"/>
        </a:defRPr>
      </a:lvl2pPr>
      <a:lvl3pPr marL="1206500" indent="-241300" algn="l" defTabSz="965200" rtl="0" eaLnBrk="0" fontAlgn="base" hangingPunct="0">
        <a:spcBef>
          <a:spcPct val="20000"/>
        </a:spcBef>
        <a:spcAft>
          <a:spcPct val="0"/>
        </a:spcAft>
        <a:buChar char="•"/>
        <a:defRPr sz="1000">
          <a:solidFill>
            <a:schemeClr val="tx1"/>
          </a:solidFill>
          <a:latin typeface="+mn-lt"/>
          <a:cs typeface="+mn-cs"/>
        </a:defRPr>
      </a:lvl3pPr>
      <a:lvl4pPr marL="1689100" indent="-241300" algn="l" defTabSz="965200" rtl="0" eaLnBrk="0" fontAlgn="base" hangingPunct="0">
        <a:spcBef>
          <a:spcPct val="20000"/>
        </a:spcBef>
        <a:spcAft>
          <a:spcPct val="0"/>
        </a:spcAft>
        <a:buChar char="–"/>
        <a:defRPr sz="1000">
          <a:solidFill>
            <a:schemeClr val="tx1"/>
          </a:solidFill>
          <a:latin typeface="+mn-lt"/>
          <a:cs typeface="+mn-cs"/>
        </a:defRPr>
      </a:lvl4pPr>
      <a:lvl5pPr marL="2171700" indent="-241300" algn="l" defTabSz="965200" rtl="0" eaLnBrk="0" fontAlgn="base" hangingPunct="0">
        <a:spcBef>
          <a:spcPct val="20000"/>
        </a:spcBef>
        <a:spcAft>
          <a:spcPct val="0"/>
        </a:spcAft>
        <a:buChar char="»"/>
        <a:defRPr sz="1000">
          <a:solidFill>
            <a:schemeClr val="tx1"/>
          </a:solidFill>
          <a:latin typeface="+mn-lt"/>
          <a:cs typeface="+mn-cs"/>
        </a:defRPr>
      </a:lvl5pPr>
      <a:lvl6pPr marL="2628900" indent="-241300" algn="l" defTabSz="965200" rtl="0" eaLnBrk="1" fontAlgn="base" hangingPunct="1">
        <a:spcBef>
          <a:spcPct val="20000"/>
        </a:spcBef>
        <a:spcAft>
          <a:spcPct val="0"/>
        </a:spcAft>
        <a:buChar char="»"/>
        <a:defRPr sz="1000">
          <a:solidFill>
            <a:schemeClr val="tx1"/>
          </a:solidFill>
          <a:latin typeface="+mn-lt"/>
          <a:cs typeface="+mn-cs"/>
        </a:defRPr>
      </a:lvl6pPr>
      <a:lvl7pPr marL="3086100" indent="-241300" algn="l" defTabSz="965200" rtl="0" eaLnBrk="1" fontAlgn="base" hangingPunct="1">
        <a:spcBef>
          <a:spcPct val="20000"/>
        </a:spcBef>
        <a:spcAft>
          <a:spcPct val="0"/>
        </a:spcAft>
        <a:buChar char="»"/>
        <a:defRPr sz="1000">
          <a:solidFill>
            <a:schemeClr val="tx1"/>
          </a:solidFill>
          <a:latin typeface="+mn-lt"/>
          <a:cs typeface="+mn-cs"/>
        </a:defRPr>
      </a:lvl7pPr>
      <a:lvl8pPr marL="3543300" indent="-241300" algn="l" defTabSz="965200" rtl="0" eaLnBrk="1" fontAlgn="base" hangingPunct="1">
        <a:spcBef>
          <a:spcPct val="20000"/>
        </a:spcBef>
        <a:spcAft>
          <a:spcPct val="0"/>
        </a:spcAft>
        <a:buChar char="»"/>
        <a:defRPr sz="1000">
          <a:solidFill>
            <a:schemeClr val="tx1"/>
          </a:solidFill>
          <a:latin typeface="+mn-lt"/>
          <a:cs typeface="+mn-cs"/>
        </a:defRPr>
      </a:lvl8pPr>
      <a:lvl9pPr marL="4000500" indent="-241300" algn="l" defTabSz="965200" rtl="0" eaLnBrk="1" fontAlgn="base" hangingPunct="1">
        <a:spcBef>
          <a:spcPct val="20000"/>
        </a:spcBef>
        <a:spcAft>
          <a:spcPct val="0"/>
        </a:spcAft>
        <a:buChar char="»"/>
        <a:defRPr sz="1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672455" y="303214"/>
            <a:ext cx="12098041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72455" y="1763713"/>
            <a:ext cx="12098041" cy="499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2455" y="7008814"/>
            <a:ext cx="3135394" cy="401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D01E75C-006A-4AA3-9718-374457D6015C}" type="datetimeFigureOut">
              <a:rPr lang="en-GB"/>
              <a:pPr>
                <a:defRPr/>
              </a:pPr>
              <a:t>26/11/2014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92719" y="7008814"/>
            <a:ext cx="4257512" cy="401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35102" y="7008814"/>
            <a:ext cx="3135394" cy="401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CCAE1EF-85AD-4CB4-BE6D-143571E5A96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86" r:id="rId1"/>
    <p:sldLayoutId id="2147484287" r:id="rId2"/>
    <p:sldLayoutId id="2147484288" r:id="rId3"/>
    <p:sldLayoutId id="2147484289" r:id="rId4"/>
    <p:sldLayoutId id="2147484290" r:id="rId5"/>
    <p:sldLayoutId id="2147484291" r:id="rId6"/>
    <p:sldLayoutId id="2147484292" r:id="rId7"/>
    <p:sldLayoutId id="2147484293" r:id="rId8"/>
    <p:sldLayoutId id="2147484294" r:id="rId9"/>
    <p:sldLayoutId id="2147484295" r:id="rId10"/>
    <p:sldLayoutId id="214748429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rewry.co.uk/publications" TargetMode="Externa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hyperlink" Target="http://www.drewry.co.uk/publications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Relationship Id="rId5" Type="http://schemas.openxmlformats.org/officeDocument/2006/relationships/hyperlink" Target="http://www.drewry.co.uk/publications" TargetMode="External"/><Relationship Id="rId4" Type="http://schemas.openxmlformats.org/officeDocument/2006/relationships/chart" Target="../charts/char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www.drewry.co.uk/consultancy" TargetMode="Externa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hyperlink" Target="http://www.drewry.co.uk/consultancy" TargetMode="Externa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rewry.co.uk/publications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rewry.co.uk/publications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rewry.co.uk/publications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rewry.co.uk/publications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GB" sz="3000" dirty="0"/>
              <a:t>Outlook for Shipping Market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75601" y="2958548"/>
            <a:ext cx="4796015" cy="872473"/>
          </a:xfrm>
        </p:spPr>
        <p:txBody>
          <a:bodyPr/>
          <a:lstStyle/>
          <a:p>
            <a:pPr eaLnBrk="1" hangingPunct="1">
              <a:defRPr/>
            </a:pPr>
            <a:r>
              <a:rPr lang="en-GB" sz="2400" dirty="0"/>
              <a:t>Shanghai Shipping Exchange Forum - Shanghai</a:t>
            </a:r>
            <a:endParaRPr lang="en-GB" sz="2400" dirty="0"/>
          </a:p>
        </p:txBody>
      </p:sp>
      <p:sp>
        <p:nvSpPr>
          <p:cNvPr id="9220" name="Content Placeholder 3"/>
          <p:cNvSpPr>
            <a:spLocks noGrp="1"/>
          </p:cNvSpPr>
          <p:nvPr>
            <p:ph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Aft>
                <a:spcPts val="600"/>
              </a:spcAft>
            </a:pPr>
            <a:endParaRPr lang="en-GB" altLang="en-US" sz="100" dirty="0"/>
          </a:p>
          <a:p>
            <a:pPr eaLnBrk="1" hangingPunct="1">
              <a:spcBef>
                <a:spcPct val="0"/>
              </a:spcBef>
            </a:pPr>
            <a:r>
              <a:rPr lang="en-GB" altLang="en-US" sz="1600" dirty="0"/>
              <a:t>Martin Dixon</a:t>
            </a:r>
          </a:p>
          <a:p>
            <a:pPr eaLnBrk="1" hangingPunct="1">
              <a:spcBef>
                <a:spcPct val="0"/>
              </a:spcBef>
            </a:pPr>
            <a:r>
              <a:rPr lang="en-GB" altLang="en-US" sz="1600" dirty="0"/>
              <a:t>Director Research Products</a:t>
            </a:r>
            <a:endParaRPr lang="en-GB" altLang="en-US" sz="1600" dirty="0"/>
          </a:p>
          <a:p>
            <a:pPr eaLnBrk="1" hangingPunct="1">
              <a:spcBef>
                <a:spcPct val="0"/>
              </a:spcBef>
            </a:pPr>
            <a:r>
              <a:rPr lang="en-GB" altLang="en-US" sz="1600" dirty="0"/>
              <a:t>E mail: dixon@drewry.co.uk</a:t>
            </a:r>
          </a:p>
        </p:txBody>
      </p:sp>
      <p:sp>
        <p:nvSpPr>
          <p:cNvPr id="9221" name="Text Placeholder 4"/>
          <p:cNvSpPr>
            <a:spLocks noGrp="1"/>
          </p:cNvSpPr>
          <p:nvPr>
            <p:ph type="body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altLang="en-US" dirty="0" smtClean="0"/>
              <a:t>27</a:t>
            </a:r>
            <a:r>
              <a:rPr lang="en-GB" altLang="en-US" baseline="30000" dirty="0" smtClean="0"/>
              <a:t>th</a:t>
            </a:r>
            <a:r>
              <a:rPr lang="en-GB" altLang="en-US" dirty="0" smtClean="0"/>
              <a:t> November, 2014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 bwMode="auto">
          <a:xfrm>
            <a:off x="6672443" y="1433757"/>
            <a:ext cx="2647507" cy="5498673"/>
          </a:xfrm>
          <a:prstGeom prst="roundRect">
            <a:avLst/>
          </a:prstGeom>
          <a:solidFill>
            <a:schemeClr val="accent6">
              <a:lumMod val="40000"/>
              <a:lumOff val="60000"/>
              <a:alpha val="48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26" tIns="45713" rIns="91426" bIns="45713" numCol="1" rtlCol="0" anchor="t" anchorCtr="0" compatLnSpc="1">
            <a:prstTxWarp prst="textNoShape">
              <a:avLst/>
            </a:prstTxWarp>
          </a:bodyPr>
          <a:lstStyle/>
          <a:p>
            <a:pPr defTabSz="982515"/>
            <a:endParaRPr lang="en-GB" dirty="0"/>
          </a:p>
        </p:txBody>
      </p:sp>
      <p:graphicFrame>
        <p:nvGraphicFramePr>
          <p:cNvPr id="15" name="Content Placeholder 1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4398704"/>
              </p:ext>
            </p:extLst>
          </p:nvPr>
        </p:nvGraphicFramePr>
        <p:xfrm>
          <a:off x="1801019" y="1350963"/>
          <a:ext cx="9772650" cy="555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0606" y="522051"/>
            <a:ext cx="9792000" cy="583735"/>
          </a:xfrm>
        </p:spPr>
        <p:txBody>
          <a:bodyPr/>
          <a:lstStyle/>
          <a:p>
            <a:r>
              <a:rPr lang="en-GB" dirty="0" smtClean="0"/>
              <a:t>Container Shipping Market Outlook</a:t>
            </a:r>
            <a:br>
              <a:rPr lang="en-GB" dirty="0" smtClean="0"/>
            </a:br>
            <a:r>
              <a:rPr lang="en-GB" sz="2000" dirty="0"/>
              <a:t>Global Demand Development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3933992" y="2356948"/>
            <a:ext cx="777923" cy="389786"/>
          </a:xfrm>
          <a:prstGeom prst="rect">
            <a:avLst/>
          </a:prstGeom>
          <a:noFill/>
        </p:spPr>
        <p:txBody>
          <a:bodyPr wrap="square" lIns="91426" tIns="45713" rIns="91426" bIns="45713" rtlCol="0">
            <a:spAutoFit/>
          </a:bodyPr>
          <a:lstStyle/>
          <a:p>
            <a:r>
              <a:rPr lang="en-GB" dirty="0"/>
              <a:t>+8%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4856079" y="2186820"/>
            <a:ext cx="830240" cy="389786"/>
          </a:xfrm>
          <a:prstGeom prst="rect">
            <a:avLst/>
          </a:prstGeom>
          <a:noFill/>
        </p:spPr>
        <p:txBody>
          <a:bodyPr wrap="square" lIns="91426" tIns="45713" rIns="91426" bIns="45713" rtlCol="0">
            <a:spAutoFit/>
          </a:bodyPr>
          <a:lstStyle/>
          <a:p>
            <a:r>
              <a:rPr lang="en-GB" dirty="0"/>
              <a:t>+5%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5773100" y="2078655"/>
            <a:ext cx="800670" cy="389786"/>
          </a:xfrm>
          <a:prstGeom prst="rect">
            <a:avLst/>
          </a:prstGeom>
          <a:noFill/>
        </p:spPr>
        <p:txBody>
          <a:bodyPr wrap="square" lIns="91426" tIns="45713" rIns="91426" bIns="45713" rtlCol="0">
            <a:spAutoFit/>
          </a:bodyPr>
          <a:lstStyle/>
          <a:p>
            <a:r>
              <a:rPr lang="en-GB" dirty="0"/>
              <a:t>+4%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6693484" y="1808558"/>
            <a:ext cx="773374" cy="389786"/>
          </a:xfrm>
          <a:prstGeom prst="rect">
            <a:avLst/>
          </a:prstGeom>
          <a:noFill/>
        </p:spPr>
        <p:txBody>
          <a:bodyPr wrap="square" lIns="91426" tIns="45713" rIns="91426" bIns="45713" rtlCol="0">
            <a:spAutoFit/>
          </a:bodyPr>
          <a:lstStyle/>
          <a:p>
            <a:r>
              <a:rPr lang="en-GB" dirty="0"/>
              <a:t>+5%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7655075" y="1616197"/>
            <a:ext cx="746079" cy="389786"/>
          </a:xfrm>
          <a:prstGeom prst="rect">
            <a:avLst/>
          </a:prstGeom>
          <a:noFill/>
        </p:spPr>
        <p:txBody>
          <a:bodyPr wrap="square" lIns="91426" tIns="45713" rIns="91426" bIns="45713" rtlCol="0">
            <a:spAutoFit/>
          </a:bodyPr>
          <a:lstStyle/>
          <a:p>
            <a:r>
              <a:rPr lang="en-GB" dirty="0"/>
              <a:t>+6%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1528274" y="7125565"/>
            <a:ext cx="6602819" cy="276985"/>
          </a:xfrm>
          <a:prstGeom prst="rect">
            <a:avLst/>
          </a:prstGeom>
          <a:noFill/>
        </p:spPr>
        <p:txBody>
          <a:bodyPr wrap="square" lIns="91426" tIns="45713" rIns="91426" bIns="45713" rtlCol="0">
            <a:spAutoFit/>
          </a:bodyPr>
          <a:lstStyle/>
          <a:p>
            <a:r>
              <a:rPr lang="en-GB" sz="1200" dirty="0"/>
              <a:t>Source: </a:t>
            </a:r>
            <a:r>
              <a:rPr lang="en-GB" sz="1200" dirty="0"/>
              <a:t>Drewry’s </a:t>
            </a:r>
            <a:r>
              <a:rPr lang="en-GB" sz="1200" dirty="0"/>
              <a:t>Container Forecaster (</a:t>
            </a:r>
            <a:r>
              <a:rPr lang="en-GB" sz="1200" dirty="0">
                <a:hlinkClick r:id="rId3"/>
              </a:rPr>
              <a:t>www.drewry.co.uk/publications</a:t>
            </a:r>
            <a:r>
              <a:rPr lang="en-GB" sz="1200" dirty="0"/>
              <a:t>)  </a:t>
            </a:r>
            <a:endParaRPr lang="en-GB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8583282" y="1433754"/>
            <a:ext cx="746079" cy="389786"/>
          </a:xfrm>
          <a:prstGeom prst="rect">
            <a:avLst/>
          </a:prstGeom>
          <a:noFill/>
        </p:spPr>
        <p:txBody>
          <a:bodyPr wrap="square" lIns="91426" tIns="45713" rIns="91426" bIns="45713" rtlCol="0">
            <a:spAutoFit/>
          </a:bodyPr>
          <a:lstStyle/>
          <a:p>
            <a:r>
              <a:rPr lang="en-GB" dirty="0"/>
              <a:t>+6%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3972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 bwMode="auto">
          <a:xfrm>
            <a:off x="7286927" y="1560787"/>
            <a:ext cx="3831020" cy="5029199"/>
          </a:xfrm>
          <a:prstGeom prst="roundRect">
            <a:avLst/>
          </a:prstGeom>
          <a:solidFill>
            <a:schemeClr val="accent6">
              <a:lumMod val="40000"/>
              <a:lumOff val="60000"/>
              <a:alpha val="48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82663"/>
            <a:endParaRPr lang="en-GB" dirty="0"/>
          </a:p>
        </p:txBody>
      </p:sp>
      <p:graphicFrame>
        <p:nvGraphicFramePr>
          <p:cNvPr id="13" name="Content Placeholder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9106937"/>
              </p:ext>
            </p:extLst>
          </p:nvPr>
        </p:nvGraphicFramePr>
        <p:xfrm>
          <a:off x="1801019" y="1350963"/>
          <a:ext cx="9772650" cy="555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459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9335418" y="7134993"/>
            <a:ext cx="2436812" cy="403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2870" tIns="51435" rIns="102870" bIns="51435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C3AD99E5-4589-4D28-BA93-F901A1545DD6}" type="slidenum">
              <a:rPr lang="en-SG" altLang="en-US" sz="1200">
                <a:solidFill>
                  <a:schemeClr val="bg1"/>
                </a:solidFill>
                <a:latin typeface="Helvetica" pitchFamily="34" charset="0"/>
              </a:rPr>
              <a:pPr eaLnBrk="1" hangingPunct="1"/>
              <a:t>11</a:t>
            </a:fld>
            <a:endParaRPr lang="en-SG" altLang="en-US" sz="1200" dirty="0">
              <a:solidFill>
                <a:schemeClr val="bg1"/>
              </a:solidFill>
              <a:latin typeface="Helvetica" pitchFamily="34" charset="0"/>
            </a:endParaRPr>
          </a:p>
        </p:txBody>
      </p:sp>
      <p:sp>
        <p:nvSpPr>
          <p:cNvPr id="19460" name="Rectangle 2"/>
          <p:cNvSpPr>
            <a:spLocks noChangeArrowheads="1"/>
          </p:cNvSpPr>
          <p:nvPr/>
        </p:nvSpPr>
        <p:spPr bwMode="auto">
          <a:xfrm>
            <a:off x="1500981" y="922339"/>
            <a:ext cx="10428288" cy="603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445500" tIns="121500" rIns="405000" bIns="121500"/>
          <a:lstStyle>
            <a:lvl1pPr marL="385763" indent="-38576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</a:pPr>
            <a:endParaRPr lang="en-US" altLang="en-US" sz="2700" dirty="0">
              <a:solidFill>
                <a:srgbClr val="00204B"/>
              </a:solidFill>
              <a:latin typeface="Helvetica" pitchFamily="34" charset="0"/>
            </a:endParaRPr>
          </a:p>
        </p:txBody>
      </p:sp>
      <p:sp>
        <p:nvSpPr>
          <p:cNvPr id="19463" name="Title 7"/>
          <p:cNvSpPr>
            <a:spLocks noGrp="1"/>
          </p:cNvSpPr>
          <p:nvPr>
            <p:ph type="title"/>
          </p:nvPr>
        </p:nvSpPr>
        <p:spPr>
          <a:xfrm>
            <a:off x="1804194" y="439739"/>
            <a:ext cx="9791700" cy="731837"/>
          </a:xfrm>
        </p:spPr>
        <p:txBody>
          <a:bodyPr/>
          <a:lstStyle/>
          <a:p>
            <a:r>
              <a:rPr lang="en-GB" altLang="en-US" dirty="0" smtClean="0"/>
              <a:t>Container Shipping Market Outlook</a:t>
            </a:r>
            <a:br>
              <a:rPr lang="en-GB" altLang="en-US" dirty="0" smtClean="0"/>
            </a:br>
            <a:r>
              <a:rPr lang="en-GB" altLang="en-US" sz="2000" dirty="0"/>
              <a:t>Global Supply/Demand </a:t>
            </a:r>
            <a:r>
              <a:rPr lang="en-GB" altLang="en-US" sz="2000" dirty="0"/>
              <a:t>B</a:t>
            </a:r>
            <a:r>
              <a:rPr lang="en-GB" altLang="en-US" sz="2000" dirty="0"/>
              <a:t>alance</a:t>
            </a:r>
            <a:endParaRPr lang="en-GB" altLang="en-US" dirty="0" smtClean="0"/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1768995" y="6872254"/>
            <a:ext cx="10172974" cy="288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2870" tIns="51435" rIns="102870" bIns="51435">
            <a:spAutoFit/>
          </a:bodyPr>
          <a:lstStyle>
            <a:lvl1pPr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 eaLnBrk="1" fontAlgn="b" hangingPunct="1"/>
            <a:r>
              <a:rPr lang="en-SG" altLang="en-US" sz="1200" dirty="0"/>
              <a:t>Note: Effective capacity allows for deadweight, high cube and slow steaming adjustments; Physical market index allows for estimated Idling </a:t>
            </a:r>
            <a:r>
              <a:rPr lang="en-SG" altLang="en-US" sz="1200" dirty="0"/>
              <a:t>activity</a:t>
            </a:r>
            <a:endParaRPr lang="en-SG" altLang="en-US" sz="1200" dirty="0"/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1524794" y="7275513"/>
            <a:ext cx="6897249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207" tIns="49103" rIns="98207" bIns="49103"/>
          <a:lstStyle>
            <a:lvl1pPr defTabSz="102711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02711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02711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02711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02711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en-US" altLang="en-US" sz="1200" dirty="0"/>
              <a:t>Source: </a:t>
            </a:r>
            <a:r>
              <a:rPr lang="en-GB" sz="1200" dirty="0"/>
              <a:t>Drewry’s </a:t>
            </a:r>
            <a:r>
              <a:rPr lang="en-GB" sz="1200" dirty="0"/>
              <a:t>Container Forecaster (</a:t>
            </a:r>
            <a:r>
              <a:rPr lang="en-GB" sz="1200" dirty="0">
                <a:hlinkClick r:id="rId4"/>
              </a:rPr>
              <a:t>www.drewry.co.uk/publications</a:t>
            </a:r>
            <a:r>
              <a:rPr lang="en-GB" sz="1200" dirty="0"/>
              <a:t>)  </a:t>
            </a:r>
          </a:p>
        </p:txBody>
      </p:sp>
    </p:spTree>
    <p:extLst>
      <p:ext uri="{BB962C8B-B14F-4D97-AF65-F5344CB8AC3E}">
        <p14:creationId xmlns:p14="http://schemas.microsoft.com/office/powerpoint/2010/main" val="3618393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 bwMode="auto">
          <a:xfrm>
            <a:off x="8516637" y="1576554"/>
            <a:ext cx="2475186" cy="4966137"/>
          </a:xfrm>
          <a:prstGeom prst="roundRect">
            <a:avLst/>
          </a:prstGeom>
          <a:solidFill>
            <a:schemeClr val="accent6">
              <a:lumMod val="40000"/>
              <a:lumOff val="60000"/>
              <a:alpha val="48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26" tIns="45713" rIns="91426" bIns="45713" numCol="1" rtlCol="0" anchor="t" anchorCtr="0" compatLnSpc="1">
            <a:prstTxWarp prst="textNoShape">
              <a:avLst/>
            </a:prstTxWarp>
          </a:bodyPr>
          <a:lstStyle/>
          <a:p>
            <a:pPr defTabSz="982515"/>
            <a:endParaRPr lang="en-GB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6368278"/>
              </p:ext>
            </p:extLst>
          </p:nvPr>
        </p:nvGraphicFramePr>
        <p:xfrm>
          <a:off x="1801019" y="1350963"/>
          <a:ext cx="9772650" cy="5554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0482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Freight Rate Forecast – East-West Trades</a:t>
            </a:r>
            <a:br>
              <a:rPr lang="en-GB" dirty="0" smtClean="0"/>
            </a:br>
            <a:r>
              <a:rPr lang="en-GB" altLang="en-US" sz="2000" dirty="0"/>
              <a:t>Supply-Demand Vs Freight Rates</a:t>
            </a:r>
            <a:endParaRPr lang="en-GB" altLang="en-US" sz="2800" dirty="0"/>
          </a:p>
        </p:txBody>
      </p:sp>
      <p:sp>
        <p:nvSpPr>
          <p:cNvPr id="20484" name="Rectangle 2"/>
          <p:cNvSpPr txBox="1">
            <a:spLocks noChangeArrowheads="1"/>
          </p:cNvSpPr>
          <p:nvPr/>
        </p:nvSpPr>
        <p:spPr bwMode="auto">
          <a:xfrm>
            <a:off x="1550192" y="7232651"/>
            <a:ext cx="5988982" cy="32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192" tIns="49095" rIns="98192" bIns="49095"/>
          <a:lstStyle>
            <a:lvl1pPr defTabSz="102711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102711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102711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102711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1027113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>
              <a:lnSpc>
                <a:spcPct val="95000"/>
              </a:lnSpc>
              <a:spcBef>
                <a:spcPct val="20000"/>
              </a:spcBef>
              <a:spcAft>
                <a:spcPct val="10000"/>
              </a:spcAft>
              <a:buClr>
                <a:srgbClr val="003366"/>
              </a:buClr>
              <a:buSzPct val="90000"/>
              <a:buFont typeface="Wingdings" pitchFamily="2" charset="2"/>
              <a:buNone/>
            </a:pPr>
            <a:r>
              <a:rPr lang="en-US" altLang="en-US" sz="1200" dirty="0">
                <a:solidFill>
                  <a:srgbClr val="000000"/>
                </a:solidFill>
              </a:rPr>
              <a:t>Source: </a:t>
            </a:r>
            <a:r>
              <a:rPr lang="en-GB" sz="1200" dirty="0"/>
              <a:t>Drewry’s Container Forecaster (</a:t>
            </a:r>
            <a:r>
              <a:rPr lang="en-GB" sz="1200" dirty="0">
                <a:hlinkClick r:id="rId5"/>
              </a:rPr>
              <a:t>www.drewry.co.uk/publications</a:t>
            </a:r>
            <a:r>
              <a:rPr lang="en-GB" sz="1200" dirty="0"/>
              <a:t>)</a:t>
            </a:r>
            <a:endParaRPr lang="en-US" altLang="en-US" sz="1000" dirty="0">
              <a:solidFill>
                <a:srgbClr val="000000"/>
              </a:solidFill>
            </a:endParaRPr>
          </a:p>
          <a:p>
            <a:pPr algn="just">
              <a:lnSpc>
                <a:spcPct val="95000"/>
              </a:lnSpc>
              <a:spcBef>
                <a:spcPct val="20000"/>
              </a:spcBef>
              <a:spcAft>
                <a:spcPct val="10000"/>
              </a:spcAft>
              <a:buClr>
                <a:srgbClr val="003366"/>
              </a:buClr>
              <a:buSzPct val="90000"/>
              <a:buFont typeface="Wingdings" pitchFamily="2" charset="2"/>
              <a:buNone/>
            </a:pPr>
            <a:endParaRPr lang="en-US" altLang="en-US" sz="1300" dirty="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8380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309" y="527468"/>
            <a:ext cx="9792000" cy="951909"/>
          </a:xfrm>
        </p:spPr>
        <p:txBody>
          <a:bodyPr/>
          <a:lstStyle/>
          <a:p>
            <a:r>
              <a:rPr lang="en-GB" dirty="0" smtClean="0"/>
              <a:t>Freight Rate Forecast – Unit Costs</a:t>
            </a:r>
            <a:r>
              <a:rPr lang="en-GB" dirty="0"/>
              <a:t/>
            </a:r>
            <a:br>
              <a:rPr lang="en-GB" dirty="0"/>
            </a:br>
            <a:r>
              <a:rPr lang="en-GB" sz="2000" dirty="0"/>
              <a:t>Asia-Europe </a:t>
            </a:r>
            <a:r>
              <a:rPr lang="en-GB" sz="2000" dirty="0"/>
              <a:t>Round-Voyage </a:t>
            </a:r>
            <a:r>
              <a:rPr lang="en-GB" sz="2000" dirty="0"/>
              <a:t>S</a:t>
            </a:r>
            <a:r>
              <a:rPr lang="en-GB" sz="2000" dirty="0"/>
              <a:t>lot Cost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1541919" y="7193803"/>
            <a:ext cx="7888412" cy="292374"/>
          </a:xfrm>
          <a:prstGeom prst="rect">
            <a:avLst/>
          </a:prstGeom>
          <a:noFill/>
        </p:spPr>
        <p:txBody>
          <a:bodyPr wrap="square" lIns="91426" tIns="45713" rIns="91426" bIns="45713" rtlCol="0">
            <a:spAutoFit/>
          </a:bodyPr>
          <a:lstStyle/>
          <a:p>
            <a:r>
              <a:rPr lang="en-GB" sz="1300" dirty="0"/>
              <a:t>Source: Drewry Maritime Advisors - Investment report extract (</a:t>
            </a:r>
            <a:r>
              <a:rPr lang="en-GB" sz="1300" dirty="0">
                <a:hlinkClick r:id="rId2"/>
              </a:rPr>
              <a:t>www.drewry.co.uk/consultancy</a:t>
            </a:r>
            <a:r>
              <a:rPr lang="en-GB" sz="1300" dirty="0"/>
              <a:t>)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01234" y="1351130"/>
            <a:ext cx="9812739" cy="5554638"/>
          </a:xfrm>
        </p:spPr>
        <p:txBody>
          <a:bodyPr lIns="94531" tIns="47265" rIns="94531" bIns="47265"/>
          <a:lstStyle/>
          <a:p>
            <a:endParaRPr lang="en-GB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941" y="1337483"/>
            <a:ext cx="7124133" cy="5541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ight Arrow 3"/>
          <p:cNvSpPr/>
          <p:nvPr/>
        </p:nvSpPr>
        <p:spPr bwMode="auto">
          <a:xfrm rot="908415">
            <a:off x="4078131" y="2722783"/>
            <a:ext cx="1180530" cy="609601"/>
          </a:xfrm>
          <a:prstGeom prst="rightArrow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26" tIns="45713" rIns="91426" bIns="45713" numCol="1" rtlCol="0" anchor="ctr" anchorCtr="1" compatLnSpc="1">
            <a:prstTxWarp prst="textNoShape">
              <a:avLst/>
            </a:prstTxWarp>
          </a:bodyPr>
          <a:lstStyle/>
          <a:p>
            <a:pPr algn="ctr" defTabSz="982515"/>
            <a:r>
              <a:rPr lang="en-GB" b="1" dirty="0">
                <a:solidFill>
                  <a:schemeClr val="bg1"/>
                </a:solidFill>
              </a:rPr>
              <a:t>-15%</a:t>
            </a:r>
          </a:p>
        </p:txBody>
      </p:sp>
      <p:sp>
        <p:nvSpPr>
          <p:cNvPr id="9" name="Right Arrow 8"/>
          <p:cNvSpPr/>
          <p:nvPr/>
        </p:nvSpPr>
        <p:spPr bwMode="auto">
          <a:xfrm rot="836591">
            <a:off x="5371052" y="2868729"/>
            <a:ext cx="3116197" cy="609601"/>
          </a:xfrm>
          <a:prstGeom prst="rightArrow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26" tIns="45713" rIns="91426" bIns="45713" numCol="1" rtlCol="0" anchor="ctr" anchorCtr="1" compatLnSpc="1">
            <a:prstTxWarp prst="textNoShape">
              <a:avLst/>
            </a:prstTxWarp>
          </a:bodyPr>
          <a:lstStyle/>
          <a:p>
            <a:pPr algn="ctr" defTabSz="982515"/>
            <a:r>
              <a:rPr lang="en-GB" b="1" dirty="0">
                <a:solidFill>
                  <a:schemeClr val="bg1"/>
                </a:solidFill>
              </a:rPr>
              <a:t>-17%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8925364" y="1541464"/>
            <a:ext cx="3016607" cy="3849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192" tIns="49095" rIns="98192" bIns="49095"/>
          <a:lstStyle>
            <a:lvl1pPr defTabSz="9652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179388" indent="277813" defTabSz="9652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52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52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5200" eaLnBrk="0" hangingPunct="0"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52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20000"/>
              </a:spcBef>
              <a:buSzPct val="110000"/>
            </a:pPr>
            <a:r>
              <a:rPr lang="en-GB" altLang="en-US" b="1" dirty="0">
                <a:solidFill>
                  <a:srgbClr val="002060"/>
                </a:solidFill>
              </a:rPr>
              <a:t>Bigger ships = lower unit costs = lower freight rates</a:t>
            </a:r>
            <a:endParaRPr lang="en-GB" altLang="en-US" sz="1300" dirty="0">
              <a:solidFill>
                <a:srgbClr val="002060"/>
              </a:solidFill>
            </a:endParaRPr>
          </a:p>
          <a:p>
            <a:pPr lvl="1">
              <a:spcBef>
                <a:spcPct val="20000"/>
              </a:spcBef>
              <a:buFontTx/>
              <a:buChar char="–"/>
            </a:pPr>
            <a:endParaRPr lang="en-GB" altLang="en-US" sz="200" dirty="0">
              <a:solidFill>
                <a:srgbClr val="002060"/>
              </a:solidFill>
            </a:endParaRPr>
          </a:p>
          <a:p>
            <a:pPr>
              <a:spcBef>
                <a:spcPct val="20000"/>
              </a:spcBef>
              <a:buSzPct val="110000"/>
            </a:pPr>
            <a:endParaRPr lang="en-GB" altLang="en-US" b="1" dirty="0">
              <a:solidFill>
                <a:srgbClr val="002060"/>
              </a:solidFill>
            </a:endParaRPr>
          </a:p>
          <a:p>
            <a:pPr>
              <a:spcBef>
                <a:spcPct val="20000"/>
              </a:spcBef>
              <a:buSzPct val="110000"/>
            </a:pPr>
            <a:r>
              <a:rPr lang="en-GB" altLang="en-US" b="1" dirty="0">
                <a:solidFill>
                  <a:srgbClr val="002060"/>
                </a:solidFill>
              </a:rPr>
              <a:t>Average Asia-North Europe ship size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n-GB" altLang="en-US" dirty="0">
                <a:solidFill>
                  <a:srgbClr val="002060"/>
                </a:solidFill>
              </a:rPr>
              <a:t>Jan 2011: 8,666teu</a:t>
            </a:r>
          </a:p>
          <a:p>
            <a:pPr lvl="1">
              <a:spcBef>
                <a:spcPct val="20000"/>
              </a:spcBef>
              <a:buFontTx/>
              <a:buChar char="–"/>
            </a:pPr>
            <a:r>
              <a:rPr lang="en-GB" altLang="en-US" dirty="0">
                <a:solidFill>
                  <a:srgbClr val="002060"/>
                </a:solidFill>
              </a:rPr>
              <a:t>Jan 2014: 11,229teu</a:t>
            </a:r>
          </a:p>
          <a:p>
            <a:pPr lvl="1">
              <a:spcBef>
                <a:spcPct val="20000"/>
              </a:spcBef>
              <a:buFontTx/>
              <a:buChar char="–"/>
            </a:pPr>
            <a:endParaRPr lang="en-GB" alt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70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 bwMode="auto">
          <a:xfrm>
            <a:off x="8958071" y="1576554"/>
            <a:ext cx="1797262" cy="4240923"/>
          </a:xfrm>
          <a:prstGeom prst="roundRect">
            <a:avLst/>
          </a:prstGeom>
          <a:solidFill>
            <a:schemeClr val="accent6">
              <a:lumMod val="40000"/>
              <a:lumOff val="60000"/>
              <a:alpha val="48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26" tIns="45713" rIns="91426" bIns="45713" numCol="1" rtlCol="0" anchor="t" anchorCtr="0" compatLnSpc="1">
            <a:prstTxWarp prst="textNoShape">
              <a:avLst/>
            </a:prstTxWarp>
          </a:bodyPr>
          <a:lstStyle/>
          <a:p>
            <a:pPr defTabSz="982515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1229" y="504409"/>
            <a:ext cx="9792000" cy="732274"/>
          </a:xfrm>
        </p:spPr>
        <p:txBody>
          <a:bodyPr/>
          <a:lstStyle/>
          <a:p>
            <a:r>
              <a:rPr lang="en-GB" dirty="0" smtClean="0"/>
              <a:t>Freight Rate Forecast – Global Trades</a:t>
            </a:r>
            <a:br>
              <a:rPr lang="en-GB" dirty="0" smtClean="0"/>
            </a:br>
            <a:r>
              <a:rPr lang="en-GB" sz="2000" dirty="0"/>
              <a:t>Freight rates, Supply/Demand &amp; Unit Costs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1569216" y="7125564"/>
            <a:ext cx="8256896" cy="292374"/>
          </a:xfrm>
          <a:prstGeom prst="rect">
            <a:avLst/>
          </a:prstGeom>
          <a:noFill/>
        </p:spPr>
        <p:txBody>
          <a:bodyPr wrap="square" lIns="91426" tIns="45713" rIns="91426" bIns="45713" rtlCol="0">
            <a:spAutoFit/>
          </a:bodyPr>
          <a:lstStyle/>
          <a:p>
            <a:r>
              <a:rPr lang="en-GB" sz="1300" dirty="0"/>
              <a:t>Source: Drewry Maritime Advisors (</a:t>
            </a:r>
            <a:r>
              <a:rPr lang="en-GB" sz="1300" dirty="0">
                <a:hlinkClick r:id="rId2"/>
              </a:rPr>
              <a:t>www.drewry.co.uk/consultancy</a:t>
            </a:r>
            <a:r>
              <a:rPr lang="en-GB" sz="1300" dirty="0"/>
              <a:t>) 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3345911"/>
              </p:ext>
            </p:extLst>
          </p:nvPr>
        </p:nvGraphicFramePr>
        <p:xfrm>
          <a:off x="1091078" y="1150884"/>
          <a:ext cx="12281337" cy="6999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97839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1" descr="C:\Users\Eero\Pictures\Getty\Business and Commerce\101135175.jp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0"/>
          <a:stretch/>
        </p:blipFill>
        <p:spPr bwMode="auto">
          <a:xfrm>
            <a:off x="1826419" y="698500"/>
            <a:ext cx="9796463" cy="6130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3" name="Title 1"/>
          <p:cNvSpPr>
            <a:spLocks noGrp="1"/>
          </p:cNvSpPr>
          <p:nvPr>
            <p:ph type="title"/>
          </p:nvPr>
        </p:nvSpPr>
        <p:spPr>
          <a:xfrm>
            <a:off x="1826419" y="692150"/>
            <a:ext cx="9791700" cy="431800"/>
          </a:xfrm>
          <a:solidFill>
            <a:schemeClr val="bg1">
              <a:alpha val="70195"/>
            </a:schemeClr>
          </a:solidFill>
        </p:spPr>
        <p:txBody>
          <a:bodyPr/>
          <a:lstStyle/>
          <a:p>
            <a:r>
              <a:rPr lang="en-GB" altLang="en-US" dirty="0" smtClean="0"/>
              <a:t>Implications &amp; Conclusions</a:t>
            </a:r>
          </a:p>
        </p:txBody>
      </p:sp>
      <p:sp>
        <p:nvSpPr>
          <p:cNvPr id="6" name="Rectangle 5"/>
          <p:cNvSpPr/>
          <p:nvPr/>
        </p:nvSpPr>
        <p:spPr>
          <a:xfrm>
            <a:off x="2228056" y="2579985"/>
            <a:ext cx="8921421" cy="461665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en-GB" sz="2400" dirty="0">
                <a:solidFill>
                  <a:schemeClr val="bg1"/>
                </a:solidFill>
              </a:rPr>
              <a:t>Tanker market moving closer to equilibrium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228055" y="3702652"/>
            <a:ext cx="8921423" cy="461665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>
            <a:spAutoFit/>
          </a:bodyPr>
          <a:lstStyle/>
          <a:p>
            <a:r>
              <a:rPr lang="en-GB" altLang="en-US" sz="2400" dirty="0">
                <a:solidFill>
                  <a:schemeClr val="bg1"/>
                </a:solidFill>
              </a:rPr>
              <a:t>Positive tanker outlook driven by changing trade patterns</a:t>
            </a:r>
            <a:endParaRPr lang="en-GB" altLang="en-US" sz="2400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228055" y="1546191"/>
            <a:ext cx="8921423" cy="461665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en-GB" sz="2400" dirty="0">
                <a:solidFill>
                  <a:schemeClr val="bg1"/>
                </a:solidFill>
              </a:rPr>
              <a:t>Dry bulk earnings to improve on tighter supply conditions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228056" y="4759948"/>
            <a:ext cx="8921423" cy="461665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en-GB" sz="2400" dirty="0">
                <a:solidFill>
                  <a:schemeClr val="bg1"/>
                </a:solidFill>
              </a:rPr>
              <a:t>Cost leadership a key differentiator for </a:t>
            </a:r>
            <a:r>
              <a:rPr lang="en-GB" sz="2400" dirty="0">
                <a:solidFill>
                  <a:schemeClr val="bg1"/>
                </a:solidFill>
              </a:rPr>
              <a:t>container carriers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228056" y="5822486"/>
            <a:ext cx="8921423" cy="461665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en-GB" sz="2400" dirty="0">
                <a:solidFill>
                  <a:schemeClr val="bg1"/>
                </a:solidFill>
              </a:rPr>
              <a:t>Oversupply to keep container earnings under pressure</a:t>
            </a:r>
            <a:endParaRPr lang="en-GB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623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116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77"/>
          <a:stretch/>
        </p:blipFill>
        <p:spPr>
          <a:xfrm>
            <a:off x="1836903" y="1206519"/>
            <a:ext cx="9754009" cy="5761841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/>
            <a:r>
              <a:rPr lang="en-GB" dirty="0" smtClean="0"/>
              <a:t>Dry Bulk Shipping market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9815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7692231" y="1854200"/>
            <a:ext cx="3371850" cy="3937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82663"/>
            <a:endParaRPr lang="en-US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5306" y="1674812"/>
            <a:ext cx="9456996" cy="5171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Dry Bulk Shipping Market Outlook</a:t>
            </a:r>
            <a:br>
              <a:rPr lang="en-GB" dirty="0"/>
            </a:br>
            <a:r>
              <a:rPr lang="en-GB" sz="2000" dirty="0"/>
              <a:t>Global Demand </a:t>
            </a:r>
            <a:r>
              <a:rPr lang="en-GB" sz="2000" dirty="0"/>
              <a:t>Development (billion tonne mile)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4091781" y="1841500"/>
            <a:ext cx="1962150" cy="52322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sz="1400" b="1" dirty="0"/>
              <a:t>CAGR 08-13: 5.4%</a:t>
            </a:r>
          </a:p>
          <a:p>
            <a:r>
              <a:rPr lang="en-US" altLang="zh-CN" sz="1400" b="1" dirty="0"/>
              <a:t>CAGR 14-19: 6.0%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28274" y="7125565"/>
            <a:ext cx="6602819" cy="276985"/>
          </a:xfrm>
          <a:prstGeom prst="rect">
            <a:avLst/>
          </a:prstGeom>
          <a:noFill/>
        </p:spPr>
        <p:txBody>
          <a:bodyPr wrap="square" lIns="91426" tIns="45713" rIns="91426" bIns="45713" rtlCol="0">
            <a:spAutoFit/>
          </a:bodyPr>
          <a:lstStyle/>
          <a:p>
            <a:r>
              <a:rPr lang="en-GB" sz="1200" dirty="0"/>
              <a:t>Source: </a:t>
            </a:r>
            <a:r>
              <a:rPr lang="en-GB" sz="1200" dirty="0"/>
              <a:t>Drewry’s Dry Bulk </a:t>
            </a:r>
            <a:r>
              <a:rPr lang="en-GB" sz="1200" dirty="0"/>
              <a:t>Forecaster (</a:t>
            </a:r>
            <a:r>
              <a:rPr lang="en-GB" sz="1200" dirty="0">
                <a:hlinkClick r:id="rId3"/>
              </a:rPr>
              <a:t>www.drewry.co.uk/publications</a:t>
            </a:r>
            <a:r>
              <a:rPr lang="en-GB" sz="1200" dirty="0"/>
              <a:t>)  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1767971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Dry Bulk Shipping Market Outlook</a:t>
            </a:r>
            <a:br>
              <a:rPr lang="en-GB" dirty="0"/>
            </a:br>
            <a:r>
              <a:rPr lang="en-GB" sz="2000" dirty="0"/>
              <a:t>Global </a:t>
            </a:r>
            <a:r>
              <a:rPr lang="en-GB" sz="2000" dirty="0"/>
              <a:t>Supply </a:t>
            </a:r>
            <a:r>
              <a:rPr lang="en-GB" sz="2000" dirty="0"/>
              <a:t>Development </a:t>
            </a:r>
            <a:r>
              <a:rPr lang="en-GB" sz="2000" dirty="0"/>
              <a:t>(million dwt)</a:t>
            </a:r>
            <a:endParaRPr lang="en-GB" sz="2000" dirty="0"/>
          </a:p>
        </p:txBody>
      </p:sp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2052" y="1826282"/>
            <a:ext cx="9329318" cy="4978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528274" y="7125565"/>
            <a:ext cx="6602819" cy="276985"/>
          </a:xfrm>
          <a:prstGeom prst="rect">
            <a:avLst/>
          </a:prstGeom>
          <a:noFill/>
        </p:spPr>
        <p:txBody>
          <a:bodyPr wrap="square" lIns="91426" tIns="45713" rIns="91426" bIns="45713" rtlCol="0">
            <a:spAutoFit/>
          </a:bodyPr>
          <a:lstStyle/>
          <a:p>
            <a:r>
              <a:rPr lang="en-GB" sz="1200" dirty="0"/>
              <a:t>Source: </a:t>
            </a:r>
            <a:r>
              <a:rPr lang="en-GB" sz="1200" dirty="0"/>
              <a:t>Drewry’s Dry Bulk </a:t>
            </a:r>
            <a:r>
              <a:rPr lang="en-GB" sz="1200" dirty="0"/>
              <a:t>Forecaster (</a:t>
            </a:r>
            <a:r>
              <a:rPr lang="en-GB" sz="1200" dirty="0">
                <a:hlinkClick r:id="rId3"/>
              </a:rPr>
              <a:t>www.drewry.co.uk/publications</a:t>
            </a:r>
            <a:r>
              <a:rPr lang="en-GB" sz="1200" dirty="0"/>
              <a:t>)  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3179746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Dry Bulk Shipping Market Outlook</a:t>
            </a:r>
            <a:br>
              <a:rPr lang="en-GB" dirty="0"/>
            </a:br>
            <a:r>
              <a:rPr lang="en-GB" sz="2000" dirty="0"/>
              <a:t>Global Supply Development </a:t>
            </a:r>
            <a:r>
              <a:rPr lang="en-GB" sz="2000" dirty="0"/>
              <a:t>(% growth in fleet)</a:t>
            </a:r>
            <a:endParaRPr lang="en-GB" dirty="0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7158" y="1496917"/>
            <a:ext cx="9233804" cy="5285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 bwMode="auto">
          <a:xfrm>
            <a:off x="9457532" y="2137144"/>
            <a:ext cx="1910464" cy="4136065"/>
          </a:xfrm>
          <a:prstGeom prst="ellipse">
            <a:avLst/>
          </a:prstGeom>
          <a:noFill/>
          <a:ln w="127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82663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28274" y="7125565"/>
            <a:ext cx="6602819" cy="276985"/>
          </a:xfrm>
          <a:prstGeom prst="rect">
            <a:avLst/>
          </a:prstGeom>
          <a:noFill/>
        </p:spPr>
        <p:txBody>
          <a:bodyPr wrap="square" lIns="91426" tIns="45713" rIns="91426" bIns="45713" rtlCol="0">
            <a:spAutoFit/>
          </a:bodyPr>
          <a:lstStyle/>
          <a:p>
            <a:r>
              <a:rPr lang="en-GB" sz="1200" dirty="0"/>
              <a:t>Source: </a:t>
            </a:r>
            <a:r>
              <a:rPr lang="en-GB" sz="1200" dirty="0"/>
              <a:t>Drewry’s Dry Bulk </a:t>
            </a:r>
            <a:r>
              <a:rPr lang="en-GB" sz="1200" dirty="0"/>
              <a:t>Forecaster (</a:t>
            </a:r>
            <a:r>
              <a:rPr lang="en-GB" sz="1200" dirty="0">
                <a:hlinkClick r:id="rId3"/>
              </a:rPr>
              <a:t>www.drewry.co.uk/publications</a:t>
            </a:r>
            <a:r>
              <a:rPr lang="en-GB" sz="1200" dirty="0"/>
              <a:t>)  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3247647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/>
          <p:cNvPicPr>
            <a:picLocks noGrp="1" noChangeAspect="1"/>
          </p:cNvPicPr>
          <p:nvPr>
            <p:ph type="pic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4" b="6904"/>
          <a:stretch>
            <a:fillRect/>
          </a:stretch>
        </p:blipFill>
        <p:spPr/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/>
            <a:r>
              <a:rPr lang="en-GB" dirty="0" smtClean="0"/>
              <a:t>TANKER Shipping market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3301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 bwMode="auto">
          <a:xfrm>
            <a:off x="7614705" y="1892596"/>
            <a:ext cx="3264192" cy="4919626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82663"/>
            <a:endParaRPr lang="en-US" dirty="0"/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9298512"/>
              </p:ext>
            </p:extLst>
          </p:nvPr>
        </p:nvGraphicFramePr>
        <p:xfrm>
          <a:off x="2362218" y="1794289"/>
          <a:ext cx="8665535" cy="5766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Tanker Shipping </a:t>
            </a:r>
            <a:r>
              <a:rPr lang="en-GB" dirty="0"/>
              <a:t>Market Outlook</a:t>
            </a:r>
            <a:br>
              <a:rPr lang="en-GB" dirty="0"/>
            </a:br>
            <a:r>
              <a:rPr lang="en-GB" sz="2000" dirty="0"/>
              <a:t>Crude &amp; Product Tanker </a:t>
            </a:r>
            <a:r>
              <a:rPr lang="en-GB" sz="2000" dirty="0"/>
              <a:t>Demand Development (billion tonne </a:t>
            </a:r>
            <a:r>
              <a:rPr lang="en-GB" sz="2000" dirty="0"/>
              <a:t>mile)</a:t>
            </a:r>
            <a:endParaRPr lang="en-US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3605933" y="1299240"/>
            <a:ext cx="2956147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b="1" dirty="0"/>
              <a:t>Trade CAGR 08-13</a:t>
            </a:r>
          </a:p>
          <a:p>
            <a:r>
              <a:rPr lang="en-US" sz="1300" dirty="0"/>
              <a:t>Crude: -0.2%; Product: 3.8%</a:t>
            </a:r>
          </a:p>
          <a:p>
            <a:r>
              <a:rPr lang="en-US" sz="1300" b="1" dirty="0"/>
              <a:t>Trade CAGR 14-19</a:t>
            </a:r>
          </a:p>
          <a:p>
            <a:r>
              <a:rPr lang="en-US" sz="1300" dirty="0"/>
              <a:t>Crude: 2.6%; Product: 2.5%</a:t>
            </a:r>
          </a:p>
          <a:p>
            <a:endParaRPr lang="en-US" sz="1300" b="1" dirty="0"/>
          </a:p>
          <a:p>
            <a:r>
              <a:rPr lang="en-US" sz="1300" b="1" dirty="0"/>
              <a:t>Tonne-mile demand</a:t>
            </a:r>
            <a:r>
              <a:rPr lang="en-US" sz="1300" b="1" dirty="0"/>
              <a:t> </a:t>
            </a:r>
            <a:r>
              <a:rPr lang="en-US" sz="1300" b="1" dirty="0"/>
              <a:t>CAGR 08-13</a:t>
            </a:r>
          </a:p>
          <a:p>
            <a:r>
              <a:rPr lang="en-US" sz="1300" dirty="0"/>
              <a:t>Crude: 1.0%; Product: 4.8</a:t>
            </a:r>
            <a:r>
              <a:rPr lang="en-US" sz="1300" b="1" dirty="0"/>
              <a:t>%</a:t>
            </a:r>
          </a:p>
          <a:p>
            <a:r>
              <a:rPr lang="en-US" sz="1300" b="1" dirty="0"/>
              <a:t>Tonne-mile demand CAGR 14-19</a:t>
            </a:r>
          </a:p>
          <a:p>
            <a:r>
              <a:rPr lang="en-US" sz="1300" b="1" u="sng" dirty="0">
                <a:solidFill>
                  <a:srgbClr val="FF0000"/>
                </a:solidFill>
              </a:rPr>
              <a:t>Crude: 3.6%; Product: 3.5%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28274" y="7285059"/>
            <a:ext cx="6602819" cy="261596"/>
          </a:xfrm>
          <a:prstGeom prst="rect">
            <a:avLst/>
          </a:prstGeom>
          <a:noFill/>
        </p:spPr>
        <p:txBody>
          <a:bodyPr wrap="square" lIns="91426" tIns="45713" rIns="91426" bIns="45713" rtlCol="0">
            <a:spAutoFit/>
          </a:bodyPr>
          <a:lstStyle/>
          <a:p>
            <a:r>
              <a:rPr lang="en-GB" sz="1100" dirty="0"/>
              <a:t>Source: </a:t>
            </a:r>
            <a:r>
              <a:rPr lang="en-GB" sz="1100" dirty="0"/>
              <a:t>Drewry’s Tanker Forecaster </a:t>
            </a:r>
            <a:r>
              <a:rPr lang="en-GB" sz="1100" dirty="0"/>
              <a:t>(</a:t>
            </a:r>
            <a:r>
              <a:rPr lang="en-GB" sz="1100" dirty="0">
                <a:hlinkClick r:id="rId3"/>
              </a:rPr>
              <a:t>www.drewry.co.uk/publications</a:t>
            </a:r>
            <a:r>
              <a:rPr lang="en-GB" sz="1100" dirty="0"/>
              <a:t>)  </a:t>
            </a:r>
            <a:endParaRPr lang="en-GB" sz="1100" dirty="0"/>
          </a:p>
        </p:txBody>
      </p:sp>
    </p:spTree>
    <p:extLst>
      <p:ext uri="{BB962C8B-B14F-4D97-AF65-F5344CB8AC3E}">
        <p14:creationId xmlns:p14="http://schemas.microsoft.com/office/powerpoint/2010/main" val="1933681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Tanker Shipping Market Outlook</a:t>
            </a:r>
            <a:br>
              <a:rPr lang="en-GB" dirty="0"/>
            </a:br>
            <a:r>
              <a:rPr lang="en-GB" sz="2000" dirty="0"/>
              <a:t>Supply Outlook</a:t>
            </a:r>
            <a:endParaRPr lang="en-US" sz="2000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78983132"/>
              </p:ext>
            </p:extLst>
          </p:nvPr>
        </p:nvGraphicFramePr>
        <p:xfrm>
          <a:off x="1819275" y="1697831"/>
          <a:ext cx="5155406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805781" y="1346200"/>
            <a:ext cx="49911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b="1" dirty="0"/>
              <a:t>Crude tanker fleet development </a:t>
            </a:r>
            <a:endParaRPr lang="en-US" sz="13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805781" y="4445000"/>
            <a:ext cx="49911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b="1" dirty="0"/>
              <a:t>Product tanker fleet development </a:t>
            </a:r>
            <a:endParaRPr lang="en-US" sz="1300" b="1" dirty="0"/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061357"/>
              </p:ext>
            </p:extLst>
          </p:nvPr>
        </p:nvGraphicFramePr>
        <p:xfrm>
          <a:off x="1895475" y="4737388"/>
          <a:ext cx="5193506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2007924"/>
              </p:ext>
            </p:extLst>
          </p:nvPr>
        </p:nvGraphicFramePr>
        <p:xfrm>
          <a:off x="6911181" y="1638588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758781" y="1346200"/>
            <a:ext cx="49911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b="1" dirty="0"/>
              <a:t>Crude tanker fleet growth 08/13 vs. 14/19</a:t>
            </a:r>
            <a:endParaRPr lang="en-US" sz="13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758781" y="4451494"/>
            <a:ext cx="499110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b="1" dirty="0"/>
              <a:t>Product tanker fleet growth 08/13 vs. 14/19</a:t>
            </a:r>
            <a:endParaRPr lang="en-US" sz="1300" b="1" dirty="0"/>
          </a:p>
        </p:txBody>
      </p:sp>
      <p:graphicFrame>
        <p:nvGraphicFramePr>
          <p:cNvPr id="14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5269023"/>
              </p:ext>
            </p:extLst>
          </p:nvPr>
        </p:nvGraphicFramePr>
        <p:xfrm>
          <a:off x="6968331" y="4696689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012113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4" b="6894"/>
          <a:stretch>
            <a:fillRect/>
          </a:stretch>
        </p:blipFill>
        <p:spPr/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/>
            <a:r>
              <a:rPr lang="en-GB" dirty="0" smtClean="0"/>
              <a:t>container Shipping market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3381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3|1|1.1|1|1|0.9"/>
</p:tagLst>
</file>

<file path=ppt/theme/theme1.xml><?xml version="1.0" encoding="utf-8"?>
<a:theme xmlns:a="http://schemas.openxmlformats.org/drawingml/2006/main" name="Drewry Conference Template">
  <a:themeElements>
    <a:clrScheme name="Drewry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70C0"/>
      </a:accent1>
      <a:accent2>
        <a:srgbClr val="9DD2D6"/>
      </a:accent2>
      <a:accent3>
        <a:srgbClr val="333399"/>
      </a:accent3>
      <a:accent4>
        <a:srgbClr val="D1D1EF"/>
      </a:accent4>
      <a:accent5>
        <a:srgbClr val="7030A0"/>
      </a:accent5>
      <a:accent6>
        <a:srgbClr val="3C8C92"/>
      </a:accent6>
      <a:hlink>
        <a:srgbClr val="00B0F0"/>
      </a:hlink>
      <a:folHlink>
        <a:srgbClr val="00B0F0"/>
      </a:folHlink>
    </a:clrScheme>
    <a:fontScheme name="Drewry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82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826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Drewry Conference Template</Template>
  <TotalTime>13343</TotalTime>
  <Words>408</Words>
  <Application>Microsoft Office PowerPoint</Application>
  <PresentationFormat>自定义</PresentationFormat>
  <Paragraphs>80</Paragraphs>
  <Slides>16</Slides>
  <Notes>5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</vt:lpstr>
      <vt:lpstr>Calibri</vt:lpstr>
      <vt:lpstr>Helvetica</vt:lpstr>
      <vt:lpstr>Times New Roman</vt:lpstr>
      <vt:lpstr>Wingdings</vt:lpstr>
      <vt:lpstr>Drewry Conference Template</vt:lpstr>
      <vt:lpstr>Custom Design</vt:lpstr>
      <vt:lpstr>Image</vt:lpstr>
      <vt:lpstr>Outlook for Shipping Market</vt:lpstr>
      <vt:lpstr>Dry Bulk Shipping market</vt:lpstr>
      <vt:lpstr>Dry Bulk Shipping Market Outlook Global Demand Development (billion tonne mile)</vt:lpstr>
      <vt:lpstr>Dry Bulk Shipping Market Outlook Global Supply Development (million dwt)</vt:lpstr>
      <vt:lpstr>Dry Bulk Shipping Market Outlook Global Supply Development (% growth in fleet)</vt:lpstr>
      <vt:lpstr>TANKER Shipping market</vt:lpstr>
      <vt:lpstr>Tanker Shipping Market Outlook Crude &amp; Product Tanker Demand Development (billion tonne mile)</vt:lpstr>
      <vt:lpstr>Tanker Shipping Market Outlook Supply Outlook</vt:lpstr>
      <vt:lpstr>container Shipping market</vt:lpstr>
      <vt:lpstr>Container Shipping Market Outlook Global Demand Development</vt:lpstr>
      <vt:lpstr>Container Shipping Market Outlook Global Supply/Demand Balance</vt:lpstr>
      <vt:lpstr>Freight Rate Forecast – East-West Trades Supply-Demand Vs Freight Rates</vt:lpstr>
      <vt:lpstr>Freight Rate Forecast – Unit Costs Asia-Europe Round-Voyage Slot Cost </vt:lpstr>
      <vt:lpstr>Freight Rate Forecast – Global Trades Freight rates, Supply/Demand &amp; Unit Costs</vt:lpstr>
      <vt:lpstr>Implications &amp; Conclusions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Eero</dc:creator>
  <cp:lastModifiedBy>SteveLuo</cp:lastModifiedBy>
  <cp:revision>762</cp:revision>
  <cp:lastPrinted>2013-09-17T17:04:55Z</cp:lastPrinted>
  <dcterms:created xsi:type="dcterms:W3CDTF">2011-11-24T11:54:39Z</dcterms:created>
  <dcterms:modified xsi:type="dcterms:W3CDTF">2014-11-26T02:07:32Z</dcterms:modified>
</cp:coreProperties>
</file>