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handoutMasterIdLst>
    <p:handoutMasterId r:id="rId29"/>
  </p:handoutMasterIdLst>
  <p:sldIdLst>
    <p:sldId id="505" r:id="rId3"/>
    <p:sldId id="462" r:id="rId4"/>
    <p:sldId id="563" r:id="rId5"/>
    <p:sldId id="532" r:id="rId6"/>
    <p:sldId id="566" r:id="rId7"/>
    <p:sldId id="567" r:id="rId8"/>
    <p:sldId id="568" r:id="rId9"/>
    <p:sldId id="569" r:id="rId10"/>
    <p:sldId id="571" r:id="rId11"/>
    <p:sldId id="564" r:id="rId12"/>
    <p:sldId id="547" r:id="rId13"/>
    <p:sldId id="573" r:id="rId14"/>
    <p:sldId id="588" r:id="rId15"/>
    <p:sldId id="574" r:id="rId16"/>
    <p:sldId id="575" r:id="rId17"/>
    <p:sldId id="577" r:id="rId18"/>
    <p:sldId id="607" r:id="rId19"/>
    <p:sldId id="583" r:id="rId20"/>
    <p:sldId id="596" r:id="rId21"/>
    <p:sldId id="605" r:id="rId22"/>
    <p:sldId id="598" r:id="rId23"/>
    <p:sldId id="606" r:id="rId24"/>
    <p:sldId id="601" r:id="rId25"/>
    <p:sldId id="604" r:id="rId26"/>
    <p:sldId id="531" r:id="rId27"/>
  </p:sldIdLst>
  <p:sldSz cx="9144000" cy="5143500" type="screen16x9"/>
  <p:notesSz cx="9874250"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3604EC"/>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28" autoAdjust="0"/>
    <p:restoredTop sz="94590" autoAdjust="0"/>
  </p:normalViewPr>
  <p:slideViewPr>
    <p:cSldViewPr>
      <p:cViewPr>
        <p:scale>
          <a:sx n="80" d="100"/>
          <a:sy n="80" d="100"/>
        </p:scale>
        <p:origin x="-234" y="-31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2" Type="http://schemas.openxmlformats.org/officeDocument/2006/relationships/oleObject" Target="file:///E:\&#23439;&#35266;&#25968;&#25454;&#24211;\GDP\GDP&#23395;&#24230;&#21516;&#27604;&#19982;&#29615;&#27604;.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1442910915934913E-2"/>
          <c:y val="8.2539938429868648E-2"/>
          <c:w val="0.89335006273525497"/>
          <c:h val="0.63492260330668449"/>
        </c:manualLayout>
      </c:layout>
      <c:barChart>
        <c:barDir val="col"/>
        <c:grouping val="clustered"/>
        <c:varyColors val="0"/>
        <c:ser>
          <c:idx val="1"/>
          <c:order val="0"/>
          <c:tx>
            <c:strRef>
              <c:f>Sheet1!$B$31</c:f>
              <c:strCache>
                <c:ptCount val="1"/>
                <c:pt idx="0">
                  <c:v>GDP:当季同比</c:v>
                </c:pt>
              </c:strCache>
            </c:strRef>
          </c:tx>
          <c:spPr>
            <a:solidFill>
              <a:schemeClr val="accent6">
                <a:lumMod val="75000"/>
              </a:schemeClr>
            </a:solidFill>
          </c:spPr>
          <c:invertIfNegative val="0"/>
          <c:dLbls>
            <c:delete val="1"/>
          </c:dLbls>
          <c:cat>
            <c:numRef>
              <c:f>Sheet1!$A$32:$A$50</c:f>
              <c:numCache>
                <c:formatCode>yyyy/mm;@</c:formatCode>
                <c:ptCount val="19"/>
                <c:pt idx="0">
                  <c:v>40268</c:v>
                </c:pt>
                <c:pt idx="1">
                  <c:v>40359</c:v>
                </c:pt>
                <c:pt idx="2">
                  <c:v>40451</c:v>
                </c:pt>
                <c:pt idx="3">
                  <c:v>40543</c:v>
                </c:pt>
                <c:pt idx="4">
                  <c:v>40633</c:v>
                </c:pt>
                <c:pt idx="5">
                  <c:v>40724</c:v>
                </c:pt>
                <c:pt idx="6">
                  <c:v>40816</c:v>
                </c:pt>
                <c:pt idx="7">
                  <c:v>40908</c:v>
                </c:pt>
                <c:pt idx="8">
                  <c:v>40999</c:v>
                </c:pt>
                <c:pt idx="9">
                  <c:v>41090</c:v>
                </c:pt>
                <c:pt idx="10">
                  <c:v>41182</c:v>
                </c:pt>
                <c:pt idx="11">
                  <c:v>41274</c:v>
                </c:pt>
                <c:pt idx="12">
                  <c:v>41364</c:v>
                </c:pt>
                <c:pt idx="13">
                  <c:v>41455</c:v>
                </c:pt>
                <c:pt idx="14">
                  <c:v>41547</c:v>
                </c:pt>
                <c:pt idx="15">
                  <c:v>41638</c:v>
                </c:pt>
                <c:pt idx="16">
                  <c:v>41728</c:v>
                </c:pt>
                <c:pt idx="17">
                  <c:v>41820</c:v>
                </c:pt>
                <c:pt idx="18">
                  <c:v>41912</c:v>
                </c:pt>
              </c:numCache>
            </c:numRef>
          </c:cat>
          <c:val>
            <c:numRef>
              <c:f>Sheet1!$B$32:$B$50</c:f>
              <c:numCache>
                <c:formatCode>###,###,###,###,##0.00_ </c:formatCode>
                <c:ptCount val="19"/>
                <c:pt idx="0">
                  <c:v>12.1</c:v>
                </c:pt>
                <c:pt idx="1">
                  <c:v>10.3</c:v>
                </c:pt>
                <c:pt idx="2">
                  <c:v>9.7000000000000011</c:v>
                </c:pt>
                <c:pt idx="3">
                  <c:v>9.5</c:v>
                </c:pt>
                <c:pt idx="4">
                  <c:v>9.8000000000000007</c:v>
                </c:pt>
                <c:pt idx="5">
                  <c:v>9.6</c:v>
                </c:pt>
                <c:pt idx="6">
                  <c:v>9.3000000000000007</c:v>
                </c:pt>
                <c:pt idx="7">
                  <c:v>8.7000000000000011</c:v>
                </c:pt>
                <c:pt idx="8">
                  <c:v>8.1</c:v>
                </c:pt>
                <c:pt idx="9">
                  <c:v>7.6</c:v>
                </c:pt>
                <c:pt idx="10">
                  <c:v>7.4</c:v>
                </c:pt>
                <c:pt idx="11">
                  <c:v>7.9</c:v>
                </c:pt>
                <c:pt idx="12">
                  <c:v>7.7</c:v>
                </c:pt>
                <c:pt idx="13">
                  <c:v>7.5</c:v>
                </c:pt>
                <c:pt idx="14">
                  <c:v>7.8</c:v>
                </c:pt>
                <c:pt idx="15">
                  <c:v>7.7</c:v>
                </c:pt>
                <c:pt idx="16">
                  <c:v>7.4</c:v>
                </c:pt>
                <c:pt idx="17">
                  <c:v>7.5</c:v>
                </c:pt>
                <c:pt idx="18">
                  <c:v>7.3</c:v>
                </c:pt>
              </c:numCache>
            </c:numRef>
          </c:val>
        </c:ser>
        <c:dLbls>
          <c:showLegendKey val="0"/>
          <c:showVal val="1"/>
          <c:showCatName val="0"/>
          <c:showSerName val="0"/>
          <c:showPercent val="0"/>
          <c:showBubbleSize val="0"/>
        </c:dLbls>
        <c:gapWidth val="150"/>
        <c:axId val="108262400"/>
        <c:axId val="71328320"/>
      </c:barChart>
      <c:lineChart>
        <c:grouping val="standard"/>
        <c:varyColors val="0"/>
        <c:ser>
          <c:idx val="0"/>
          <c:order val="1"/>
          <c:tx>
            <c:strRef>
              <c:f>Sheet1!$C$31</c:f>
              <c:strCache>
                <c:ptCount val="1"/>
                <c:pt idx="0">
                  <c:v>GDP环比:季调(右轴)</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dLbls>
            <c:spPr>
              <a:noFill/>
              <a:ln w="25400">
                <a:noFill/>
              </a:ln>
            </c:spPr>
            <c:txPr>
              <a:bodyPr/>
              <a:lstStyle/>
              <a:p>
                <a:pPr>
                  <a:defRPr sz="1000" b="0" i="0" u="none" strike="noStrike" baseline="0">
                    <a:solidFill>
                      <a:srgbClr val="000000"/>
                    </a:solidFill>
                    <a:latin typeface="Arial"/>
                    <a:ea typeface="Arial"/>
                    <a:cs typeface="Arial"/>
                  </a:defRPr>
                </a:pPr>
                <a:endParaRPr lang="zh-CN"/>
              </a:p>
            </c:txPr>
            <c:showLegendKey val="0"/>
            <c:showVal val="1"/>
            <c:showCatName val="0"/>
            <c:showSerName val="0"/>
            <c:showPercent val="0"/>
            <c:showBubbleSize val="0"/>
            <c:showLeaderLines val="0"/>
          </c:dLbls>
          <c:cat>
            <c:numRef>
              <c:f>Sheet1!$A$32:$A$50</c:f>
              <c:numCache>
                <c:formatCode>yyyy/mm;@</c:formatCode>
                <c:ptCount val="19"/>
                <c:pt idx="0">
                  <c:v>40268</c:v>
                </c:pt>
                <c:pt idx="1">
                  <c:v>40359</c:v>
                </c:pt>
                <c:pt idx="2">
                  <c:v>40451</c:v>
                </c:pt>
                <c:pt idx="3">
                  <c:v>40543</c:v>
                </c:pt>
                <c:pt idx="4">
                  <c:v>40633</c:v>
                </c:pt>
                <c:pt idx="5">
                  <c:v>40724</c:v>
                </c:pt>
                <c:pt idx="6">
                  <c:v>40816</c:v>
                </c:pt>
                <c:pt idx="7">
                  <c:v>40908</c:v>
                </c:pt>
                <c:pt idx="8">
                  <c:v>40999</c:v>
                </c:pt>
                <c:pt idx="9">
                  <c:v>41090</c:v>
                </c:pt>
                <c:pt idx="10">
                  <c:v>41182</c:v>
                </c:pt>
                <c:pt idx="11">
                  <c:v>41274</c:v>
                </c:pt>
                <c:pt idx="12">
                  <c:v>41364</c:v>
                </c:pt>
                <c:pt idx="13">
                  <c:v>41455</c:v>
                </c:pt>
                <c:pt idx="14">
                  <c:v>41547</c:v>
                </c:pt>
                <c:pt idx="15">
                  <c:v>41638</c:v>
                </c:pt>
                <c:pt idx="16">
                  <c:v>41728</c:v>
                </c:pt>
                <c:pt idx="17">
                  <c:v>41820</c:v>
                </c:pt>
                <c:pt idx="18">
                  <c:v>41912</c:v>
                </c:pt>
              </c:numCache>
            </c:numRef>
          </c:cat>
          <c:val>
            <c:numRef>
              <c:f>Sheet1!$C$32:$C$50</c:f>
              <c:numCache>
                <c:formatCode>General</c:formatCode>
                <c:ptCount val="19"/>
                <c:pt idx="3" formatCode="###,###,###,###,##0.00_ ">
                  <c:v>2.4</c:v>
                </c:pt>
                <c:pt idx="4" formatCode="###,###,###,###,##0.00_ ">
                  <c:v>2.2999999999999998</c:v>
                </c:pt>
                <c:pt idx="5" formatCode="###,###,###,###,##0.00_ ">
                  <c:v>2.5</c:v>
                </c:pt>
                <c:pt idx="6" formatCode="###,###,###,###,##0.00_ ">
                  <c:v>2.2000000000000002</c:v>
                </c:pt>
                <c:pt idx="7" formatCode="###,###,###,###,##0.00_ ">
                  <c:v>1.8</c:v>
                </c:pt>
                <c:pt idx="8" formatCode="###,###,###,###,##0.00_ ">
                  <c:v>1.4</c:v>
                </c:pt>
                <c:pt idx="9" formatCode="###,###,###,###,##0.00_ ">
                  <c:v>2.1</c:v>
                </c:pt>
                <c:pt idx="10" formatCode="###,###,###,###,##0.00_ ">
                  <c:v>2</c:v>
                </c:pt>
                <c:pt idx="11" formatCode="###,###,###,###,##0.00_ ">
                  <c:v>1.9000000000000001</c:v>
                </c:pt>
                <c:pt idx="12" formatCode="###,###,###,###,##0.00_ ">
                  <c:v>1.6</c:v>
                </c:pt>
                <c:pt idx="13" formatCode="###,###,###,###,##0.00_ ">
                  <c:v>1.8</c:v>
                </c:pt>
                <c:pt idx="14" formatCode="###,###,###,###,##0.00_ ">
                  <c:v>2.2999999999999998</c:v>
                </c:pt>
                <c:pt idx="15" formatCode="###,###,###,###,##0.00_ ">
                  <c:v>1.7000000000000002</c:v>
                </c:pt>
                <c:pt idx="16" formatCode="###,###,###,###,##0.00_ ">
                  <c:v>1.5</c:v>
                </c:pt>
                <c:pt idx="17" formatCode="###,###,###,###,##0.00_ ">
                  <c:v>2</c:v>
                </c:pt>
                <c:pt idx="18" formatCode="###,###,###,###,##0.00_ ">
                  <c:v>1.9000000000000001</c:v>
                </c:pt>
              </c:numCache>
            </c:numRef>
          </c:val>
          <c:smooth val="0"/>
        </c:ser>
        <c:dLbls>
          <c:showLegendKey val="0"/>
          <c:showVal val="1"/>
          <c:showCatName val="0"/>
          <c:showSerName val="0"/>
          <c:showPercent val="0"/>
          <c:showBubbleSize val="0"/>
        </c:dLbls>
        <c:marker val="1"/>
        <c:smooth val="0"/>
        <c:axId val="108263424"/>
        <c:axId val="71328896"/>
      </c:lineChart>
      <c:catAx>
        <c:axId val="108262400"/>
        <c:scaling>
          <c:orientation val="minMax"/>
        </c:scaling>
        <c:delete val="0"/>
        <c:axPos val="b"/>
        <c:numFmt formatCode="yyyy/mm;@" sourceLinked="1"/>
        <c:majorTickMark val="in"/>
        <c:minorTickMark val="none"/>
        <c:tickLblPos val="nextTo"/>
        <c:spPr>
          <a:ln w="3175">
            <a:solidFill>
              <a:srgbClr val="000000"/>
            </a:solidFill>
            <a:prstDash val="solid"/>
          </a:ln>
        </c:spPr>
        <c:txPr>
          <a:bodyPr rot="-2700000" vert="horz"/>
          <a:lstStyle/>
          <a:p>
            <a:pPr>
              <a:defRPr sz="800" b="0" i="0" u="none" strike="noStrike" baseline="0">
                <a:solidFill>
                  <a:srgbClr val="000000"/>
                </a:solidFill>
                <a:latin typeface="宋体"/>
                <a:ea typeface="宋体"/>
                <a:cs typeface="宋体"/>
              </a:defRPr>
            </a:pPr>
            <a:endParaRPr lang="zh-CN"/>
          </a:p>
        </c:txPr>
        <c:crossAx val="71328320"/>
        <c:crosses val="autoZero"/>
        <c:auto val="0"/>
        <c:lblAlgn val="ctr"/>
        <c:lblOffset val="100"/>
        <c:tickLblSkip val="1"/>
        <c:tickMarkSkip val="1"/>
        <c:noMultiLvlLbl val="0"/>
      </c:catAx>
      <c:valAx>
        <c:axId val="71328320"/>
        <c:scaling>
          <c:orientation val="minMax"/>
        </c:scaling>
        <c:delete val="0"/>
        <c:axPos val="l"/>
        <c:numFmt formatCode="General" sourceLinked="0"/>
        <c:majorTickMark val="in"/>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zh-CN"/>
          </a:p>
        </c:txPr>
        <c:crossAx val="108262400"/>
        <c:crosses val="autoZero"/>
        <c:crossBetween val="between"/>
      </c:valAx>
      <c:catAx>
        <c:axId val="108263424"/>
        <c:scaling>
          <c:orientation val="minMax"/>
        </c:scaling>
        <c:delete val="1"/>
        <c:axPos val="b"/>
        <c:numFmt formatCode="yyyy/mm;@" sourceLinked="1"/>
        <c:majorTickMark val="out"/>
        <c:minorTickMark val="none"/>
        <c:tickLblPos val="none"/>
        <c:crossAx val="71328896"/>
        <c:crosses val="autoZero"/>
        <c:auto val="0"/>
        <c:lblAlgn val="ctr"/>
        <c:lblOffset val="100"/>
        <c:noMultiLvlLbl val="0"/>
      </c:catAx>
      <c:valAx>
        <c:axId val="71328896"/>
        <c:scaling>
          <c:orientation val="minMax"/>
        </c:scaling>
        <c:delete val="0"/>
        <c:axPos val="r"/>
        <c:numFmt formatCode="General" sourceLinked="0"/>
        <c:majorTickMark val="in"/>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zh-CN"/>
          </a:p>
        </c:txPr>
        <c:crossAx val="108263424"/>
        <c:crosses val="max"/>
        <c:crossBetween val="between"/>
      </c:valAx>
      <c:spPr>
        <a:solidFill>
          <a:srgbClr val="FFFFFF"/>
        </a:solidFill>
        <a:ln w="25400">
          <a:noFill/>
        </a:ln>
      </c:spPr>
    </c:plotArea>
    <c:legend>
      <c:legendPos val="b"/>
      <c:layout>
        <c:manualLayout>
          <c:xMode val="edge"/>
          <c:yMode val="edge"/>
          <c:x val="0.33508024434280059"/>
          <c:y val="0.8828946783690701"/>
          <c:w val="0.34755332496863245"/>
          <c:h val="8.8886030686851539E-2"/>
        </c:manualLayout>
      </c:layout>
      <c:overlay val="0"/>
      <c:spPr>
        <a:solidFill>
          <a:srgbClr val="FFFFFF"/>
        </a:solidFill>
        <a:ln w="3175">
          <a:solidFill>
            <a:srgbClr val="000000"/>
          </a:solidFill>
          <a:prstDash val="solid"/>
        </a:ln>
      </c:spPr>
      <c:txPr>
        <a:bodyPr/>
        <a:lstStyle/>
        <a:p>
          <a:pPr>
            <a:defRPr sz="920" b="0" i="0" u="none" strike="noStrike" baseline="0">
              <a:solidFill>
                <a:srgbClr val="000000"/>
              </a:solidFill>
              <a:latin typeface="宋体"/>
              <a:ea typeface="宋体"/>
              <a:cs typeface="宋体"/>
            </a:defRPr>
          </a:pPr>
          <a:endParaRPr lang="zh-CN"/>
        </a:p>
      </c:txPr>
    </c:legend>
    <c:plotVisOnly val="1"/>
    <c:dispBlanksAs val="gap"/>
    <c:showDLblsOverMax val="0"/>
  </c:chart>
  <c:spPr>
    <a:solidFill>
      <a:srgbClr val="FFFFFF"/>
    </a:solidFill>
    <a:ln w="9525">
      <a:noFill/>
    </a:ln>
  </c:spPr>
  <c:txPr>
    <a:bodyPr/>
    <a:lstStyle/>
    <a:p>
      <a:pPr>
        <a:defRPr sz="1000" b="0" i="0" u="none" strike="noStrike" baseline="0">
          <a:solidFill>
            <a:srgbClr val="000000"/>
          </a:solidFill>
          <a:latin typeface="Arial"/>
          <a:ea typeface="Arial"/>
          <a:cs typeface="Arial"/>
        </a:defRPr>
      </a:pPr>
      <a:endParaRPr lang="zh-CN"/>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FC70D8-2856-46CD-8D93-E33178F767B0}"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zh-CN" altLang="en-US"/>
        </a:p>
      </dgm:t>
    </dgm:pt>
    <dgm:pt modelId="{0A55E727-90C2-4440-8361-01D17D75537C}">
      <dgm:prSet phldrT="[文本]"/>
      <dgm:spPr/>
      <dgm:t>
        <a:bodyPr/>
        <a:lstStyle/>
        <a:p>
          <a:r>
            <a:rPr lang="en-US" altLang="zh-CN" dirty="0" smtClean="0"/>
            <a:t>GE</a:t>
          </a:r>
          <a:endParaRPr lang="zh-CN" altLang="en-US" dirty="0"/>
        </a:p>
      </dgm:t>
    </dgm:pt>
    <dgm:pt modelId="{740A67BA-F536-471D-9A51-D4A677C96366}" type="parTrans" cxnId="{815BDA75-30D2-421A-85DA-19BF3713AC97}">
      <dgm:prSet/>
      <dgm:spPr/>
      <dgm:t>
        <a:bodyPr/>
        <a:lstStyle/>
        <a:p>
          <a:endParaRPr lang="zh-CN" altLang="en-US"/>
        </a:p>
      </dgm:t>
    </dgm:pt>
    <dgm:pt modelId="{A1669404-1958-4BD4-BA6E-69186B823A2F}" type="sibTrans" cxnId="{815BDA75-30D2-421A-85DA-19BF3713AC97}">
      <dgm:prSet/>
      <dgm:spPr/>
      <dgm:t>
        <a:bodyPr/>
        <a:lstStyle/>
        <a:p>
          <a:endParaRPr lang="zh-CN" altLang="en-US"/>
        </a:p>
      </dgm:t>
    </dgm:pt>
    <dgm:pt modelId="{B8FFF1AC-2C23-4164-9916-3AC8982C7C3A}">
      <dgm:prSet phldrT="[文本]"/>
      <dgm:spPr/>
      <dgm:t>
        <a:bodyPr/>
        <a:lstStyle/>
        <a:p>
          <a:r>
            <a:rPr lang="zh-CN" altLang="en-US" dirty="0" smtClean="0"/>
            <a:t>全球最大飞机租赁和领先医疗租赁业务</a:t>
          </a:r>
          <a:endParaRPr lang="zh-CN" altLang="en-US" dirty="0"/>
        </a:p>
      </dgm:t>
    </dgm:pt>
    <dgm:pt modelId="{4617325C-331E-44B3-BE7B-18340A692B45}" type="parTrans" cxnId="{7810B1C3-56A1-41C0-9AFC-11F048D3E687}">
      <dgm:prSet/>
      <dgm:spPr/>
      <dgm:t>
        <a:bodyPr/>
        <a:lstStyle/>
        <a:p>
          <a:endParaRPr lang="zh-CN" altLang="en-US"/>
        </a:p>
      </dgm:t>
    </dgm:pt>
    <dgm:pt modelId="{DD296C7A-87D4-411A-AA1C-8F09884E8144}" type="sibTrans" cxnId="{7810B1C3-56A1-41C0-9AFC-11F048D3E687}">
      <dgm:prSet/>
      <dgm:spPr/>
      <dgm:t>
        <a:bodyPr/>
        <a:lstStyle/>
        <a:p>
          <a:endParaRPr lang="zh-CN" altLang="en-US"/>
        </a:p>
      </dgm:t>
    </dgm:pt>
    <dgm:pt modelId="{BA3B4516-11C3-4157-B136-EB1D6214EDD2}">
      <dgm:prSet phldrT="[文本]"/>
      <dgm:spPr/>
      <dgm:t>
        <a:bodyPr/>
        <a:lstStyle/>
        <a:p>
          <a:r>
            <a:rPr lang="en-US" altLang="zh-CN" dirty="0" smtClean="0"/>
            <a:t>IBM</a:t>
          </a:r>
          <a:endParaRPr lang="zh-CN" altLang="en-US" dirty="0"/>
        </a:p>
      </dgm:t>
    </dgm:pt>
    <dgm:pt modelId="{606FEF6C-66DF-4ABA-83A8-744D9503F720}" type="parTrans" cxnId="{F0FDFAC6-FDDA-46B7-9CBD-201FE79C8691}">
      <dgm:prSet/>
      <dgm:spPr/>
      <dgm:t>
        <a:bodyPr/>
        <a:lstStyle/>
        <a:p>
          <a:endParaRPr lang="zh-CN" altLang="en-US"/>
        </a:p>
      </dgm:t>
    </dgm:pt>
    <dgm:pt modelId="{9A228ED0-D4BF-4324-8616-C52D276B693B}" type="sibTrans" cxnId="{F0FDFAC6-FDDA-46B7-9CBD-201FE79C8691}">
      <dgm:prSet/>
      <dgm:spPr/>
      <dgm:t>
        <a:bodyPr/>
        <a:lstStyle/>
        <a:p>
          <a:endParaRPr lang="zh-CN" altLang="en-US"/>
        </a:p>
      </dgm:t>
    </dgm:pt>
    <dgm:pt modelId="{FC3ECA94-D126-4679-A8A7-C2A44948960D}">
      <dgm:prSet phldrT="[文本]"/>
      <dgm:spPr/>
      <dgm:t>
        <a:bodyPr/>
        <a:lstStyle/>
        <a:p>
          <a:r>
            <a:rPr lang="zh-CN" altLang="en-US" dirty="0" smtClean="0"/>
            <a:t>全球最大</a:t>
          </a:r>
          <a:r>
            <a:rPr lang="en-US" altLang="zh-CN" dirty="0" smtClean="0"/>
            <a:t>IT</a:t>
          </a:r>
          <a:r>
            <a:rPr lang="zh-CN" altLang="en-US" dirty="0" smtClean="0"/>
            <a:t>融资租赁业务</a:t>
          </a:r>
          <a:endParaRPr lang="zh-CN" altLang="en-US" dirty="0"/>
        </a:p>
      </dgm:t>
    </dgm:pt>
    <dgm:pt modelId="{8A74C6AF-970A-4436-8A33-C80661974807}" type="parTrans" cxnId="{0684BB9A-0349-46FB-9CE2-6907EBBD67CC}">
      <dgm:prSet/>
      <dgm:spPr/>
      <dgm:t>
        <a:bodyPr/>
        <a:lstStyle/>
        <a:p>
          <a:endParaRPr lang="zh-CN" altLang="en-US"/>
        </a:p>
      </dgm:t>
    </dgm:pt>
    <dgm:pt modelId="{2B42236E-4ADB-4B29-BA69-1B14316AB699}" type="sibTrans" cxnId="{0684BB9A-0349-46FB-9CE2-6907EBBD67CC}">
      <dgm:prSet/>
      <dgm:spPr/>
      <dgm:t>
        <a:bodyPr/>
        <a:lstStyle/>
        <a:p>
          <a:endParaRPr lang="zh-CN" altLang="en-US"/>
        </a:p>
      </dgm:t>
    </dgm:pt>
    <dgm:pt modelId="{CC5B1682-C9A5-4082-BA8E-D00816958163}">
      <dgm:prSet phldrT="[文本]"/>
      <dgm:spPr/>
      <dgm:t>
        <a:bodyPr/>
        <a:lstStyle/>
        <a:p>
          <a:r>
            <a:rPr lang="zh-CN" altLang="en-US" dirty="0" smtClean="0"/>
            <a:t>日立</a:t>
          </a:r>
          <a:endParaRPr lang="zh-CN" altLang="en-US" dirty="0"/>
        </a:p>
      </dgm:t>
    </dgm:pt>
    <dgm:pt modelId="{D63B9B47-B4CF-48F9-BDAC-73F34302D1C2}" type="parTrans" cxnId="{D0C9875B-A006-4725-A6FC-E8F958FCC2CB}">
      <dgm:prSet/>
      <dgm:spPr/>
      <dgm:t>
        <a:bodyPr/>
        <a:lstStyle/>
        <a:p>
          <a:endParaRPr lang="zh-CN" altLang="en-US"/>
        </a:p>
      </dgm:t>
    </dgm:pt>
    <dgm:pt modelId="{20EFE8E9-A46C-44E3-9774-7712821FAB0E}" type="sibTrans" cxnId="{D0C9875B-A006-4725-A6FC-E8F958FCC2CB}">
      <dgm:prSet/>
      <dgm:spPr/>
      <dgm:t>
        <a:bodyPr/>
        <a:lstStyle/>
        <a:p>
          <a:endParaRPr lang="zh-CN" altLang="en-US"/>
        </a:p>
      </dgm:t>
    </dgm:pt>
    <dgm:pt modelId="{C07095D5-0A0C-4E7A-A278-74C4CE57FC24}">
      <dgm:prSet phldrT="[文本]"/>
      <dgm:spPr/>
      <dgm:t>
        <a:bodyPr/>
        <a:lstStyle/>
        <a:p>
          <a:r>
            <a:rPr lang="zh-CN" altLang="en-US" dirty="0" smtClean="0"/>
            <a:t>日本最大租赁公司之一</a:t>
          </a:r>
          <a:endParaRPr lang="zh-CN" altLang="en-US" dirty="0"/>
        </a:p>
      </dgm:t>
    </dgm:pt>
    <dgm:pt modelId="{47719C2D-31E9-4416-A732-BECDD8D7C8FE}" type="parTrans" cxnId="{7D5AC241-CAFB-403C-926E-9C80DCBEB143}">
      <dgm:prSet/>
      <dgm:spPr/>
      <dgm:t>
        <a:bodyPr/>
        <a:lstStyle/>
        <a:p>
          <a:endParaRPr lang="zh-CN" altLang="en-US"/>
        </a:p>
      </dgm:t>
    </dgm:pt>
    <dgm:pt modelId="{09473488-7884-445B-A858-3A865FCCD607}" type="sibTrans" cxnId="{7D5AC241-CAFB-403C-926E-9C80DCBEB143}">
      <dgm:prSet/>
      <dgm:spPr/>
      <dgm:t>
        <a:bodyPr/>
        <a:lstStyle/>
        <a:p>
          <a:endParaRPr lang="zh-CN" altLang="en-US"/>
        </a:p>
      </dgm:t>
    </dgm:pt>
    <dgm:pt modelId="{33366380-BED3-40D3-9F95-45C1BF84737D}">
      <dgm:prSet phldrT="[文本]"/>
      <dgm:spPr/>
      <dgm:t>
        <a:bodyPr/>
        <a:lstStyle/>
        <a:p>
          <a:r>
            <a:rPr lang="zh-CN" altLang="en-US" dirty="0" smtClean="0"/>
            <a:t>卡特彼勒</a:t>
          </a:r>
          <a:endParaRPr lang="zh-CN" altLang="en-US" dirty="0"/>
        </a:p>
      </dgm:t>
    </dgm:pt>
    <dgm:pt modelId="{4852C95C-3522-4835-B68E-4CD44E7B5720}" type="parTrans" cxnId="{2DE7E834-8DE0-420B-9FC9-44C448FF8995}">
      <dgm:prSet/>
      <dgm:spPr/>
      <dgm:t>
        <a:bodyPr/>
        <a:lstStyle/>
        <a:p>
          <a:endParaRPr lang="zh-CN" altLang="en-US"/>
        </a:p>
      </dgm:t>
    </dgm:pt>
    <dgm:pt modelId="{2BD058E9-79B9-41A4-AFA4-D5DD7EEA4ED0}" type="sibTrans" cxnId="{2DE7E834-8DE0-420B-9FC9-44C448FF8995}">
      <dgm:prSet/>
      <dgm:spPr/>
      <dgm:t>
        <a:bodyPr/>
        <a:lstStyle/>
        <a:p>
          <a:endParaRPr lang="zh-CN" altLang="en-US"/>
        </a:p>
      </dgm:t>
    </dgm:pt>
    <dgm:pt modelId="{C6B79083-C318-437F-A080-9FD361EA1BBC}">
      <dgm:prSet phldrT="[文本]"/>
      <dgm:spPr/>
      <dgm:t>
        <a:bodyPr/>
        <a:lstStyle/>
        <a:p>
          <a:r>
            <a:rPr lang="zh-CN" altLang="en-US" dirty="0" smtClean="0"/>
            <a:t>全球领先机械租赁业务</a:t>
          </a:r>
          <a:endParaRPr lang="zh-CN" altLang="en-US" dirty="0"/>
        </a:p>
      </dgm:t>
    </dgm:pt>
    <dgm:pt modelId="{5DC6AA13-108E-4FE5-B5EB-9EFE6BF69878}" type="parTrans" cxnId="{7EA4D496-9EEC-41CA-B8FC-6E47FF11A51D}">
      <dgm:prSet/>
      <dgm:spPr/>
      <dgm:t>
        <a:bodyPr/>
        <a:lstStyle/>
        <a:p>
          <a:endParaRPr lang="zh-CN" altLang="en-US"/>
        </a:p>
      </dgm:t>
    </dgm:pt>
    <dgm:pt modelId="{4E1BDCB1-3F06-4482-B112-D08A8DDC0451}" type="sibTrans" cxnId="{7EA4D496-9EEC-41CA-B8FC-6E47FF11A51D}">
      <dgm:prSet/>
      <dgm:spPr/>
      <dgm:t>
        <a:bodyPr/>
        <a:lstStyle/>
        <a:p>
          <a:endParaRPr lang="zh-CN" altLang="en-US"/>
        </a:p>
      </dgm:t>
    </dgm:pt>
    <dgm:pt modelId="{DBA00BE6-FF66-4FCC-80DB-F0C83D5F8786}" type="pres">
      <dgm:prSet presAssocID="{75FC70D8-2856-46CD-8D93-E33178F767B0}" presName="Name0" presStyleCnt="0">
        <dgm:presLayoutVars>
          <dgm:dir/>
          <dgm:animLvl val="lvl"/>
          <dgm:resizeHandles/>
        </dgm:presLayoutVars>
      </dgm:prSet>
      <dgm:spPr/>
      <dgm:t>
        <a:bodyPr/>
        <a:lstStyle/>
        <a:p>
          <a:endParaRPr lang="zh-CN" altLang="en-US"/>
        </a:p>
      </dgm:t>
    </dgm:pt>
    <dgm:pt modelId="{86EC47AB-CA54-4169-AC1E-7F537317319E}" type="pres">
      <dgm:prSet presAssocID="{0A55E727-90C2-4440-8361-01D17D75537C}" presName="linNode" presStyleCnt="0"/>
      <dgm:spPr/>
    </dgm:pt>
    <dgm:pt modelId="{F30631D5-7E94-4E1C-9883-9C5E4595BD8B}" type="pres">
      <dgm:prSet presAssocID="{0A55E727-90C2-4440-8361-01D17D75537C}" presName="parentShp" presStyleLbl="node1" presStyleIdx="0" presStyleCnt="4">
        <dgm:presLayoutVars>
          <dgm:bulletEnabled val="1"/>
        </dgm:presLayoutVars>
      </dgm:prSet>
      <dgm:spPr/>
      <dgm:t>
        <a:bodyPr/>
        <a:lstStyle/>
        <a:p>
          <a:endParaRPr lang="zh-CN" altLang="en-US"/>
        </a:p>
      </dgm:t>
    </dgm:pt>
    <dgm:pt modelId="{2B822F62-9D6D-499A-9BFC-65DB208CCBCC}" type="pres">
      <dgm:prSet presAssocID="{0A55E727-90C2-4440-8361-01D17D75537C}" presName="childShp" presStyleLbl="bgAccFollowNode1" presStyleIdx="0" presStyleCnt="4">
        <dgm:presLayoutVars>
          <dgm:bulletEnabled val="1"/>
        </dgm:presLayoutVars>
      </dgm:prSet>
      <dgm:spPr/>
      <dgm:t>
        <a:bodyPr/>
        <a:lstStyle/>
        <a:p>
          <a:endParaRPr lang="zh-CN" altLang="en-US"/>
        </a:p>
      </dgm:t>
    </dgm:pt>
    <dgm:pt modelId="{FA581543-833B-4579-BF15-B08FCE221CAD}" type="pres">
      <dgm:prSet presAssocID="{A1669404-1958-4BD4-BA6E-69186B823A2F}" presName="spacing" presStyleCnt="0"/>
      <dgm:spPr/>
    </dgm:pt>
    <dgm:pt modelId="{2846960F-9DDF-47CE-8F4E-9AB1A9B1C592}" type="pres">
      <dgm:prSet presAssocID="{BA3B4516-11C3-4157-B136-EB1D6214EDD2}" presName="linNode" presStyleCnt="0"/>
      <dgm:spPr/>
    </dgm:pt>
    <dgm:pt modelId="{F14922C8-FF47-4580-B69E-51CB19A4AD33}" type="pres">
      <dgm:prSet presAssocID="{BA3B4516-11C3-4157-B136-EB1D6214EDD2}" presName="parentShp" presStyleLbl="node1" presStyleIdx="1" presStyleCnt="4">
        <dgm:presLayoutVars>
          <dgm:bulletEnabled val="1"/>
        </dgm:presLayoutVars>
      </dgm:prSet>
      <dgm:spPr/>
      <dgm:t>
        <a:bodyPr/>
        <a:lstStyle/>
        <a:p>
          <a:endParaRPr lang="zh-CN" altLang="en-US"/>
        </a:p>
      </dgm:t>
    </dgm:pt>
    <dgm:pt modelId="{C3E0EAEC-FA13-4DB6-BCF6-9C3E1AEDE8B0}" type="pres">
      <dgm:prSet presAssocID="{BA3B4516-11C3-4157-B136-EB1D6214EDD2}" presName="childShp" presStyleLbl="bgAccFollowNode1" presStyleIdx="1" presStyleCnt="4">
        <dgm:presLayoutVars>
          <dgm:bulletEnabled val="1"/>
        </dgm:presLayoutVars>
      </dgm:prSet>
      <dgm:spPr/>
      <dgm:t>
        <a:bodyPr/>
        <a:lstStyle/>
        <a:p>
          <a:endParaRPr lang="zh-CN" altLang="en-US"/>
        </a:p>
      </dgm:t>
    </dgm:pt>
    <dgm:pt modelId="{EB29CB1E-8069-48BC-972F-C0588CB5F332}" type="pres">
      <dgm:prSet presAssocID="{9A228ED0-D4BF-4324-8616-C52D276B693B}" presName="spacing" presStyleCnt="0"/>
      <dgm:spPr/>
    </dgm:pt>
    <dgm:pt modelId="{421206F5-BDC6-43E5-BC75-3A7D828FB97E}" type="pres">
      <dgm:prSet presAssocID="{CC5B1682-C9A5-4082-BA8E-D00816958163}" presName="linNode" presStyleCnt="0"/>
      <dgm:spPr/>
    </dgm:pt>
    <dgm:pt modelId="{179B26D8-0794-4905-8A5A-E0C45560E4DF}" type="pres">
      <dgm:prSet presAssocID="{CC5B1682-C9A5-4082-BA8E-D00816958163}" presName="parentShp" presStyleLbl="node1" presStyleIdx="2" presStyleCnt="4">
        <dgm:presLayoutVars>
          <dgm:bulletEnabled val="1"/>
        </dgm:presLayoutVars>
      </dgm:prSet>
      <dgm:spPr/>
      <dgm:t>
        <a:bodyPr/>
        <a:lstStyle/>
        <a:p>
          <a:endParaRPr lang="zh-CN" altLang="en-US"/>
        </a:p>
      </dgm:t>
    </dgm:pt>
    <dgm:pt modelId="{B2FE3095-E6A6-40F4-8059-620E085CF1F8}" type="pres">
      <dgm:prSet presAssocID="{CC5B1682-C9A5-4082-BA8E-D00816958163}" presName="childShp" presStyleLbl="bgAccFollowNode1" presStyleIdx="2" presStyleCnt="4">
        <dgm:presLayoutVars>
          <dgm:bulletEnabled val="1"/>
        </dgm:presLayoutVars>
      </dgm:prSet>
      <dgm:spPr/>
      <dgm:t>
        <a:bodyPr/>
        <a:lstStyle/>
        <a:p>
          <a:endParaRPr lang="zh-CN" altLang="en-US"/>
        </a:p>
      </dgm:t>
    </dgm:pt>
    <dgm:pt modelId="{8EC08953-904A-43BE-8EB2-5D90753D2DE1}" type="pres">
      <dgm:prSet presAssocID="{20EFE8E9-A46C-44E3-9774-7712821FAB0E}" presName="spacing" presStyleCnt="0"/>
      <dgm:spPr/>
    </dgm:pt>
    <dgm:pt modelId="{5650B58A-0657-4F43-B0CF-EB6B1056895F}" type="pres">
      <dgm:prSet presAssocID="{33366380-BED3-40D3-9F95-45C1BF84737D}" presName="linNode" presStyleCnt="0"/>
      <dgm:spPr/>
    </dgm:pt>
    <dgm:pt modelId="{46CDB0E4-87D3-45D5-A74D-35F29A681AF9}" type="pres">
      <dgm:prSet presAssocID="{33366380-BED3-40D3-9F95-45C1BF84737D}" presName="parentShp" presStyleLbl="node1" presStyleIdx="3" presStyleCnt="4">
        <dgm:presLayoutVars>
          <dgm:bulletEnabled val="1"/>
        </dgm:presLayoutVars>
      </dgm:prSet>
      <dgm:spPr/>
      <dgm:t>
        <a:bodyPr/>
        <a:lstStyle/>
        <a:p>
          <a:endParaRPr lang="zh-CN" altLang="en-US"/>
        </a:p>
      </dgm:t>
    </dgm:pt>
    <dgm:pt modelId="{88228CBE-A470-4374-A79E-1A4605453F0A}" type="pres">
      <dgm:prSet presAssocID="{33366380-BED3-40D3-9F95-45C1BF84737D}" presName="childShp" presStyleLbl="bgAccFollowNode1" presStyleIdx="3" presStyleCnt="4">
        <dgm:presLayoutVars>
          <dgm:bulletEnabled val="1"/>
        </dgm:presLayoutVars>
      </dgm:prSet>
      <dgm:spPr/>
      <dgm:t>
        <a:bodyPr/>
        <a:lstStyle/>
        <a:p>
          <a:endParaRPr lang="zh-CN" altLang="en-US"/>
        </a:p>
      </dgm:t>
    </dgm:pt>
  </dgm:ptLst>
  <dgm:cxnLst>
    <dgm:cxn modelId="{0684BB9A-0349-46FB-9CE2-6907EBBD67CC}" srcId="{BA3B4516-11C3-4157-B136-EB1D6214EDD2}" destId="{FC3ECA94-D126-4679-A8A7-C2A44948960D}" srcOrd="0" destOrd="0" parTransId="{8A74C6AF-970A-4436-8A33-C80661974807}" sibTransId="{2B42236E-4ADB-4B29-BA69-1B14316AB699}"/>
    <dgm:cxn modelId="{815BDA75-30D2-421A-85DA-19BF3713AC97}" srcId="{75FC70D8-2856-46CD-8D93-E33178F767B0}" destId="{0A55E727-90C2-4440-8361-01D17D75537C}" srcOrd="0" destOrd="0" parTransId="{740A67BA-F536-471D-9A51-D4A677C96366}" sibTransId="{A1669404-1958-4BD4-BA6E-69186B823A2F}"/>
    <dgm:cxn modelId="{AAA06040-34BA-4DF2-87FB-1805D383AC4F}" type="presOf" srcId="{33366380-BED3-40D3-9F95-45C1BF84737D}" destId="{46CDB0E4-87D3-45D5-A74D-35F29A681AF9}" srcOrd="0" destOrd="0" presId="urn:microsoft.com/office/officeart/2005/8/layout/vList6"/>
    <dgm:cxn modelId="{E6CA2B63-41FF-47B5-B426-56510BDF5DB4}" type="presOf" srcId="{0A55E727-90C2-4440-8361-01D17D75537C}" destId="{F30631D5-7E94-4E1C-9883-9C5E4595BD8B}" srcOrd="0" destOrd="0" presId="urn:microsoft.com/office/officeart/2005/8/layout/vList6"/>
    <dgm:cxn modelId="{7EA4D496-9EEC-41CA-B8FC-6E47FF11A51D}" srcId="{33366380-BED3-40D3-9F95-45C1BF84737D}" destId="{C6B79083-C318-437F-A080-9FD361EA1BBC}" srcOrd="0" destOrd="0" parTransId="{5DC6AA13-108E-4FE5-B5EB-9EFE6BF69878}" sibTransId="{4E1BDCB1-3F06-4482-B112-D08A8DDC0451}"/>
    <dgm:cxn modelId="{42DD3D01-BE57-466D-AA1E-E96C13CE53A0}" type="presOf" srcId="{C07095D5-0A0C-4E7A-A278-74C4CE57FC24}" destId="{B2FE3095-E6A6-40F4-8059-620E085CF1F8}" srcOrd="0" destOrd="0" presId="urn:microsoft.com/office/officeart/2005/8/layout/vList6"/>
    <dgm:cxn modelId="{7810B1C3-56A1-41C0-9AFC-11F048D3E687}" srcId="{0A55E727-90C2-4440-8361-01D17D75537C}" destId="{B8FFF1AC-2C23-4164-9916-3AC8982C7C3A}" srcOrd="0" destOrd="0" parTransId="{4617325C-331E-44B3-BE7B-18340A692B45}" sibTransId="{DD296C7A-87D4-411A-AA1C-8F09884E8144}"/>
    <dgm:cxn modelId="{1AF812DB-6272-4E84-9B5F-02121DC60B99}" type="presOf" srcId="{C6B79083-C318-437F-A080-9FD361EA1BBC}" destId="{88228CBE-A470-4374-A79E-1A4605453F0A}" srcOrd="0" destOrd="0" presId="urn:microsoft.com/office/officeart/2005/8/layout/vList6"/>
    <dgm:cxn modelId="{B8ACCB08-3166-4EAF-A051-859EB4534B9F}" type="presOf" srcId="{BA3B4516-11C3-4157-B136-EB1D6214EDD2}" destId="{F14922C8-FF47-4580-B69E-51CB19A4AD33}" srcOrd="0" destOrd="0" presId="urn:microsoft.com/office/officeart/2005/8/layout/vList6"/>
    <dgm:cxn modelId="{2DE7E834-8DE0-420B-9FC9-44C448FF8995}" srcId="{75FC70D8-2856-46CD-8D93-E33178F767B0}" destId="{33366380-BED3-40D3-9F95-45C1BF84737D}" srcOrd="3" destOrd="0" parTransId="{4852C95C-3522-4835-B68E-4CD44E7B5720}" sibTransId="{2BD058E9-79B9-41A4-AFA4-D5DD7EEA4ED0}"/>
    <dgm:cxn modelId="{7D5AC241-CAFB-403C-926E-9C80DCBEB143}" srcId="{CC5B1682-C9A5-4082-BA8E-D00816958163}" destId="{C07095D5-0A0C-4E7A-A278-74C4CE57FC24}" srcOrd="0" destOrd="0" parTransId="{47719C2D-31E9-4416-A732-BECDD8D7C8FE}" sibTransId="{09473488-7884-445B-A858-3A865FCCD607}"/>
    <dgm:cxn modelId="{C2E38D09-7B4E-445C-9AC6-71C79F8AEB43}" type="presOf" srcId="{CC5B1682-C9A5-4082-BA8E-D00816958163}" destId="{179B26D8-0794-4905-8A5A-E0C45560E4DF}" srcOrd="0" destOrd="0" presId="urn:microsoft.com/office/officeart/2005/8/layout/vList6"/>
    <dgm:cxn modelId="{56FC64A9-CFC0-45AC-9B75-ADB048415947}" type="presOf" srcId="{75FC70D8-2856-46CD-8D93-E33178F767B0}" destId="{DBA00BE6-FF66-4FCC-80DB-F0C83D5F8786}" srcOrd="0" destOrd="0" presId="urn:microsoft.com/office/officeart/2005/8/layout/vList6"/>
    <dgm:cxn modelId="{323CBFBB-9231-4261-9E16-14DC8F03A504}" type="presOf" srcId="{B8FFF1AC-2C23-4164-9916-3AC8982C7C3A}" destId="{2B822F62-9D6D-499A-9BFC-65DB208CCBCC}" srcOrd="0" destOrd="0" presId="urn:microsoft.com/office/officeart/2005/8/layout/vList6"/>
    <dgm:cxn modelId="{D0C9875B-A006-4725-A6FC-E8F958FCC2CB}" srcId="{75FC70D8-2856-46CD-8D93-E33178F767B0}" destId="{CC5B1682-C9A5-4082-BA8E-D00816958163}" srcOrd="2" destOrd="0" parTransId="{D63B9B47-B4CF-48F9-BDAC-73F34302D1C2}" sibTransId="{20EFE8E9-A46C-44E3-9774-7712821FAB0E}"/>
    <dgm:cxn modelId="{F0FDFAC6-FDDA-46B7-9CBD-201FE79C8691}" srcId="{75FC70D8-2856-46CD-8D93-E33178F767B0}" destId="{BA3B4516-11C3-4157-B136-EB1D6214EDD2}" srcOrd="1" destOrd="0" parTransId="{606FEF6C-66DF-4ABA-83A8-744D9503F720}" sibTransId="{9A228ED0-D4BF-4324-8616-C52D276B693B}"/>
    <dgm:cxn modelId="{1BA93E86-A2A3-40AB-8557-278FB360E511}" type="presOf" srcId="{FC3ECA94-D126-4679-A8A7-C2A44948960D}" destId="{C3E0EAEC-FA13-4DB6-BCF6-9C3E1AEDE8B0}" srcOrd="0" destOrd="0" presId="urn:microsoft.com/office/officeart/2005/8/layout/vList6"/>
    <dgm:cxn modelId="{B3F1E536-98ED-4582-8570-76958B298F07}" type="presParOf" srcId="{DBA00BE6-FF66-4FCC-80DB-F0C83D5F8786}" destId="{86EC47AB-CA54-4169-AC1E-7F537317319E}" srcOrd="0" destOrd="0" presId="urn:microsoft.com/office/officeart/2005/8/layout/vList6"/>
    <dgm:cxn modelId="{F1F0C960-3866-4A4A-91EE-A9FC69D472CE}" type="presParOf" srcId="{86EC47AB-CA54-4169-AC1E-7F537317319E}" destId="{F30631D5-7E94-4E1C-9883-9C5E4595BD8B}" srcOrd="0" destOrd="0" presId="urn:microsoft.com/office/officeart/2005/8/layout/vList6"/>
    <dgm:cxn modelId="{DE8C8F23-2730-4172-A2A2-F8EC6816D3D2}" type="presParOf" srcId="{86EC47AB-CA54-4169-AC1E-7F537317319E}" destId="{2B822F62-9D6D-499A-9BFC-65DB208CCBCC}" srcOrd="1" destOrd="0" presId="urn:microsoft.com/office/officeart/2005/8/layout/vList6"/>
    <dgm:cxn modelId="{FB70D95D-0039-4071-BDD7-3C7CB36C5E85}" type="presParOf" srcId="{DBA00BE6-FF66-4FCC-80DB-F0C83D5F8786}" destId="{FA581543-833B-4579-BF15-B08FCE221CAD}" srcOrd="1" destOrd="0" presId="urn:microsoft.com/office/officeart/2005/8/layout/vList6"/>
    <dgm:cxn modelId="{7D876273-57CE-4242-9835-F3D2ED356B3E}" type="presParOf" srcId="{DBA00BE6-FF66-4FCC-80DB-F0C83D5F8786}" destId="{2846960F-9DDF-47CE-8F4E-9AB1A9B1C592}" srcOrd="2" destOrd="0" presId="urn:microsoft.com/office/officeart/2005/8/layout/vList6"/>
    <dgm:cxn modelId="{6CE5C62B-AEEF-4B24-B207-4BE5E78BE10E}" type="presParOf" srcId="{2846960F-9DDF-47CE-8F4E-9AB1A9B1C592}" destId="{F14922C8-FF47-4580-B69E-51CB19A4AD33}" srcOrd="0" destOrd="0" presId="urn:microsoft.com/office/officeart/2005/8/layout/vList6"/>
    <dgm:cxn modelId="{DBA8C4FD-B599-4BD6-8B04-2B3BE38AE1E9}" type="presParOf" srcId="{2846960F-9DDF-47CE-8F4E-9AB1A9B1C592}" destId="{C3E0EAEC-FA13-4DB6-BCF6-9C3E1AEDE8B0}" srcOrd="1" destOrd="0" presId="urn:microsoft.com/office/officeart/2005/8/layout/vList6"/>
    <dgm:cxn modelId="{4AE7A044-E058-43C4-8DBB-8B93E144F558}" type="presParOf" srcId="{DBA00BE6-FF66-4FCC-80DB-F0C83D5F8786}" destId="{EB29CB1E-8069-48BC-972F-C0588CB5F332}" srcOrd="3" destOrd="0" presId="urn:microsoft.com/office/officeart/2005/8/layout/vList6"/>
    <dgm:cxn modelId="{353CADE9-7804-415E-ACC2-5984173D2E84}" type="presParOf" srcId="{DBA00BE6-FF66-4FCC-80DB-F0C83D5F8786}" destId="{421206F5-BDC6-43E5-BC75-3A7D828FB97E}" srcOrd="4" destOrd="0" presId="urn:microsoft.com/office/officeart/2005/8/layout/vList6"/>
    <dgm:cxn modelId="{2F97A282-66E9-4AB6-ABDE-7A4560649A2A}" type="presParOf" srcId="{421206F5-BDC6-43E5-BC75-3A7D828FB97E}" destId="{179B26D8-0794-4905-8A5A-E0C45560E4DF}" srcOrd="0" destOrd="0" presId="urn:microsoft.com/office/officeart/2005/8/layout/vList6"/>
    <dgm:cxn modelId="{14E52DF9-1A96-483B-88D7-EB9605C7317C}" type="presParOf" srcId="{421206F5-BDC6-43E5-BC75-3A7D828FB97E}" destId="{B2FE3095-E6A6-40F4-8059-620E085CF1F8}" srcOrd="1" destOrd="0" presId="urn:microsoft.com/office/officeart/2005/8/layout/vList6"/>
    <dgm:cxn modelId="{BCDD5AB6-716D-4B4C-966C-006FAE2FC102}" type="presParOf" srcId="{DBA00BE6-FF66-4FCC-80DB-F0C83D5F8786}" destId="{8EC08953-904A-43BE-8EB2-5D90753D2DE1}" srcOrd="5" destOrd="0" presId="urn:microsoft.com/office/officeart/2005/8/layout/vList6"/>
    <dgm:cxn modelId="{9A308AD3-C490-44AB-9425-6D86A2D9C44C}" type="presParOf" srcId="{DBA00BE6-FF66-4FCC-80DB-F0C83D5F8786}" destId="{5650B58A-0657-4F43-B0CF-EB6B1056895F}" srcOrd="6" destOrd="0" presId="urn:microsoft.com/office/officeart/2005/8/layout/vList6"/>
    <dgm:cxn modelId="{B965D785-BE23-41C3-A6CD-11A7BAD3C860}" type="presParOf" srcId="{5650B58A-0657-4F43-B0CF-EB6B1056895F}" destId="{46CDB0E4-87D3-45D5-A74D-35F29A681AF9}" srcOrd="0" destOrd="0" presId="urn:microsoft.com/office/officeart/2005/8/layout/vList6"/>
    <dgm:cxn modelId="{C1B57AC4-4066-4742-A445-E8F6E849D5D4}" type="presParOf" srcId="{5650B58A-0657-4F43-B0CF-EB6B1056895F}" destId="{88228CBE-A470-4374-A79E-1A4605453F0A}" srcOrd="1" destOrd="0" presId="urn:microsoft.com/office/officeart/2005/8/layout/v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22F62-9D6D-499A-9BFC-65DB208CCBCC}">
      <dsp:nvSpPr>
        <dsp:cNvPr id="0" name=""/>
        <dsp:cNvSpPr/>
      </dsp:nvSpPr>
      <dsp:spPr>
        <a:xfrm>
          <a:off x="1771662" y="258"/>
          <a:ext cx="2657493" cy="20477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t" anchorCtr="0">
          <a:noAutofit/>
        </a:bodyPr>
        <a:lstStyle/>
        <a:p>
          <a:pPr marL="57150" lvl="1" indent="-57150" algn="l" defTabSz="400050">
            <a:lnSpc>
              <a:spcPct val="90000"/>
            </a:lnSpc>
            <a:spcBef>
              <a:spcPct val="0"/>
            </a:spcBef>
            <a:spcAft>
              <a:spcPct val="15000"/>
            </a:spcAft>
            <a:buChar char="••"/>
          </a:pPr>
          <a:r>
            <a:rPr lang="zh-CN" altLang="en-US" sz="900" kern="1200" dirty="0" smtClean="0"/>
            <a:t>全球最大飞机租赁和领先医疗租赁业务</a:t>
          </a:r>
          <a:endParaRPr lang="zh-CN" altLang="en-US" sz="900" kern="1200" dirty="0"/>
        </a:p>
      </dsp:txBody>
      <dsp:txXfrm>
        <a:off x="1771662" y="25855"/>
        <a:ext cx="2580702" cy="153583"/>
      </dsp:txXfrm>
    </dsp:sp>
    <dsp:sp modelId="{F30631D5-7E94-4E1C-9883-9C5E4595BD8B}">
      <dsp:nvSpPr>
        <dsp:cNvPr id="0" name=""/>
        <dsp:cNvSpPr/>
      </dsp:nvSpPr>
      <dsp:spPr>
        <a:xfrm>
          <a:off x="0" y="258"/>
          <a:ext cx="1771662" cy="2047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17145" rIns="34290" bIns="17145" numCol="1" spcCol="1270" anchor="ctr" anchorCtr="0">
          <a:noAutofit/>
        </a:bodyPr>
        <a:lstStyle/>
        <a:p>
          <a:pPr lvl="0" algn="ctr" defTabSz="400050">
            <a:lnSpc>
              <a:spcPct val="90000"/>
            </a:lnSpc>
            <a:spcBef>
              <a:spcPct val="0"/>
            </a:spcBef>
            <a:spcAft>
              <a:spcPct val="35000"/>
            </a:spcAft>
          </a:pPr>
          <a:r>
            <a:rPr lang="en-US" altLang="zh-CN" sz="900" kern="1200" dirty="0" smtClean="0"/>
            <a:t>GE</a:t>
          </a:r>
          <a:endParaRPr lang="zh-CN" altLang="en-US" sz="900" kern="1200" dirty="0"/>
        </a:p>
      </dsp:txBody>
      <dsp:txXfrm>
        <a:off x="9996" y="10254"/>
        <a:ext cx="1751670" cy="184785"/>
      </dsp:txXfrm>
    </dsp:sp>
    <dsp:sp modelId="{C3E0EAEC-FA13-4DB6-BCF6-9C3E1AEDE8B0}">
      <dsp:nvSpPr>
        <dsp:cNvPr id="0" name=""/>
        <dsp:cNvSpPr/>
      </dsp:nvSpPr>
      <dsp:spPr>
        <a:xfrm>
          <a:off x="1771662" y="225512"/>
          <a:ext cx="2657493" cy="20477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t" anchorCtr="0">
          <a:noAutofit/>
        </a:bodyPr>
        <a:lstStyle/>
        <a:p>
          <a:pPr marL="57150" lvl="1" indent="-57150" algn="l" defTabSz="400050">
            <a:lnSpc>
              <a:spcPct val="90000"/>
            </a:lnSpc>
            <a:spcBef>
              <a:spcPct val="0"/>
            </a:spcBef>
            <a:spcAft>
              <a:spcPct val="15000"/>
            </a:spcAft>
            <a:buChar char="••"/>
          </a:pPr>
          <a:r>
            <a:rPr lang="zh-CN" altLang="en-US" sz="900" kern="1200" dirty="0" smtClean="0"/>
            <a:t>全球最大</a:t>
          </a:r>
          <a:r>
            <a:rPr lang="en-US" altLang="zh-CN" sz="900" kern="1200" dirty="0" smtClean="0"/>
            <a:t>IT</a:t>
          </a:r>
          <a:r>
            <a:rPr lang="zh-CN" altLang="en-US" sz="900" kern="1200" dirty="0" smtClean="0"/>
            <a:t>融资租赁业务</a:t>
          </a:r>
          <a:endParaRPr lang="zh-CN" altLang="en-US" sz="900" kern="1200" dirty="0"/>
        </a:p>
      </dsp:txBody>
      <dsp:txXfrm>
        <a:off x="1771662" y="251109"/>
        <a:ext cx="2580702" cy="153583"/>
      </dsp:txXfrm>
    </dsp:sp>
    <dsp:sp modelId="{F14922C8-FF47-4580-B69E-51CB19A4AD33}">
      <dsp:nvSpPr>
        <dsp:cNvPr id="0" name=""/>
        <dsp:cNvSpPr/>
      </dsp:nvSpPr>
      <dsp:spPr>
        <a:xfrm>
          <a:off x="0" y="225512"/>
          <a:ext cx="1771662" cy="2047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17145" rIns="34290" bIns="17145" numCol="1" spcCol="1270" anchor="ctr" anchorCtr="0">
          <a:noAutofit/>
        </a:bodyPr>
        <a:lstStyle/>
        <a:p>
          <a:pPr lvl="0" algn="ctr" defTabSz="400050">
            <a:lnSpc>
              <a:spcPct val="90000"/>
            </a:lnSpc>
            <a:spcBef>
              <a:spcPct val="0"/>
            </a:spcBef>
            <a:spcAft>
              <a:spcPct val="35000"/>
            </a:spcAft>
          </a:pPr>
          <a:r>
            <a:rPr lang="en-US" altLang="zh-CN" sz="900" kern="1200" dirty="0" smtClean="0"/>
            <a:t>IBM</a:t>
          </a:r>
          <a:endParaRPr lang="zh-CN" altLang="en-US" sz="900" kern="1200" dirty="0"/>
        </a:p>
      </dsp:txBody>
      <dsp:txXfrm>
        <a:off x="9996" y="235508"/>
        <a:ext cx="1751670" cy="184785"/>
      </dsp:txXfrm>
    </dsp:sp>
    <dsp:sp modelId="{B2FE3095-E6A6-40F4-8059-620E085CF1F8}">
      <dsp:nvSpPr>
        <dsp:cNvPr id="0" name=""/>
        <dsp:cNvSpPr/>
      </dsp:nvSpPr>
      <dsp:spPr>
        <a:xfrm>
          <a:off x="1771662" y="450767"/>
          <a:ext cx="2657493" cy="20477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t" anchorCtr="0">
          <a:noAutofit/>
        </a:bodyPr>
        <a:lstStyle/>
        <a:p>
          <a:pPr marL="57150" lvl="1" indent="-57150" algn="l" defTabSz="400050">
            <a:lnSpc>
              <a:spcPct val="90000"/>
            </a:lnSpc>
            <a:spcBef>
              <a:spcPct val="0"/>
            </a:spcBef>
            <a:spcAft>
              <a:spcPct val="15000"/>
            </a:spcAft>
            <a:buChar char="••"/>
          </a:pPr>
          <a:r>
            <a:rPr lang="zh-CN" altLang="en-US" sz="900" kern="1200" dirty="0" smtClean="0"/>
            <a:t>日本最大租赁公司之一</a:t>
          </a:r>
          <a:endParaRPr lang="zh-CN" altLang="en-US" sz="900" kern="1200" dirty="0"/>
        </a:p>
      </dsp:txBody>
      <dsp:txXfrm>
        <a:off x="1771662" y="476364"/>
        <a:ext cx="2580702" cy="153583"/>
      </dsp:txXfrm>
    </dsp:sp>
    <dsp:sp modelId="{179B26D8-0794-4905-8A5A-E0C45560E4DF}">
      <dsp:nvSpPr>
        <dsp:cNvPr id="0" name=""/>
        <dsp:cNvSpPr/>
      </dsp:nvSpPr>
      <dsp:spPr>
        <a:xfrm>
          <a:off x="0" y="450767"/>
          <a:ext cx="1771662" cy="2047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17145" rIns="34290" bIns="17145" numCol="1" spcCol="1270" anchor="ctr" anchorCtr="0">
          <a:noAutofit/>
        </a:bodyPr>
        <a:lstStyle/>
        <a:p>
          <a:pPr lvl="0" algn="ctr" defTabSz="400050">
            <a:lnSpc>
              <a:spcPct val="90000"/>
            </a:lnSpc>
            <a:spcBef>
              <a:spcPct val="0"/>
            </a:spcBef>
            <a:spcAft>
              <a:spcPct val="35000"/>
            </a:spcAft>
          </a:pPr>
          <a:r>
            <a:rPr lang="zh-CN" altLang="en-US" sz="900" kern="1200" dirty="0" smtClean="0"/>
            <a:t>日立</a:t>
          </a:r>
          <a:endParaRPr lang="zh-CN" altLang="en-US" sz="900" kern="1200" dirty="0"/>
        </a:p>
      </dsp:txBody>
      <dsp:txXfrm>
        <a:off x="9996" y="460763"/>
        <a:ext cx="1751670" cy="184785"/>
      </dsp:txXfrm>
    </dsp:sp>
    <dsp:sp modelId="{88228CBE-A470-4374-A79E-1A4605453F0A}">
      <dsp:nvSpPr>
        <dsp:cNvPr id="0" name=""/>
        <dsp:cNvSpPr/>
      </dsp:nvSpPr>
      <dsp:spPr>
        <a:xfrm>
          <a:off x="1771662" y="676022"/>
          <a:ext cx="2657493" cy="20477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 tIns="5715" rIns="5715" bIns="5715" numCol="1" spcCol="1270" anchor="t" anchorCtr="0">
          <a:noAutofit/>
        </a:bodyPr>
        <a:lstStyle/>
        <a:p>
          <a:pPr marL="57150" lvl="1" indent="-57150" algn="l" defTabSz="400050">
            <a:lnSpc>
              <a:spcPct val="90000"/>
            </a:lnSpc>
            <a:spcBef>
              <a:spcPct val="0"/>
            </a:spcBef>
            <a:spcAft>
              <a:spcPct val="15000"/>
            </a:spcAft>
            <a:buChar char="••"/>
          </a:pPr>
          <a:r>
            <a:rPr lang="zh-CN" altLang="en-US" sz="900" kern="1200" dirty="0" smtClean="0"/>
            <a:t>全球领先机械租赁业务</a:t>
          </a:r>
          <a:endParaRPr lang="zh-CN" altLang="en-US" sz="900" kern="1200" dirty="0"/>
        </a:p>
      </dsp:txBody>
      <dsp:txXfrm>
        <a:off x="1771662" y="701619"/>
        <a:ext cx="2580702" cy="153583"/>
      </dsp:txXfrm>
    </dsp:sp>
    <dsp:sp modelId="{46CDB0E4-87D3-45D5-A74D-35F29A681AF9}">
      <dsp:nvSpPr>
        <dsp:cNvPr id="0" name=""/>
        <dsp:cNvSpPr/>
      </dsp:nvSpPr>
      <dsp:spPr>
        <a:xfrm>
          <a:off x="0" y="676022"/>
          <a:ext cx="1771662" cy="2047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17145" rIns="34290" bIns="17145" numCol="1" spcCol="1270" anchor="ctr" anchorCtr="0">
          <a:noAutofit/>
        </a:bodyPr>
        <a:lstStyle/>
        <a:p>
          <a:pPr lvl="0" algn="ctr" defTabSz="400050">
            <a:lnSpc>
              <a:spcPct val="90000"/>
            </a:lnSpc>
            <a:spcBef>
              <a:spcPct val="0"/>
            </a:spcBef>
            <a:spcAft>
              <a:spcPct val="35000"/>
            </a:spcAft>
          </a:pPr>
          <a:r>
            <a:rPr lang="zh-CN" altLang="en-US" sz="900" kern="1200" dirty="0" smtClean="0"/>
            <a:t>卡特彼勒</a:t>
          </a:r>
          <a:endParaRPr lang="zh-CN" altLang="en-US" sz="900" kern="1200" dirty="0"/>
        </a:p>
      </dsp:txBody>
      <dsp:txXfrm>
        <a:off x="9996" y="686018"/>
        <a:ext cx="1751670" cy="184785"/>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4278842"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593123" y="2"/>
            <a:ext cx="4278842" cy="339884"/>
          </a:xfrm>
          <a:prstGeom prst="rect">
            <a:avLst/>
          </a:prstGeom>
        </p:spPr>
        <p:txBody>
          <a:bodyPr vert="horz" lIns="91440" tIns="45720" rIns="91440" bIns="45720" rtlCol="0"/>
          <a:lstStyle>
            <a:lvl1pPr algn="r">
              <a:defRPr sz="1200"/>
            </a:lvl1pPr>
          </a:lstStyle>
          <a:p>
            <a:fld id="{4F3D0D45-B139-4FCA-9B31-7E84800686FA}" type="datetimeFigureOut">
              <a:rPr lang="en-US" smtClean="0"/>
              <a:pPr/>
              <a:t>11/27/2014</a:t>
            </a:fld>
            <a:endParaRPr lang="en-US"/>
          </a:p>
        </p:txBody>
      </p:sp>
      <p:sp>
        <p:nvSpPr>
          <p:cNvPr id="4" name="Footer Placeholder 3"/>
          <p:cNvSpPr>
            <a:spLocks noGrp="1"/>
          </p:cNvSpPr>
          <p:nvPr>
            <p:ph type="ftr" sz="quarter" idx="2"/>
          </p:nvPr>
        </p:nvSpPr>
        <p:spPr>
          <a:xfrm>
            <a:off x="0" y="6456612"/>
            <a:ext cx="4278842" cy="3398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593123" y="6456612"/>
            <a:ext cx="4278842" cy="339884"/>
          </a:xfrm>
          <a:prstGeom prst="rect">
            <a:avLst/>
          </a:prstGeom>
        </p:spPr>
        <p:txBody>
          <a:bodyPr vert="horz" lIns="91440" tIns="45720" rIns="91440" bIns="45720" rtlCol="0" anchor="b"/>
          <a:lstStyle>
            <a:lvl1pPr algn="r">
              <a:defRPr sz="1200"/>
            </a:lvl1pPr>
          </a:lstStyle>
          <a:p>
            <a:fld id="{DA217D7E-72D5-4C86-BBE1-1B33EFE45E55}" type="slidenum">
              <a:rPr lang="en-US" smtClean="0"/>
              <a:pPr/>
              <a:t>‹#›</a:t>
            </a:fld>
            <a:endParaRPr lang="en-US"/>
          </a:p>
        </p:txBody>
      </p:sp>
    </p:spTree>
    <p:extLst>
      <p:ext uri="{BB962C8B-B14F-4D97-AF65-F5344CB8AC3E}">
        <p14:creationId xmlns:p14="http://schemas.microsoft.com/office/powerpoint/2010/main" val="25221002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4278842"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593123" y="2"/>
            <a:ext cx="4278842" cy="339884"/>
          </a:xfrm>
          <a:prstGeom prst="rect">
            <a:avLst/>
          </a:prstGeom>
        </p:spPr>
        <p:txBody>
          <a:bodyPr vert="horz" lIns="91440" tIns="45720" rIns="91440" bIns="45720" rtlCol="0"/>
          <a:lstStyle>
            <a:lvl1pPr algn="r">
              <a:defRPr sz="1200"/>
            </a:lvl1pPr>
          </a:lstStyle>
          <a:p>
            <a:fld id="{B00CEA7C-3489-4019-BC59-E65FB80D88DB}" type="datetimeFigureOut">
              <a:rPr lang="en-US" smtClean="0"/>
              <a:pPr/>
              <a:t>11/27/2014</a:t>
            </a:fld>
            <a:endParaRPr lang="en-US"/>
          </a:p>
        </p:txBody>
      </p:sp>
      <p:sp>
        <p:nvSpPr>
          <p:cNvPr id="4" name="Slide Image Placeholder 3"/>
          <p:cNvSpPr>
            <a:spLocks noGrp="1" noRot="1" noChangeAspect="1"/>
          </p:cNvSpPr>
          <p:nvPr>
            <p:ph type="sldImg" idx="2"/>
          </p:nvPr>
        </p:nvSpPr>
        <p:spPr>
          <a:xfrm>
            <a:off x="2671763" y="509588"/>
            <a:ext cx="4530725" cy="25495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87425" y="3228895"/>
            <a:ext cx="7899400" cy="305895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456612"/>
            <a:ext cx="4278842" cy="3398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593123" y="6456612"/>
            <a:ext cx="4278842" cy="339884"/>
          </a:xfrm>
          <a:prstGeom prst="rect">
            <a:avLst/>
          </a:prstGeom>
        </p:spPr>
        <p:txBody>
          <a:bodyPr vert="horz" lIns="91440" tIns="45720" rIns="91440" bIns="45720" rtlCol="0" anchor="b"/>
          <a:lstStyle>
            <a:lvl1pPr algn="r">
              <a:defRPr sz="1200"/>
            </a:lvl1pPr>
          </a:lstStyle>
          <a:p>
            <a:fld id="{2A4A83B8-DCA3-4922-B989-162ED349FF8F}" type="slidenum">
              <a:rPr lang="en-US" smtClean="0"/>
              <a:pPr/>
              <a:t>‹#›</a:t>
            </a:fld>
            <a:endParaRPr lang="en-US"/>
          </a:p>
        </p:txBody>
      </p:sp>
    </p:spTree>
    <p:extLst>
      <p:ext uri="{BB962C8B-B14F-4D97-AF65-F5344CB8AC3E}">
        <p14:creationId xmlns:p14="http://schemas.microsoft.com/office/powerpoint/2010/main" val="116538653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315C3E5-26DA-4048-9FAD-36110CF076A9}" type="datetime1">
              <a:rPr lang="en-US" smtClean="0"/>
              <a:pPr/>
              <a:t>11/27/2014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A9AFAE-A18D-43CC-825C-0AC44837F24E}" type="slidenum">
              <a:rPr lang="en-US" smtClean="0"/>
              <a:pPr/>
              <a:t>‹#›</a:t>
            </a:fld>
            <a:endParaRPr lang="en-US" dirty="0"/>
          </a:p>
        </p:txBody>
      </p:sp>
    </p:spTree>
    <p:extLst>
      <p:ext uri="{BB962C8B-B14F-4D97-AF65-F5344CB8AC3E}">
        <p14:creationId xmlns:p14="http://schemas.microsoft.com/office/powerpoint/2010/main" val="235768038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166FEB-A287-426E-8B92-B58AEB7B22ED}" type="datetime1">
              <a:rPr lang="en-US" smtClean="0"/>
              <a:pPr/>
              <a:t>11/27/2014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F55D2-1F5E-43F3-84BE-FFC12783EDEB}" type="slidenum">
              <a:rPr lang="en-US" smtClean="0"/>
              <a:pPr/>
              <a:t>‹#›</a:t>
            </a:fld>
            <a:endParaRPr lang="en-US"/>
          </a:p>
        </p:txBody>
      </p:sp>
    </p:spTree>
    <p:extLst>
      <p:ext uri="{BB962C8B-B14F-4D97-AF65-F5344CB8AC3E}">
        <p14:creationId xmlns:p14="http://schemas.microsoft.com/office/powerpoint/2010/main" val="73899416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2502E6-3130-41D4-AED6-07A8A42C69DA}" type="datetime1">
              <a:rPr lang="en-US" smtClean="0"/>
              <a:pPr/>
              <a:t>11/27/2014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F55D2-1F5E-43F3-84BE-FFC12783EDEB}" type="slidenum">
              <a:rPr lang="en-US" smtClean="0"/>
              <a:pPr/>
              <a:t>‹#›</a:t>
            </a:fld>
            <a:endParaRPr lang="en-US"/>
          </a:p>
        </p:txBody>
      </p:sp>
    </p:spTree>
    <p:extLst>
      <p:ext uri="{BB962C8B-B14F-4D97-AF65-F5344CB8AC3E}">
        <p14:creationId xmlns:p14="http://schemas.microsoft.com/office/powerpoint/2010/main" val="159427205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8A7E95-B4D6-4ED5-9A16-66F56B0AC0E0}" type="datetimeFigureOut">
              <a:rPr lang="en-US" smtClean="0"/>
              <a:pPr/>
              <a:t>11/27/2014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93966-B147-4B98-824F-A36CC5AEFAE9}" type="slidenum">
              <a:rPr lang="en-US" smtClean="0"/>
              <a:pPr/>
              <a:t>‹#›</a:t>
            </a:fld>
            <a:endParaRPr lang="en-US"/>
          </a:p>
        </p:txBody>
      </p:sp>
    </p:spTree>
    <p:extLst>
      <p:ext uri="{BB962C8B-B14F-4D97-AF65-F5344CB8AC3E}">
        <p14:creationId xmlns:p14="http://schemas.microsoft.com/office/powerpoint/2010/main" val="4254337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8A7E95-B4D6-4ED5-9A16-66F56B0AC0E0}" type="datetimeFigureOut">
              <a:rPr lang="en-US" smtClean="0"/>
              <a:pPr/>
              <a:t>11/27/2014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93966-B147-4B98-824F-A36CC5AEFAE9}" type="slidenum">
              <a:rPr lang="en-US" smtClean="0"/>
              <a:pPr/>
              <a:t>‹#›</a:t>
            </a:fld>
            <a:endParaRPr lang="en-US"/>
          </a:p>
        </p:txBody>
      </p:sp>
    </p:spTree>
    <p:extLst>
      <p:ext uri="{BB962C8B-B14F-4D97-AF65-F5344CB8AC3E}">
        <p14:creationId xmlns:p14="http://schemas.microsoft.com/office/powerpoint/2010/main" val="8231047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8A7E95-B4D6-4ED5-9A16-66F56B0AC0E0}" type="datetimeFigureOut">
              <a:rPr lang="en-US" smtClean="0"/>
              <a:pPr/>
              <a:t>11/27/2014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93966-B147-4B98-824F-A36CC5AEFAE9}" type="slidenum">
              <a:rPr lang="en-US" smtClean="0"/>
              <a:pPr/>
              <a:t>‹#›</a:t>
            </a:fld>
            <a:endParaRPr lang="en-US"/>
          </a:p>
        </p:txBody>
      </p:sp>
    </p:spTree>
    <p:extLst>
      <p:ext uri="{BB962C8B-B14F-4D97-AF65-F5344CB8AC3E}">
        <p14:creationId xmlns:p14="http://schemas.microsoft.com/office/powerpoint/2010/main" val="15655926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8A7E95-B4D6-4ED5-9A16-66F56B0AC0E0}" type="datetimeFigureOut">
              <a:rPr lang="en-US" smtClean="0"/>
              <a:pPr/>
              <a:t>11/27/2014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793966-B147-4B98-824F-A36CC5AEFAE9}" type="slidenum">
              <a:rPr lang="en-US" smtClean="0"/>
              <a:pPr/>
              <a:t>‹#›</a:t>
            </a:fld>
            <a:endParaRPr lang="en-US"/>
          </a:p>
        </p:txBody>
      </p:sp>
    </p:spTree>
    <p:extLst>
      <p:ext uri="{BB962C8B-B14F-4D97-AF65-F5344CB8AC3E}">
        <p14:creationId xmlns:p14="http://schemas.microsoft.com/office/powerpoint/2010/main" val="1085818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98A7E95-B4D6-4ED5-9A16-66F56B0AC0E0}" type="datetimeFigureOut">
              <a:rPr lang="en-US" smtClean="0"/>
              <a:pPr/>
              <a:t>11/27/2014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793966-B147-4B98-824F-A36CC5AEFAE9}" type="slidenum">
              <a:rPr lang="en-US" smtClean="0"/>
              <a:pPr/>
              <a:t>‹#›</a:t>
            </a:fld>
            <a:endParaRPr lang="en-US"/>
          </a:p>
        </p:txBody>
      </p:sp>
    </p:spTree>
    <p:extLst>
      <p:ext uri="{BB962C8B-B14F-4D97-AF65-F5344CB8AC3E}">
        <p14:creationId xmlns:p14="http://schemas.microsoft.com/office/powerpoint/2010/main" val="14344561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98A7E95-B4D6-4ED5-9A16-66F56B0AC0E0}" type="datetimeFigureOut">
              <a:rPr lang="en-US" smtClean="0"/>
              <a:pPr/>
              <a:t>11/27/2014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793966-B147-4B98-824F-A36CC5AEFAE9}" type="slidenum">
              <a:rPr lang="en-US" smtClean="0"/>
              <a:pPr/>
              <a:t>‹#›</a:t>
            </a:fld>
            <a:endParaRPr lang="en-US"/>
          </a:p>
        </p:txBody>
      </p:sp>
    </p:spTree>
    <p:extLst>
      <p:ext uri="{BB962C8B-B14F-4D97-AF65-F5344CB8AC3E}">
        <p14:creationId xmlns:p14="http://schemas.microsoft.com/office/powerpoint/2010/main" val="14258124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8A7E95-B4D6-4ED5-9A16-66F56B0AC0E0}" type="datetimeFigureOut">
              <a:rPr lang="en-US" smtClean="0"/>
              <a:pPr/>
              <a:t>11/27/2014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793966-B147-4B98-824F-A36CC5AEFAE9}" type="slidenum">
              <a:rPr lang="en-US" smtClean="0"/>
              <a:pPr/>
              <a:t>‹#›</a:t>
            </a:fld>
            <a:endParaRPr lang="en-US"/>
          </a:p>
        </p:txBody>
      </p:sp>
    </p:spTree>
    <p:extLst>
      <p:ext uri="{BB962C8B-B14F-4D97-AF65-F5344CB8AC3E}">
        <p14:creationId xmlns:p14="http://schemas.microsoft.com/office/powerpoint/2010/main" val="41843462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8A7E95-B4D6-4ED5-9A16-66F56B0AC0E0}" type="datetimeFigureOut">
              <a:rPr lang="en-US" smtClean="0"/>
              <a:pPr/>
              <a:t>11/27/2014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793966-B147-4B98-824F-A36CC5AEFAE9}" type="slidenum">
              <a:rPr lang="en-US" smtClean="0"/>
              <a:pPr/>
              <a:t>‹#›</a:t>
            </a:fld>
            <a:endParaRPr lang="en-US"/>
          </a:p>
        </p:txBody>
      </p:sp>
    </p:spTree>
    <p:extLst>
      <p:ext uri="{BB962C8B-B14F-4D97-AF65-F5344CB8AC3E}">
        <p14:creationId xmlns:p14="http://schemas.microsoft.com/office/powerpoint/2010/main" val="3539393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9507E9-6679-41FF-9D3F-816FA2CD6EA0}" type="datetime1">
              <a:rPr lang="en-US" smtClean="0"/>
              <a:pPr/>
              <a:t>11/27/2014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F55D2-1F5E-43F3-84BE-FFC12783EDEB}" type="slidenum">
              <a:rPr lang="en-US" smtClean="0"/>
              <a:pPr/>
              <a:t>‹#›</a:t>
            </a:fld>
            <a:endParaRPr lang="en-US"/>
          </a:p>
        </p:txBody>
      </p:sp>
    </p:spTree>
    <p:extLst>
      <p:ext uri="{BB962C8B-B14F-4D97-AF65-F5344CB8AC3E}">
        <p14:creationId xmlns:p14="http://schemas.microsoft.com/office/powerpoint/2010/main" val="376921508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8A7E95-B4D6-4ED5-9A16-66F56B0AC0E0}" type="datetimeFigureOut">
              <a:rPr lang="en-US" smtClean="0"/>
              <a:pPr/>
              <a:t>11/27/2014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793966-B147-4B98-824F-A36CC5AEFAE9}" type="slidenum">
              <a:rPr lang="en-US" smtClean="0"/>
              <a:pPr/>
              <a:t>‹#›</a:t>
            </a:fld>
            <a:endParaRPr lang="en-US"/>
          </a:p>
        </p:txBody>
      </p:sp>
    </p:spTree>
    <p:extLst>
      <p:ext uri="{BB962C8B-B14F-4D97-AF65-F5344CB8AC3E}">
        <p14:creationId xmlns:p14="http://schemas.microsoft.com/office/powerpoint/2010/main" val="39470105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8A7E95-B4D6-4ED5-9A16-66F56B0AC0E0}" type="datetimeFigureOut">
              <a:rPr lang="en-US" smtClean="0"/>
              <a:pPr/>
              <a:t>11/27/2014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93966-B147-4B98-824F-A36CC5AEFAE9}" type="slidenum">
              <a:rPr lang="en-US" smtClean="0"/>
              <a:pPr/>
              <a:t>‹#›</a:t>
            </a:fld>
            <a:endParaRPr lang="en-US"/>
          </a:p>
        </p:txBody>
      </p:sp>
    </p:spTree>
    <p:extLst>
      <p:ext uri="{BB962C8B-B14F-4D97-AF65-F5344CB8AC3E}">
        <p14:creationId xmlns:p14="http://schemas.microsoft.com/office/powerpoint/2010/main" val="21074971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8A7E95-B4D6-4ED5-9A16-66F56B0AC0E0}" type="datetimeFigureOut">
              <a:rPr lang="en-US" smtClean="0"/>
              <a:pPr/>
              <a:t>11/27/2014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793966-B147-4B98-824F-A36CC5AEFAE9}" type="slidenum">
              <a:rPr lang="en-US" smtClean="0"/>
              <a:pPr/>
              <a:t>‹#›</a:t>
            </a:fld>
            <a:endParaRPr lang="en-US"/>
          </a:p>
        </p:txBody>
      </p:sp>
    </p:spTree>
    <p:extLst>
      <p:ext uri="{BB962C8B-B14F-4D97-AF65-F5344CB8AC3E}">
        <p14:creationId xmlns:p14="http://schemas.microsoft.com/office/powerpoint/2010/main" val="3886414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8A818D-C674-4D43-A74F-DA98EE9001A4}" type="datetime1">
              <a:rPr lang="en-US" smtClean="0"/>
              <a:pPr/>
              <a:t>11/27/2014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F55D2-1F5E-43F3-84BE-FFC12783EDEB}" type="slidenum">
              <a:rPr lang="en-US" smtClean="0"/>
              <a:pPr/>
              <a:t>‹#›</a:t>
            </a:fld>
            <a:endParaRPr lang="en-US"/>
          </a:p>
        </p:txBody>
      </p:sp>
    </p:spTree>
    <p:extLst>
      <p:ext uri="{BB962C8B-B14F-4D97-AF65-F5344CB8AC3E}">
        <p14:creationId xmlns:p14="http://schemas.microsoft.com/office/powerpoint/2010/main" val="5989151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1958EA-2BE0-4F14-8C16-D04DBB30E202}" type="datetime1">
              <a:rPr lang="en-US" smtClean="0"/>
              <a:pPr/>
              <a:t>11/27/2014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2F55D2-1F5E-43F3-84BE-FFC12783EDEB}" type="slidenum">
              <a:rPr lang="en-US" smtClean="0"/>
              <a:pPr/>
              <a:t>‹#›</a:t>
            </a:fld>
            <a:endParaRPr lang="en-US"/>
          </a:p>
        </p:txBody>
      </p:sp>
    </p:spTree>
    <p:extLst>
      <p:ext uri="{BB962C8B-B14F-4D97-AF65-F5344CB8AC3E}">
        <p14:creationId xmlns:p14="http://schemas.microsoft.com/office/powerpoint/2010/main" val="15111140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150D4A-B53A-4C3D-A054-F31D8F1955CE}" type="datetime1">
              <a:rPr lang="en-US" smtClean="0"/>
              <a:pPr/>
              <a:t>11/27/2014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2F55D2-1F5E-43F3-84BE-FFC12783EDEB}" type="slidenum">
              <a:rPr lang="en-US" smtClean="0"/>
              <a:pPr/>
              <a:t>‹#›</a:t>
            </a:fld>
            <a:endParaRPr lang="en-US"/>
          </a:p>
        </p:txBody>
      </p:sp>
    </p:spTree>
    <p:extLst>
      <p:ext uri="{BB962C8B-B14F-4D97-AF65-F5344CB8AC3E}">
        <p14:creationId xmlns:p14="http://schemas.microsoft.com/office/powerpoint/2010/main" val="21768693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A3A119-2921-456B-930E-6E4A1EF408ED}" type="datetime1">
              <a:rPr lang="en-US" smtClean="0"/>
              <a:pPr/>
              <a:t>11/27/2014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2F55D2-1F5E-43F3-84BE-FFC12783EDEB}" type="slidenum">
              <a:rPr lang="en-US" smtClean="0"/>
              <a:pPr/>
              <a:t>‹#›</a:t>
            </a:fld>
            <a:endParaRPr lang="en-US"/>
          </a:p>
        </p:txBody>
      </p:sp>
    </p:spTree>
    <p:extLst>
      <p:ext uri="{BB962C8B-B14F-4D97-AF65-F5344CB8AC3E}">
        <p14:creationId xmlns:p14="http://schemas.microsoft.com/office/powerpoint/2010/main" val="172867520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D41874-783C-4424-9D7B-A01545FE74A8}" type="datetime1">
              <a:rPr lang="en-US" smtClean="0"/>
              <a:pPr/>
              <a:t>11/27/2014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2F55D2-1F5E-43F3-84BE-FFC12783EDEB}" type="slidenum">
              <a:rPr lang="en-US" smtClean="0"/>
              <a:pPr/>
              <a:t>‹#›</a:t>
            </a:fld>
            <a:endParaRPr lang="en-US"/>
          </a:p>
        </p:txBody>
      </p:sp>
    </p:spTree>
    <p:extLst>
      <p:ext uri="{BB962C8B-B14F-4D97-AF65-F5344CB8AC3E}">
        <p14:creationId xmlns:p14="http://schemas.microsoft.com/office/powerpoint/2010/main" val="341381056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DEECC9-7ABD-4951-A9CC-2A374FE93A68}" type="datetime1">
              <a:rPr lang="en-US" smtClean="0"/>
              <a:pPr/>
              <a:t>11/27/2014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2F55D2-1F5E-43F3-84BE-FFC12783EDEB}" type="slidenum">
              <a:rPr lang="en-US" smtClean="0"/>
              <a:pPr/>
              <a:t>‹#›</a:t>
            </a:fld>
            <a:endParaRPr lang="en-US"/>
          </a:p>
        </p:txBody>
      </p:sp>
    </p:spTree>
    <p:extLst>
      <p:ext uri="{BB962C8B-B14F-4D97-AF65-F5344CB8AC3E}">
        <p14:creationId xmlns:p14="http://schemas.microsoft.com/office/powerpoint/2010/main" val="37446555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EC5676-BC47-4590-ADB6-9D83D39123CE}" type="datetime1">
              <a:rPr lang="en-US" smtClean="0"/>
              <a:pPr/>
              <a:t>11/27/2014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2F55D2-1F5E-43F3-84BE-FFC12783EDEB}" type="slidenum">
              <a:rPr lang="en-US" smtClean="0"/>
              <a:pPr/>
              <a:t>‹#›</a:t>
            </a:fld>
            <a:endParaRPr lang="en-US"/>
          </a:p>
        </p:txBody>
      </p:sp>
    </p:spTree>
    <p:extLst>
      <p:ext uri="{BB962C8B-B14F-4D97-AF65-F5344CB8AC3E}">
        <p14:creationId xmlns:p14="http://schemas.microsoft.com/office/powerpoint/2010/main" val="352993529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7037" y="449894"/>
            <a:ext cx="8229600" cy="85725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428750"/>
            <a:ext cx="8229600" cy="32004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55D3E32-4320-415F-9AA2-5321FBAF6A41}" type="datetime1">
              <a:rPr lang="en-US" smtClean="0"/>
              <a:pPr/>
              <a:t>11/27/2014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53BF980-7627-45AD-A551-422DB69A240C}" type="slidenum">
              <a:rPr lang="en-US" smtClean="0"/>
              <a:pPr/>
              <a:t>‹#›</a:t>
            </a:fld>
            <a:endParaRPr lang="en-US" dirty="0"/>
          </a:p>
        </p:txBody>
      </p:sp>
      <p:pic>
        <p:nvPicPr>
          <p:cNvPr id="7" name="Picture 3" descr="交银租赁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userDrawn="1"/>
        </p:nvCxnSpPr>
        <p:spPr>
          <a:xfrm>
            <a:off x="457201" y="1143000"/>
            <a:ext cx="8169275"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974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l" defTabSz="914400" rtl="0" eaLnBrk="1" latinLnBrk="0" hangingPunct="1">
        <a:spcBef>
          <a:spcPct val="0"/>
        </a:spcBef>
        <a:buNone/>
        <a:defRPr sz="2800" b="1" kern="1200">
          <a:solidFill>
            <a:schemeClr val="tx1"/>
          </a:solidFill>
          <a:latin typeface="楷体" pitchFamily="49" charset="-122"/>
          <a:ea typeface="楷体" pitchFamily="49" charset="-122"/>
          <a:cs typeface="+mj-cs"/>
        </a:defRPr>
      </a:lvl1pPr>
    </p:titleStyle>
    <p:bodyStyle>
      <a:lvl1pPr marL="342900" indent="-342900" algn="l" defTabSz="914400" rtl="0" eaLnBrk="1" latinLnBrk="0" hangingPunct="1">
        <a:spcBef>
          <a:spcPct val="20000"/>
        </a:spcBef>
        <a:buFont typeface="Arial" pitchFamily="34" charset="0"/>
        <a:buChar char="•"/>
        <a:defRPr sz="2400" b="1" kern="1200">
          <a:solidFill>
            <a:schemeClr val="tx1"/>
          </a:solidFill>
          <a:latin typeface="楷体" pitchFamily="49" charset="-122"/>
          <a:ea typeface="楷体" pitchFamily="49" charset="-122"/>
          <a:cs typeface="+mn-cs"/>
        </a:defRPr>
      </a:lvl1pPr>
      <a:lvl2pPr marL="742950" indent="-285750" algn="l" defTabSz="914400" rtl="0" eaLnBrk="1" latinLnBrk="0" hangingPunct="1">
        <a:spcBef>
          <a:spcPct val="20000"/>
        </a:spcBef>
        <a:buFont typeface="Arial" pitchFamily="34" charset="0"/>
        <a:buChar char="–"/>
        <a:defRPr sz="2000" b="1" kern="1200">
          <a:solidFill>
            <a:schemeClr val="tx1"/>
          </a:solidFill>
          <a:latin typeface="楷体" pitchFamily="49" charset="-122"/>
          <a:ea typeface="楷体" pitchFamily="49"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98A7E95-B4D6-4ED5-9A16-66F56B0AC0E0}" type="datetimeFigureOut">
              <a:rPr lang="en-US" smtClean="0"/>
              <a:pPr/>
              <a:t>11/27/2014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C4793966-B147-4B98-824F-A36CC5AEFAE9}" type="slidenum">
              <a:rPr lang="en-US" smtClean="0"/>
              <a:pPr/>
              <a:t>‹#›</a:t>
            </a:fld>
            <a:endParaRPr lang="en-US"/>
          </a:p>
        </p:txBody>
      </p:sp>
    </p:spTree>
    <p:extLst>
      <p:ext uri="{BB962C8B-B14F-4D97-AF65-F5344CB8AC3E}">
        <p14:creationId xmlns:p14="http://schemas.microsoft.com/office/powerpoint/2010/main" val="37574453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5.jpe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ChangeArrowheads="1"/>
          </p:cNvSpPr>
          <p:nvPr/>
        </p:nvSpPr>
        <p:spPr bwMode="auto">
          <a:xfrm>
            <a:off x="0" y="3663580"/>
            <a:ext cx="9144000" cy="34528"/>
          </a:xfrm>
          <a:prstGeom prst="rect">
            <a:avLst/>
          </a:prstGeom>
          <a:solidFill>
            <a:schemeClr val="accent1"/>
          </a:solidFill>
          <a:ln w="9525">
            <a:solidFill>
              <a:schemeClr val="tx2"/>
            </a:solidFill>
            <a:miter lim="800000"/>
            <a:headEnd/>
            <a:tailEnd/>
          </a:ln>
        </p:spPr>
        <p:txBody>
          <a:bodyPr wrap="none" anchor="ctr"/>
          <a:lstStyle/>
          <a:p>
            <a:endParaRPr lang="zh-TW" altLang="en-US"/>
          </a:p>
        </p:txBody>
      </p:sp>
      <p:sp>
        <p:nvSpPr>
          <p:cNvPr id="13317" name="標題 1"/>
          <p:cNvSpPr txBox="1">
            <a:spLocks/>
          </p:cNvSpPr>
          <p:nvPr/>
        </p:nvSpPr>
        <p:spPr bwMode="auto">
          <a:xfrm>
            <a:off x="3023828" y="3943276"/>
            <a:ext cx="3096344" cy="572690"/>
          </a:xfrm>
          <a:prstGeom prst="rect">
            <a:avLst/>
          </a:prstGeom>
          <a:noFill/>
          <a:ln w="9525">
            <a:noFill/>
            <a:miter lim="800000"/>
            <a:headEnd/>
            <a:tailEnd/>
          </a:ln>
        </p:spPr>
        <p:txBody>
          <a:bodyPr anchor="ctr"/>
          <a:lstStyle/>
          <a:p>
            <a:pPr algn="ctr" eaLnBrk="0" hangingPunct="0"/>
            <a:r>
              <a:rPr kumimoji="0" lang="en-US" altLang="zh-TW" sz="2000" i="1" dirty="0" smtClean="0">
                <a:effectLst>
                  <a:outerShdw blurRad="38100" dist="38100" dir="2700000" algn="tl">
                    <a:srgbClr val="000000">
                      <a:alpha val="43137"/>
                    </a:srgbClr>
                  </a:outerShdw>
                </a:effectLst>
                <a:latin typeface="Calibri" pitchFamily="34" charset="0"/>
                <a:ea typeface="宋体" pitchFamily="2" charset="-122"/>
                <a:cs typeface="Times New Roman" pitchFamily="18" charset="0"/>
              </a:rPr>
              <a:t>2014</a:t>
            </a:r>
            <a:r>
              <a:rPr kumimoji="0" lang="zh-CN" altLang="en-US" sz="2000" i="1" dirty="0" smtClean="0">
                <a:effectLst>
                  <a:outerShdw blurRad="38100" dist="38100" dir="2700000" algn="tl">
                    <a:srgbClr val="000000">
                      <a:alpha val="43137"/>
                    </a:srgbClr>
                  </a:outerShdw>
                </a:effectLst>
                <a:latin typeface="Calibri" pitchFamily="34" charset="0"/>
                <a:ea typeface="宋体" pitchFamily="2" charset="-122"/>
                <a:cs typeface="Times New Roman" pitchFamily="18" charset="0"/>
              </a:rPr>
              <a:t>年</a:t>
            </a:r>
            <a:r>
              <a:rPr kumimoji="0" lang="en-US" altLang="zh-CN" sz="2000" i="1" dirty="0" smtClean="0">
                <a:effectLst>
                  <a:outerShdw blurRad="38100" dist="38100" dir="2700000" algn="tl">
                    <a:srgbClr val="000000">
                      <a:alpha val="43137"/>
                    </a:srgbClr>
                  </a:outerShdw>
                </a:effectLst>
                <a:latin typeface="Calibri" pitchFamily="34" charset="0"/>
                <a:ea typeface="宋体" pitchFamily="2" charset="-122"/>
                <a:cs typeface="Times New Roman" pitchFamily="18" charset="0"/>
              </a:rPr>
              <a:t>11</a:t>
            </a:r>
            <a:r>
              <a:rPr kumimoji="0" lang="zh-CN" altLang="en-US" sz="2000" i="1" dirty="0" smtClean="0">
                <a:effectLst>
                  <a:outerShdw blurRad="38100" dist="38100" dir="2700000" algn="tl">
                    <a:srgbClr val="000000">
                      <a:alpha val="43137"/>
                    </a:srgbClr>
                  </a:outerShdw>
                </a:effectLst>
                <a:latin typeface="Calibri" pitchFamily="34" charset="0"/>
                <a:ea typeface="宋体" pitchFamily="2" charset="-122"/>
                <a:cs typeface="Times New Roman" pitchFamily="18" charset="0"/>
              </a:rPr>
              <a:t>月</a:t>
            </a:r>
            <a:r>
              <a:rPr kumimoji="0" lang="en-US" altLang="zh-CN" sz="2000" i="1" dirty="0" smtClean="0">
                <a:effectLst>
                  <a:outerShdw blurRad="38100" dist="38100" dir="2700000" algn="tl">
                    <a:srgbClr val="000000">
                      <a:alpha val="43137"/>
                    </a:srgbClr>
                  </a:outerShdw>
                </a:effectLst>
                <a:latin typeface="Calibri" pitchFamily="34" charset="0"/>
                <a:ea typeface="宋体" pitchFamily="2" charset="-122"/>
                <a:cs typeface="Times New Roman" pitchFamily="18" charset="0"/>
              </a:rPr>
              <a:t>27</a:t>
            </a:r>
            <a:r>
              <a:rPr kumimoji="0" lang="zh-CN" altLang="en-US" sz="2000" i="1" dirty="0" smtClean="0">
                <a:effectLst>
                  <a:outerShdw blurRad="38100" dist="38100" dir="2700000" algn="tl">
                    <a:srgbClr val="000000">
                      <a:alpha val="43137"/>
                    </a:srgbClr>
                  </a:outerShdw>
                </a:effectLst>
                <a:latin typeface="Calibri" pitchFamily="34" charset="0"/>
                <a:ea typeface="宋体" pitchFamily="2" charset="-122"/>
                <a:cs typeface="Times New Roman" pitchFamily="18" charset="0"/>
              </a:rPr>
              <a:t>日</a:t>
            </a:r>
            <a:endParaRPr kumimoji="0" lang="en-US" altLang="zh-TW" sz="2000" i="1" dirty="0">
              <a:effectLst>
                <a:outerShdw blurRad="38100" dist="38100" dir="2700000" algn="tl">
                  <a:srgbClr val="000000">
                    <a:alpha val="43137"/>
                  </a:srgbClr>
                </a:outerShdw>
              </a:effectLst>
              <a:latin typeface="Calibri" pitchFamily="34" charset="0"/>
              <a:ea typeface="宋体" pitchFamily="2" charset="-122"/>
              <a:cs typeface="Times New Roman" pitchFamily="18" charset="0"/>
            </a:endParaRPr>
          </a:p>
        </p:txBody>
      </p:sp>
      <p:sp>
        <p:nvSpPr>
          <p:cNvPr id="6" name="投影片編號版面配置區 5"/>
          <p:cNvSpPr>
            <a:spLocks noGrp="1"/>
          </p:cNvSpPr>
          <p:nvPr>
            <p:ph type="sldNum" sz="quarter" idx="12"/>
          </p:nvPr>
        </p:nvSpPr>
        <p:spPr>
          <a:xfrm>
            <a:off x="9336403" y="4785996"/>
            <a:ext cx="762000" cy="273844"/>
          </a:xfrm>
        </p:spPr>
        <p:txBody>
          <a:bodyPr/>
          <a:lstStyle/>
          <a:p>
            <a:pPr>
              <a:defRPr/>
            </a:pPr>
            <a:fld id="{B0B73A82-E049-4BF5-BBE5-FB7E0C157FFD}" type="slidenum">
              <a:rPr lang="en-US" altLang="zh-TW" smtClean="0"/>
              <a:pPr>
                <a:defRPr/>
              </a:pPr>
              <a:t>1</a:t>
            </a:fld>
            <a:endParaRPr lang="en-US" altLang="zh-TW" dirty="0"/>
          </a:p>
        </p:txBody>
      </p:sp>
      <p:sp>
        <p:nvSpPr>
          <p:cNvPr id="9" name="TextBox 8"/>
          <p:cNvSpPr txBox="1"/>
          <p:nvPr/>
        </p:nvSpPr>
        <p:spPr>
          <a:xfrm>
            <a:off x="571472" y="1498486"/>
            <a:ext cx="5286412" cy="430887"/>
          </a:xfrm>
          <a:prstGeom prst="rect">
            <a:avLst/>
          </a:prstGeom>
          <a:noFill/>
        </p:spPr>
        <p:txBody>
          <a:bodyPr wrap="square" rtlCol="0">
            <a:spAutoFit/>
          </a:bodyPr>
          <a:lstStyle/>
          <a:p>
            <a:r>
              <a:rPr lang="zh-CN" altLang="en-US" sz="2200" b="1" dirty="0" smtClean="0">
                <a:solidFill>
                  <a:schemeClr val="tx2"/>
                </a:solidFill>
                <a:latin typeface="+mj-lt"/>
              </a:rPr>
              <a:t>新常态下航运融资的几点思考</a:t>
            </a:r>
            <a:endParaRPr lang="zh-TW" altLang="en-US" sz="2200" b="1" dirty="0">
              <a:solidFill>
                <a:schemeClr val="tx2"/>
              </a:solidFill>
              <a:latin typeface="+mj-lt"/>
            </a:endParaRPr>
          </a:p>
        </p:txBody>
      </p:sp>
      <p:sp>
        <p:nvSpPr>
          <p:cNvPr id="10" name="TextBox 9"/>
          <p:cNvSpPr txBox="1"/>
          <p:nvPr/>
        </p:nvSpPr>
        <p:spPr>
          <a:xfrm>
            <a:off x="571472" y="2411014"/>
            <a:ext cx="4071966" cy="784830"/>
          </a:xfrm>
          <a:prstGeom prst="rect">
            <a:avLst/>
          </a:prstGeom>
          <a:noFill/>
        </p:spPr>
        <p:txBody>
          <a:bodyPr wrap="square" rtlCol="0">
            <a:spAutoFit/>
          </a:bodyPr>
          <a:lstStyle/>
          <a:p>
            <a:r>
              <a:rPr lang="zh-CN" altLang="en-US" sz="1500" b="1" dirty="0" smtClean="0">
                <a:solidFill>
                  <a:schemeClr val="accent6">
                    <a:lumMod val="50000"/>
                  </a:schemeClr>
                </a:solidFill>
              </a:rPr>
              <a:t> 马宾</a:t>
            </a:r>
            <a:endParaRPr lang="en-US" altLang="zh-CN" sz="1500" b="1" dirty="0" smtClean="0">
              <a:solidFill>
                <a:schemeClr val="accent6">
                  <a:lumMod val="50000"/>
                </a:schemeClr>
              </a:solidFill>
            </a:endParaRPr>
          </a:p>
          <a:p>
            <a:r>
              <a:rPr lang="zh-CN" altLang="en-US" sz="1500" dirty="0" smtClean="0">
                <a:solidFill>
                  <a:schemeClr val="accent1">
                    <a:lumMod val="75000"/>
                  </a:schemeClr>
                </a:solidFill>
              </a:rPr>
              <a:t> 高级副总裁</a:t>
            </a:r>
            <a:endParaRPr lang="en-US" altLang="zh-TW" sz="1500" dirty="0" smtClean="0">
              <a:solidFill>
                <a:schemeClr val="accent1">
                  <a:lumMod val="75000"/>
                </a:schemeClr>
              </a:solidFill>
            </a:endParaRPr>
          </a:p>
          <a:p>
            <a:r>
              <a:rPr lang="zh-CN" altLang="en-US" sz="1500" dirty="0" smtClean="0">
                <a:solidFill>
                  <a:schemeClr val="accent1">
                    <a:lumMod val="75000"/>
                  </a:schemeClr>
                </a:solidFill>
              </a:rPr>
              <a:t> 交银金融租赁有限责任公司</a:t>
            </a:r>
            <a:endParaRPr lang="zh-TW" altLang="en-US" sz="1500" dirty="0">
              <a:solidFill>
                <a:schemeClr val="accent1">
                  <a:lumMod val="75000"/>
                </a:schemeClr>
              </a:solidFill>
            </a:endParaRPr>
          </a:p>
        </p:txBody>
      </p:sp>
      <p:pic>
        <p:nvPicPr>
          <p:cNvPr id="92162" name="Picture 2" descr="C:\Users\lenovo\Desktop\集装箱业务研讨会-20131105\u=1848851570,4204413469&amp;fm=21&amp;gp=0.jpg"/>
          <p:cNvPicPr>
            <a:picLocks noChangeAspect="1" noChangeArrowheads="1"/>
          </p:cNvPicPr>
          <p:nvPr/>
        </p:nvPicPr>
        <p:blipFill>
          <a:blip r:embed="rId2" cstate="print"/>
          <a:srcRect/>
          <a:stretch>
            <a:fillRect/>
          </a:stretch>
        </p:blipFill>
        <p:spPr bwMode="auto">
          <a:xfrm>
            <a:off x="6215074" y="1500180"/>
            <a:ext cx="2500330" cy="1393041"/>
          </a:xfrm>
          <a:prstGeom prst="rect">
            <a:avLst/>
          </a:prstGeom>
          <a:noFill/>
          <a:effectLst>
            <a:outerShdw blurRad="50800" dist="38100" dir="5400000" algn="t" rotWithShape="0">
              <a:prstClr val="black">
                <a:alpha val="40000"/>
              </a:prstClr>
            </a:outerShdw>
          </a:effectLst>
          <a:scene3d>
            <a:camera prst="orthographicFront">
              <a:rot lat="21299999" lon="300000" rev="0"/>
            </a:camera>
            <a:lightRig rig="threePt" dir="t"/>
          </a:scene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b="1" dirty="0" smtClean="0">
                <a:solidFill>
                  <a:schemeClr val="accent5">
                    <a:lumMod val="50000"/>
                  </a:schemeClr>
                </a:solidFill>
                <a:latin typeface="楷体" pitchFamily="49" charset="-122"/>
                <a:ea typeface="楷体" pitchFamily="49" charset="-122"/>
              </a:rPr>
              <a:t>目录</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1232288"/>
            <a:ext cx="8034366" cy="2308324"/>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400" b="1" dirty="0" smtClean="0">
                <a:solidFill>
                  <a:schemeClr val="bg1">
                    <a:lumMod val="50000"/>
                  </a:schemeClr>
                </a:solidFill>
                <a:ea typeface="楷体" pitchFamily="49" charset="-122"/>
              </a:rPr>
              <a:t>宏观经济和融资环境</a:t>
            </a:r>
            <a:endParaRPr lang="en-US" altLang="zh-CN" sz="2400" b="1" dirty="0" smtClean="0">
              <a:solidFill>
                <a:schemeClr val="bg1">
                  <a:lumMod val="50000"/>
                </a:schemeClr>
              </a:solidFill>
              <a:ea typeface="楷体" pitchFamily="49" charset="-122"/>
            </a:endParaRPr>
          </a:p>
          <a:p>
            <a:pPr marL="342900" indent="-342900">
              <a:lnSpc>
                <a:spcPct val="200000"/>
              </a:lnSpc>
              <a:buClr>
                <a:srgbClr val="FF0000"/>
              </a:buClr>
              <a:buFont typeface="Wingdings" pitchFamily="2" charset="2"/>
              <a:buChar char="q"/>
            </a:pPr>
            <a:r>
              <a:rPr lang="zh-CN" altLang="en-US" sz="2400" b="1" dirty="0" smtClean="0">
                <a:ea typeface="楷体" pitchFamily="49" charset="-122"/>
              </a:rPr>
              <a:t>如何看待当前航运业的形势</a:t>
            </a:r>
            <a:endParaRPr lang="en-US" altLang="zh-CN" sz="2400" b="1" dirty="0" smtClean="0">
              <a:ea typeface="楷体" pitchFamily="49" charset="-122"/>
            </a:endParaRPr>
          </a:p>
          <a:p>
            <a:pPr marL="342900" indent="-342900">
              <a:lnSpc>
                <a:spcPct val="200000"/>
              </a:lnSpc>
              <a:buClr>
                <a:srgbClr val="FF0000"/>
              </a:buClr>
              <a:buFont typeface="Wingdings" pitchFamily="2" charset="2"/>
              <a:buChar char="q"/>
            </a:pPr>
            <a:r>
              <a:rPr lang="zh-CN" altLang="en-US" sz="2400" b="1" dirty="0" smtClean="0">
                <a:solidFill>
                  <a:schemeClr val="bg1">
                    <a:lumMod val="50000"/>
                  </a:schemeClr>
                </a:solidFill>
                <a:ea typeface="楷体" pitchFamily="49" charset="-122"/>
              </a:rPr>
              <a:t>航运金融租赁业的几点思考</a:t>
            </a:r>
            <a:endParaRPr lang="en-US" altLang="zh-CN" sz="2400" b="1" dirty="0" smtClean="0">
              <a:solidFill>
                <a:schemeClr val="bg1">
                  <a:lumMod val="50000"/>
                </a:schemeClr>
              </a:solidFill>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10</a:t>
            </a:fld>
            <a:endParaRPr lang="en-US" dirty="0"/>
          </a:p>
        </p:txBody>
      </p: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资金过剩刺激了“抄底造船”行为</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1232288"/>
            <a:ext cx="8034366" cy="1384995"/>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400" b="1" dirty="0" smtClean="0">
                <a:ea typeface="楷体" pitchFamily="49" charset="-122"/>
              </a:rPr>
              <a:t>行业并未走出低谷，但新造船市场先行“复苏”</a:t>
            </a:r>
            <a:endParaRPr lang="en-US" altLang="zh-CN" sz="2400" b="1" dirty="0" smtClean="0">
              <a:ea typeface="楷体" pitchFamily="49" charset="-122"/>
            </a:endParaRPr>
          </a:p>
          <a:p>
            <a:pPr marL="800100" lvl="1" indent="-342900">
              <a:buClr>
                <a:srgbClr val="FF0000"/>
              </a:buClr>
              <a:buFont typeface="Wingdings" pitchFamily="2" charset="2"/>
              <a:buChar char="n"/>
            </a:pPr>
            <a:r>
              <a:rPr lang="en-US" altLang="zh-CN" b="1" dirty="0" smtClean="0">
                <a:ea typeface="楷体" pitchFamily="49" charset="-122"/>
              </a:rPr>
              <a:t>BDI</a:t>
            </a:r>
            <a:r>
              <a:rPr lang="zh-CN" altLang="en-US" b="1" dirty="0" smtClean="0">
                <a:ea typeface="楷体" pitchFamily="49" charset="-122"/>
              </a:rPr>
              <a:t>指数                                                </a:t>
            </a:r>
            <a:r>
              <a:rPr lang="en-US" altLang="zh-CN" b="1" dirty="0" smtClean="0">
                <a:ea typeface="楷体" pitchFamily="49" charset="-122"/>
              </a:rPr>
              <a:t>CCFI</a:t>
            </a:r>
            <a:r>
              <a:rPr lang="zh-CN" altLang="en-US" b="1" dirty="0" smtClean="0">
                <a:ea typeface="楷体" pitchFamily="49" charset="-122"/>
              </a:rPr>
              <a:t>指数</a:t>
            </a:r>
            <a:endParaRPr lang="en-US" altLang="zh-CN" b="1" dirty="0" smtClean="0">
              <a:ea typeface="楷体" pitchFamily="49" charset="-122"/>
            </a:endParaRPr>
          </a:p>
          <a:p>
            <a:pPr marL="800100" lvl="1" indent="-342900">
              <a:buClr>
                <a:srgbClr val="FF0000"/>
              </a:buClr>
              <a:buFont typeface="Wingdings" pitchFamily="2" charset="2"/>
              <a:buChar char="n"/>
            </a:pPr>
            <a:endParaRPr lang="en-US" altLang="zh-CN"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11</a:t>
            </a:fld>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71406" y="2411014"/>
            <a:ext cx="4514484" cy="1875248"/>
          </a:xfrm>
          <a:prstGeom prst="rect">
            <a:avLst/>
          </a:prstGeom>
          <a:noFill/>
          <a:ln w="9525">
            <a:noFill/>
            <a:miter lim="800000"/>
            <a:headEnd/>
            <a:tailEnd/>
          </a:ln>
          <a:effectLst/>
        </p:spPr>
      </p:pic>
      <p:pic>
        <p:nvPicPr>
          <p:cNvPr id="7" name="Picture 2"/>
          <p:cNvPicPr>
            <a:picLocks noChangeAspect="1" noChangeArrowheads="1"/>
          </p:cNvPicPr>
          <p:nvPr/>
        </p:nvPicPr>
        <p:blipFill>
          <a:blip r:embed="rId4" cstate="print"/>
          <a:srcRect r="16254" b="21534"/>
          <a:stretch>
            <a:fillRect/>
          </a:stretch>
        </p:blipFill>
        <p:spPr bwMode="auto">
          <a:xfrm>
            <a:off x="4714876" y="2303858"/>
            <a:ext cx="4249612" cy="2034684"/>
          </a:xfrm>
          <a:prstGeom prst="rect">
            <a:avLst/>
          </a:prstGeom>
          <a:noFill/>
          <a:ln w="9525">
            <a:noFill/>
            <a:miter lim="800000"/>
            <a:headEnd/>
            <a:tailEnd/>
          </a:ln>
          <a:effectLst/>
        </p:spPr>
      </p:pic>
      <p:sp>
        <p:nvSpPr>
          <p:cNvPr id="8" name="Slide Number Placeholder 2"/>
          <p:cNvSpPr txBox="1">
            <a:spLocks/>
          </p:cNvSpPr>
          <p:nvPr/>
        </p:nvSpPr>
        <p:spPr>
          <a:xfrm>
            <a:off x="5929322" y="4714890"/>
            <a:ext cx="1428760" cy="273844"/>
          </a:xfrm>
          <a:prstGeom prst="rect">
            <a:avLst/>
          </a:prstGeom>
        </p:spPr>
        <p:txBody>
          <a:bodyPr vert="horz"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a:t>
            </a:r>
            <a:r>
              <a:rPr lang="zh-CN" altLang="en-US" sz="1200" dirty="0" smtClean="0">
                <a:solidFill>
                  <a:schemeClr val="tx1">
                    <a:tint val="75000"/>
                  </a:schemeClr>
                </a:solidFill>
              </a:rPr>
              <a:t>航交所</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资金过剩刺激了“抄底造船”行为</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987574"/>
            <a:ext cx="8034366" cy="984885"/>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000" b="1" dirty="0" smtClean="0">
                <a:ea typeface="楷体" pitchFamily="49" charset="-122"/>
              </a:rPr>
              <a:t>行业并未走出低谷，但新造船市场先行“复苏”</a:t>
            </a:r>
          </a:p>
          <a:p>
            <a:pPr marL="800100" lvl="1" indent="-342900">
              <a:buClr>
                <a:srgbClr val="FF0000"/>
              </a:buClr>
              <a:buFont typeface="Wingdings" pitchFamily="2" charset="2"/>
              <a:buChar char="n"/>
            </a:pPr>
            <a:r>
              <a:rPr lang="en-US" altLang="zh-CN" sz="1600" b="1" dirty="0" smtClean="0">
                <a:ea typeface="楷体" pitchFamily="49" charset="-122"/>
              </a:rPr>
              <a:t>QE</a:t>
            </a:r>
            <a:r>
              <a:rPr lang="zh-CN" altLang="en-US" sz="1600" b="1" dirty="0" smtClean="0">
                <a:ea typeface="楷体" pitchFamily="49" charset="-122"/>
              </a:rPr>
              <a:t>期间</a:t>
            </a:r>
            <a:r>
              <a:rPr lang="en-US" altLang="zh-CN" sz="1600" b="1" dirty="0" smtClean="0">
                <a:ea typeface="楷体" pitchFamily="49" charset="-122"/>
              </a:rPr>
              <a:t>BDI</a:t>
            </a:r>
            <a:r>
              <a:rPr lang="zh-CN" altLang="en-US" sz="1600" b="1" dirty="0" smtClean="0">
                <a:ea typeface="楷体" pitchFamily="49" charset="-122"/>
              </a:rPr>
              <a:t>指数出现短暂的反弹，而后又因市场供需矛盾而再次下跌</a:t>
            </a:r>
            <a:endParaRPr lang="en-US" altLang="zh-CN" sz="16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12</a:t>
            </a:fld>
            <a:endParaRPr lang="en-US" dirty="0"/>
          </a:p>
        </p:txBody>
      </p:sp>
      <p:sp>
        <p:nvSpPr>
          <p:cNvPr id="7" name="Slide Number Placeholder 2"/>
          <p:cNvSpPr txBox="1">
            <a:spLocks/>
          </p:cNvSpPr>
          <p:nvPr/>
        </p:nvSpPr>
        <p:spPr>
          <a:xfrm>
            <a:off x="214282" y="4869657"/>
            <a:ext cx="1347782"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Bloomberg</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1" name="TextBox 10"/>
          <p:cNvSpPr txBox="1"/>
          <p:nvPr/>
        </p:nvSpPr>
        <p:spPr>
          <a:xfrm>
            <a:off x="1857356" y="4554155"/>
            <a:ext cx="6143668" cy="738664"/>
          </a:xfrm>
          <a:prstGeom prst="rect">
            <a:avLst/>
          </a:prstGeom>
          <a:noFill/>
        </p:spPr>
        <p:txBody>
          <a:bodyPr wrap="square" rtlCol="0">
            <a:spAutoFit/>
          </a:bodyPr>
          <a:lstStyle/>
          <a:p>
            <a:pPr marL="0" lvl="1"/>
            <a:r>
              <a:rPr lang="zh-CN" altLang="en-US" sz="1400" b="1" dirty="0" smtClean="0">
                <a:ea typeface="楷体" pitchFamily="49" charset="-122"/>
              </a:rPr>
              <a:t>从图可以看出，</a:t>
            </a:r>
            <a:r>
              <a:rPr lang="en-US" altLang="zh-CN" sz="1400" b="1" dirty="0" smtClean="0">
                <a:ea typeface="楷体" pitchFamily="49" charset="-122"/>
              </a:rPr>
              <a:t>QE</a:t>
            </a:r>
            <a:r>
              <a:rPr lang="zh-CN" altLang="en-US" sz="1400" b="1" dirty="0" smtClean="0">
                <a:ea typeface="楷体" pitchFamily="49" charset="-122"/>
              </a:rPr>
              <a:t>政策将利率稳定在历史极低水平，有效刺激了经济和就业改善，但同时，历次</a:t>
            </a:r>
            <a:r>
              <a:rPr lang="en-US" altLang="zh-CN" sz="1400" b="1" dirty="0" smtClean="0">
                <a:ea typeface="楷体" pitchFamily="49" charset="-122"/>
              </a:rPr>
              <a:t>QE</a:t>
            </a:r>
            <a:r>
              <a:rPr lang="zh-CN" altLang="en-US" sz="1400" b="1" dirty="0" smtClean="0">
                <a:ea typeface="楷体" pitchFamily="49" charset="-122"/>
              </a:rPr>
              <a:t>给航运市场带来的“复苏”都未能持续</a:t>
            </a:r>
            <a:endParaRPr lang="en-US" altLang="zh-CN" sz="1400" b="1" dirty="0" smtClean="0">
              <a:ea typeface="楷体" pitchFamily="49" charset="-122"/>
            </a:endParaRPr>
          </a:p>
          <a:p>
            <a:endParaRPr lang="zh-CN" altLang="en-US" sz="1400" dirty="0"/>
          </a:p>
        </p:txBody>
      </p:sp>
      <p:pic>
        <p:nvPicPr>
          <p:cNvPr id="6" name="Picture 2" descr="C:\Users\lenovo\Desktop\捕获.PNG"/>
          <p:cNvPicPr>
            <a:picLocks noChangeAspect="1" noChangeArrowheads="1"/>
          </p:cNvPicPr>
          <p:nvPr/>
        </p:nvPicPr>
        <p:blipFill>
          <a:blip r:embed="rId3" cstate="print"/>
          <a:srcRect/>
          <a:stretch>
            <a:fillRect/>
          </a:stretch>
        </p:blipFill>
        <p:spPr bwMode="auto">
          <a:xfrm>
            <a:off x="857225" y="1995686"/>
            <a:ext cx="7602537" cy="2428875"/>
          </a:xfrm>
          <a:prstGeom prst="rect">
            <a:avLst/>
          </a:prstGeom>
          <a:noFill/>
        </p:spPr>
      </p:pic>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资金过剩刺激了“抄底造船”行为</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987574"/>
            <a:ext cx="8034366" cy="984885"/>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000" b="1" dirty="0" smtClean="0">
                <a:ea typeface="楷体" pitchFamily="49" charset="-122"/>
              </a:rPr>
              <a:t>行业并未走出低谷，但新造船市场先行“复苏”</a:t>
            </a:r>
            <a:endParaRPr lang="en-US" altLang="zh-CN" sz="2000" b="1" dirty="0" smtClean="0">
              <a:ea typeface="楷体" pitchFamily="49" charset="-122"/>
            </a:endParaRPr>
          </a:p>
          <a:p>
            <a:pPr marL="800100" lvl="1" indent="-342900">
              <a:buClr>
                <a:srgbClr val="FF0000"/>
              </a:buClr>
              <a:buFont typeface="Wingdings" pitchFamily="2" charset="2"/>
              <a:buChar char="n"/>
            </a:pPr>
            <a:r>
              <a:rPr lang="zh-CN" altLang="en-US" sz="1600" b="1" dirty="0" smtClean="0">
                <a:ea typeface="楷体" pitchFamily="49" charset="-122"/>
              </a:rPr>
              <a:t>订单占船队比止跌后又大幅回升，威胁行业复苏进程</a:t>
            </a:r>
            <a:endParaRPr lang="en-US" altLang="zh-CN" sz="16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13</a:t>
            </a:fld>
            <a:endParaRPr lang="en-US" dirty="0"/>
          </a:p>
        </p:txBody>
      </p:sp>
      <p:sp>
        <p:nvSpPr>
          <p:cNvPr id="7" name="Slide Number Placeholder 2"/>
          <p:cNvSpPr txBox="1">
            <a:spLocks/>
          </p:cNvSpPr>
          <p:nvPr/>
        </p:nvSpPr>
        <p:spPr>
          <a:xfrm>
            <a:off x="214282" y="4869657"/>
            <a:ext cx="1347782"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a:t>
            </a:r>
            <a:r>
              <a:rPr lang="zh-CN" altLang="en-US" sz="1200" dirty="0" smtClean="0">
                <a:solidFill>
                  <a:schemeClr val="tx1">
                    <a:tint val="75000"/>
                  </a:schemeClr>
                </a:solidFill>
              </a:rPr>
              <a:t>德鲁里</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1026" name="Picture 2" descr="C:\Users\lenovo\Desktop\捕获.PNG"/>
          <p:cNvPicPr>
            <a:picLocks noChangeAspect="1" noChangeArrowheads="1"/>
          </p:cNvPicPr>
          <p:nvPr/>
        </p:nvPicPr>
        <p:blipFill>
          <a:blip r:embed="rId3" cstate="print"/>
          <a:srcRect/>
          <a:stretch>
            <a:fillRect/>
          </a:stretch>
        </p:blipFill>
        <p:spPr bwMode="auto">
          <a:xfrm>
            <a:off x="1785918" y="2089544"/>
            <a:ext cx="5857916" cy="2693194"/>
          </a:xfrm>
          <a:prstGeom prst="rect">
            <a:avLst/>
          </a:prstGeom>
          <a:noFill/>
        </p:spPr>
      </p:pic>
      <p:cxnSp>
        <p:nvCxnSpPr>
          <p:cNvPr id="9" name="直接箭头连接符 8"/>
          <p:cNvCxnSpPr/>
          <p:nvPr/>
        </p:nvCxnSpPr>
        <p:spPr>
          <a:xfrm rot="5400000" flipH="1" flipV="1">
            <a:off x="6465107" y="3125395"/>
            <a:ext cx="642942" cy="714380"/>
          </a:xfrm>
          <a:prstGeom prst="straightConnector1">
            <a:avLst/>
          </a:prstGeom>
          <a:ln w="69850">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资金过剩刺激了“抄底造船”行为</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987574"/>
            <a:ext cx="8034366" cy="616707"/>
          </a:xfrm>
          <a:prstGeom prst="rect">
            <a:avLst/>
          </a:prstGeom>
          <a:noFill/>
        </p:spPr>
        <p:txBody>
          <a:bodyPr wrap="square" rtlCol="0">
            <a:spAutoFit/>
          </a:bodyPr>
          <a:lstStyle/>
          <a:p>
            <a:pPr marL="342900" lvl="1" indent="-342900">
              <a:lnSpc>
                <a:spcPct val="200000"/>
              </a:lnSpc>
              <a:buClr>
                <a:srgbClr val="FF0000"/>
              </a:buClr>
              <a:buFont typeface="Wingdings" pitchFamily="2" charset="2"/>
              <a:buChar char="q"/>
            </a:pPr>
            <a:r>
              <a:rPr lang="zh-CN" altLang="en-US" sz="2000" b="1" dirty="0" smtClean="0">
                <a:ea typeface="楷体" pitchFamily="49" charset="-122"/>
              </a:rPr>
              <a:t>原因</a:t>
            </a:r>
            <a:r>
              <a:rPr lang="en-US" altLang="zh-CN" sz="2000" b="1" dirty="0" smtClean="0">
                <a:ea typeface="楷体" pitchFamily="49" charset="-122"/>
              </a:rPr>
              <a:t>1</a:t>
            </a:r>
            <a:r>
              <a:rPr lang="zh-CN" altLang="en-US" sz="2000" b="1" dirty="0" smtClean="0">
                <a:ea typeface="楷体" pitchFamily="49" charset="-122"/>
              </a:rPr>
              <a:t>：借贷成本低</a:t>
            </a:r>
            <a:endParaRPr lang="en-US" altLang="zh-CN" sz="20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14</a:t>
            </a:fld>
            <a:endParaRPr lang="en-US" dirty="0"/>
          </a:p>
        </p:txBody>
      </p:sp>
      <p:sp>
        <p:nvSpPr>
          <p:cNvPr id="7" name="Slide Number Placeholder 2"/>
          <p:cNvSpPr txBox="1">
            <a:spLocks/>
          </p:cNvSpPr>
          <p:nvPr/>
        </p:nvSpPr>
        <p:spPr>
          <a:xfrm>
            <a:off x="214282" y="4869657"/>
            <a:ext cx="1714512"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Marine Money</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graphicFrame>
        <p:nvGraphicFramePr>
          <p:cNvPr id="8" name="表格 7"/>
          <p:cNvGraphicFramePr>
            <a:graphicFrameLocks noGrp="1"/>
          </p:cNvGraphicFramePr>
          <p:nvPr>
            <p:extLst>
              <p:ext uri="{D42A27DB-BD31-4B8C-83A1-F6EECF244321}">
                <p14:modId xmlns:p14="http://schemas.microsoft.com/office/powerpoint/2010/main" val="2386548210"/>
              </p:ext>
            </p:extLst>
          </p:nvPr>
        </p:nvGraphicFramePr>
        <p:xfrm>
          <a:off x="1500166" y="1707654"/>
          <a:ext cx="5500726" cy="1036320"/>
        </p:xfrm>
        <a:graphic>
          <a:graphicData uri="http://schemas.openxmlformats.org/drawingml/2006/table">
            <a:tbl>
              <a:tblPr firstRow="1" bandRow="1">
                <a:tableStyleId>{5C22544A-7EE6-4342-B048-85BDC9FD1C3A}</a:tableStyleId>
              </a:tblPr>
              <a:tblGrid>
                <a:gridCol w="2000264"/>
                <a:gridCol w="1714512"/>
                <a:gridCol w="1785950"/>
              </a:tblGrid>
              <a:tr h="251460">
                <a:tc>
                  <a:txBody>
                    <a:bodyPr/>
                    <a:lstStyle/>
                    <a:p>
                      <a:endParaRPr lang="zh-CN" altLang="en-US" sz="1200" dirty="0"/>
                    </a:p>
                  </a:txBody>
                  <a:tcPr marT="34290" marB="34290"/>
                </a:tc>
                <a:tc>
                  <a:txBody>
                    <a:bodyPr/>
                    <a:lstStyle/>
                    <a:p>
                      <a:r>
                        <a:rPr lang="en-US" altLang="zh-CN" sz="1200" dirty="0" smtClean="0"/>
                        <a:t>2006-2007</a:t>
                      </a:r>
                      <a:endParaRPr lang="zh-CN" altLang="en-US" sz="1200" dirty="0"/>
                    </a:p>
                  </a:txBody>
                  <a:tcPr marT="34290" marB="34290"/>
                </a:tc>
                <a:tc>
                  <a:txBody>
                    <a:bodyPr/>
                    <a:lstStyle/>
                    <a:p>
                      <a:r>
                        <a:rPr lang="en-US" altLang="zh-CN" sz="1200" dirty="0" smtClean="0"/>
                        <a:t>2013-2014</a:t>
                      </a:r>
                      <a:endParaRPr lang="zh-CN" altLang="en-US" sz="1200" dirty="0"/>
                    </a:p>
                  </a:txBody>
                  <a:tcPr marT="34290" marB="34290"/>
                </a:tc>
              </a:tr>
              <a:tr h="251460">
                <a:tc>
                  <a:txBody>
                    <a:bodyPr/>
                    <a:lstStyle/>
                    <a:p>
                      <a:r>
                        <a:rPr lang="en-US" altLang="zh-CN" sz="1200" dirty="0" smtClean="0"/>
                        <a:t>Libor</a:t>
                      </a:r>
                      <a:endParaRPr lang="zh-CN" altLang="en-US" sz="1200" dirty="0"/>
                    </a:p>
                  </a:txBody>
                  <a:tcPr marT="34290" marB="34290"/>
                </a:tc>
                <a:tc>
                  <a:txBody>
                    <a:bodyPr/>
                    <a:lstStyle/>
                    <a:p>
                      <a:r>
                        <a:rPr lang="en-US" altLang="zh-CN" sz="1200" dirty="0" smtClean="0"/>
                        <a:t>526bp</a:t>
                      </a:r>
                      <a:endParaRPr lang="zh-CN" altLang="en-US" sz="1200" dirty="0"/>
                    </a:p>
                  </a:txBody>
                  <a:tcPr marT="34290" marB="34290"/>
                </a:tc>
                <a:tc>
                  <a:txBody>
                    <a:bodyPr/>
                    <a:lstStyle/>
                    <a:p>
                      <a:r>
                        <a:rPr lang="en-US" altLang="zh-CN" sz="1200" dirty="0" smtClean="0"/>
                        <a:t>33bp</a:t>
                      </a:r>
                      <a:endParaRPr lang="zh-CN" altLang="en-US" sz="1200" dirty="0"/>
                    </a:p>
                  </a:txBody>
                  <a:tcPr marT="34290" marB="34290"/>
                </a:tc>
              </a:tr>
              <a:tr h="251460">
                <a:tc>
                  <a:txBody>
                    <a:bodyPr/>
                    <a:lstStyle/>
                    <a:p>
                      <a:r>
                        <a:rPr lang="en-US" altLang="zh-CN" sz="1200" dirty="0" smtClean="0"/>
                        <a:t>Margin</a:t>
                      </a:r>
                      <a:endParaRPr lang="zh-CN" altLang="en-US" sz="1200" dirty="0"/>
                    </a:p>
                  </a:txBody>
                  <a:tcPr marT="34290" marB="34290"/>
                </a:tc>
                <a:tc>
                  <a:txBody>
                    <a:bodyPr/>
                    <a:lstStyle/>
                    <a:p>
                      <a:r>
                        <a:rPr lang="en-US" altLang="zh-CN" sz="1200" dirty="0" smtClean="0"/>
                        <a:t>130bp</a:t>
                      </a:r>
                      <a:endParaRPr lang="zh-CN" altLang="en-US" sz="1200" dirty="0"/>
                    </a:p>
                  </a:txBody>
                  <a:tcPr marT="34290" marB="34290"/>
                </a:tc>
                <a:tc>
                  <a:txBody>
                    <a:bodyPr/>
                    <a:lstStyle/>
                    <a:p>
                      <a:r>
                        <a:rPr lang="en-US" altLang="zh-CN" sz="1200" dirty="0" smtClean="0"/>
                        <a:t>260bp</a:t>
                      </a:r>
                      <a:endParaRPr lang="zh-CN" altLang="en-US" sz="1200" dirty="0"/>
                    </a:p>
                  </a:txBody>
                  <a:tcPr marT="34290" marB="34290"/>
                </a:tc>
              </a:tr>
              <a:tr h="274320">
                <a:tc>
                  <a:txBody>
                    <a:bodyPr/>
                    <a:lstStyle/>
                    <a:p>
                      <a:pPr marL="0" algn="l" defTabSz="914400" rtl="0" eaLnBrk="1" latinLnBrk="0" hangingPunct="1"/>
                      <a:r>
                        <a:rPr lang="zh-CN" altLang="en-US" sz="1400" b="1" kern="1200" dirty="0" smtClean="0">
                          <a:solidFill>
                            <a:schemeClr val="tx1"/>
                          </a:solidFill>
                          <a:latin typeface="+mn-lt"/>
                          <a:ea typeface="楷体" pitchFamily="49" charset="-122"/>
                          <a:cs typeface="+mn-cs"/>
                        </a:rPr>
                        <a:t>总成本</a:t>
                      </a:r>
                      <a:endParaRPr lang="zh-CN" altLang="en-US" sz="1400" b="1" kern="1200" dirty="0">
                        <a:solidFill>
                          <a:schemeClr val="tx1"/>
                        </a:solidFill>
                        <a:latin typeface="+mn-lt"/>
                        <a:ea typeface="楷体" pitchFamily="49" charset="-122"/>
                        <a:cs typeface="+mn-cs"/>
                      </a:endParaRPr>
                    </a:p>
                  </a:txBody>
                  <a:tcPr marT="34290" marB="34290"/>
                </a:tc>
                <a:tc>
                  <a:txBody>
                    <a:bodyPr/>
                    <a:lstStyle/>
                    <a:p>
                      <a:r>
                        <a:rPr lang="en-US" altLang="zh-CN" sz="1200" b="1" dirty="0" smtClean="0"/>
                        <a:t>656bp</a:t>
                      </a:r>
                      <a:endParaRPr lang="zh-CN" altLang="en-US" sz="1200" b="1" dirty="0"/>
                    </a:p>
                  </a:txBody>
                  <a:tcPr marT="34290" marB="34290"/>
                </a:tc>
                <a:tc>
                  <a:txBody>
                    <a:bodyPr/>
                    <a:lstStyle/>
                    <a:p>
                      <a:r>
                        <a:rPr lang="en-US" altLang="zh-CN" sz="1200" b="1" dirty="0" smtClean="0"/>
                        <a:t>293bp</a:t>
                      </a:r>
                      <a:endParaRPr lang="zh-CN" altLang="en-US" sz="1200" b="1" dirty="0"/>
                    </a:p>
                  </a:txBody>
                  <a:tcPr marT="34290" marB="34290"/>
                </a:tc>
              </a:tr>
            </a:tbl>
          </a:graphicData>
        </a:graphic>
      </p:graphicFrame>
      <p:sp>
        <p:nvSpPr>
          <p:cNvPr id="9" name="TextBox 8"/>
          <p:cNvSpPr txBox="1"/>
          <p:nvPr/>
        </p:nvSpPr>
        <p:spPr>
          <a:xfrm>
            <a:off x="1500166" y="4352786"/>
            <a:ext cx="5929354" cy="523220"/>
          </a:xfrm>
          <a:prstGeom prst="rect">
            <a:avLst/>
          </a:prstGeom>
          <a:noFill/>
        </p:spPr>
        <p:txBody>
          <a:bodyPr wrap="square" rtlCol="0">
            <a:spAutoFit/>
          </a:bodyPr>
          <a:lstStyle/>
          <a:p>
            <a:r>
              <a:rPr lang="zh-CN" altLang="en-US" sz="1400" b="1" dirty="0" smtClean="0">
                <a:ea typeface="楷体" pitchFamily="49" charset="-122"/>
              </a:rPr>
              <a:t>金融危机后</a:t>
            </a:r>
            <a:r>
              <a:rPr lang="en-US" altLang="zh-CN" sz="1400" b="1" dirty="0" smtClean="0">
                <a:ea typeface="楷体" pitchFamily="49" charset="-122"/>
              </a:rPr>
              <a:t>Libor</a:t>
            </a:r>
            <a:r>
              <a:rPr lang="zh-CN" altLang="en-US" sz="1400" b="1" dirty="0" smtClean="0">
                <a:ea typeface="楷体" pitchFamily="49" charset="-122"/>
              </a:rPr>
              <a:t>处于极低水平，</a:t>
            </a:r>
            <a:r>
              <a:rPr lang="en-US" altLang="zh-CN" sz="1400" b="1" dirty="0" smtClean="0">
                <a:ea typeface="楷体" pitchFamily="49" charset="-122"/>
              </a:rPr>
              <a:t>margin</a:t>
            </a:r>
            <a:r>
              <a:rPr lang="zh-CN" altLang="en-US" sz="1400" b="1" dirty="0" smtClean="0">
                <a:ea typeface="楷体" pitchFamily="49" charset="-122"/>
              </a:rPr>
              <a:t>虽然较金融危机前略高，但总借贷成本仍然不到金融危机前</a:t>
            </a:r>
            <a:r>
              <a:rPr lang="en-US" altLang="zh-CN" sz="1400" b="1" dirty="0" smtClean="0">
                <a:ea typeface="楷体" pitchFamily="49" charset="-122"/>
              </a:rPr>
              <a:t>50%</a:t>
            </a:r>
            <a:r>
              <a:rPr lang="zh-CN" altLang="en-US" sz="1400" b="1" dirty="0" smtClean="0">
                <a:ea typeface="楷体" pitchFamily="49" charset="-122"/>
              </a:rPr>
              <a:t>，财务支出节约明显。</a:t>
            </a:r>
          </a:p>
        </p:txBody>
      </p:sp>
      <p:graphicFrame>
        <p:nvGraphicFramePr>
          <p:cNvPr id="10" name="表格 9"/>
          <p:cNvGraphicFramePr>
            <a:graphicFrameLocks noGrp="1"/>
          </p:cNvGraphicFramePr>
          <p:nvPr>
            <p:extLst>
              <p:ext uri="{D42A27DB-BD31-4B8C-83A1-F6EECF244321}">
                <p14:modId xmlns:p14="http://schemas.microsoft.com/office/powerpoint/2010/main" val="3814989058"/>
              </p:ext>
            </p:extLst>
          </p:nvPr>
        </p:nvGraphicFramePr>
        <p:xfrm>
          <a:off x="1500166" y="2939960"/>
          <a:ext cx="5500726" cy="1242060"/>
        </p:xfrm>
        <a:graphic>
          <a:graphicData uri="http://schemas.openxmlformats.org/drawingml/2006/table">
            <a:tbl>
              <a:tblPr firstRow="1" bandRow="1">
                <a:tableStyleId>{5C22544A-7EE6-4342-B048-85BDC9FD1C3A}</a:tableStyleId>
              </a:tblPr>
              <a:tblGrid>
                <a:gridCol w="2000264"/>
                <a:gridCol w="1714512"/>
                <a:gridCol w="1785950"/>
              </a:tblGrid>
              <a:tr h="251460">
                <a:tc>
                  <a:txBody>
                    <a:bodyPr/>
                    <a:lstStyle/>
                    <a:p>
                      <a:endParaRPr lang="zh-CN" altLang="en-US" sz="1200" dirty="0"/>
                    </a:p>
                  </a:txBody>
                  <a:tcPr marT="34290" marB="34290"/>
                </a:tc>
                <a:tc>
                  <a:txBody>
                    <a:bodyPr/>
                    <a:lstStyle/>
                    <a:p>
                      <a:r>
                        <a:rPr lang="en-US" altLang="zh-CN" sz="1200" dirty="0" smtClean="0"/>
                        <a:t>6.56%</a:t>
                      </a:r>
                      <a:endParaRPr lang="zh-CN" altLang="en-US" sz="1200" dirty="0"/>
                    </a:p>
                  </a:txBody>
                  <a:tcPr marT="34290" marB="34290"/>
                </a:tc>
                <a:tc>
                  <a:txBody>
                    <a:bodyPr/>
                    <a:lstStyle/>
                    <a:p>
                      <a:r>
                        <a:rPr lang="en-US" altLang="zh-CN" sz="1200" dirty="0" smtClean="0"/>
                        <a:t>2.93%</a:t>
                      </a:r>
                      <a:endParaRPr lang="zh-CN" altLang="en-US" sz="1200" dirty="0"/>
                    </a:p>
                  </a:txBody>
                  <a:tcPr marT="34290" marB="34290"/>
                </a:tc>
              </a:tr>
              <a:tr h="685800">
                <a:tc>
                  <a:txBody>
                    <a:bodyPr/>
                    <a:lstStyle/>
                    <a:p>
                      <a:r>
                        <a:rPr lang="en-US" altLang="zh-CN" sz="1400" b="1" kern="1200" dirty="0" smtClean="0">
                          <a:solidFill>
                            <a:schemeClr val="tx1"/>
                          </a:solidFill>
                          <a:latin typeface="+mn-lt"/>
                          <a:ea typeface="楷体" pitchFamily="49" charset="-122"/>
                          <a:cs typeface="+mn-cs"/>
                        </a:rPr>
                        <a:t>5,000</a:t>
                      </a:r>
                      <a:r>
                        <a:rPr lang="zh-CN" altLang="en-US" sz="1400" b="1" kern="1200" dirty="0" smtClean="0">
                          <a:solidFill>
                            <a:schemeClr val="tx1"/>
                          </a:solidFill>
                          <a:latin typeface="+mn-lt"/>
                          <a:ea typeface="楷体" pitchFamily="49" charset="-122"/>
                          <a:cs typeface="+mn-cs"/>
                        </a:rPr>
                        <a:t>万美金船舶</a:t>
                      </a:r>
                      <a:endParaRPr lang="en-US" altLang="zh-CN" sz="1400" b="1" kern="1200" dirty="0" smtClean="0">
                        <a:solidFill>
                          <a:schemeClr val="tx1"/>
                        </a:solidFill>
                        <a:latin typeface="+mn-lt"/>
                        <a:ea typeface="楷体" pitchFamily="49" charset="-122"/>
                        <a:cs typeface="+mn-cs"/>
                      </a:endParaRPr>
                    </a:p>
                    <a:p>
                      <a:r>
                        <a:rPr lang="zh-CN" altLang="en-US" sz="1400" b="1" kern="1200" dirty="0" smtClean="0">
                          <a:solidFill>
                            <a:schemeClr val="tx1"/>
                          </a:solidFill>
                          <a:latin typeface="+mn-lt"/>
                          <a:ea typeface="楷体" pitchFamily="49" charset="-122"/>
                          <a:cs typeface="+mn-cs"/>
                        </a:rPr>
                        <a:t>利息总支出</a:t>
                      </a:r>
                      <a:endParaRPr lang="en-US" altLang="zh-CN" sz="1400" b="1" kern="1200" dirty="0" smtClean="0">
                        <a:solidFill>
                          <a:schemeClr val="tx1"/>
                        </a:solidFill>
                        <a:latin typeface="+mn-lt"/>
                        <a:ea typeface="楷体" pitchFamily="49" charset="-122"/>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400" b="1" kern="1200" dirty="0" smtClean="0">
                          <a:solidFill>
                            <a:schemeClr val="tx1"/>
                          </a:solidFill>
                          <a:latin typeface="+mn-lt"/>
                          <a:ea typeface="楷体" pitchFamily="49" charset="-122"/>
                          <a:cs typeface="+mn-cs"/>
                        </a:rPr>
                        <a:t>（</a:t>
                      </a:r>
                      <a:r>
                        <a:rPr lang="en-US" altLang="zh-CN" sz="1400" b="1" kern="1200" dirty="0" smtClean="0">
                          <a:solidFill>
                            <a:schemeClr val="tx1"/>
                          </a:solidFill>
                          <a:latin typeface="+mn-lt"/>
                          <a:ea typeface="楷体" pitchFamily="49" charset="-122"/>
                          <a:cs typeface="+mn-cs"/>
                        </a:rPr>
                        <a:t>10</a:t>
                      </a:r>
                      <a:r>
                        <a:rPr lang="zh-CN" altLang="en-US" sz="1400" b="1" kern="1200" dirty="0" smtClean="0">
                          <a:solidFill>
                            <a:schemeClr val="tx1"/>
                          </a:solidFill>
                          <a:latin typeface="+mn-lt"/>
                          <a:ea typeface="楷体" pitchFamily="49" charset="-122"/>
                          <a:cs typeface="+mn-cs"/>
                        </a:rPr>
                        <a:t>年期贷款）</a:t>
                      </a:r>
                      <a:endParaRPr lang="en-US" altLang="zh-CN" sz="1400" b="1" kern="1200" dirty="0" smtClean="0">
                        <a:solidFill>
                          <a:schemeClr val="tx1"/>
                        </a:solidFill>
                        <a:latin typeface="+mn-lt"/>
                        <a:ea typeface="楷体" pitchFamily="49" charset="-122"/>
                        <a:cs typeface="+mn-cs"/>
                      </a:endParaRPr>
                    </a:p>
                  </a:txBody>
                  <a:tcPr marT="34290" marB="34290"/>
                </a:tc>
                <a:tc>
                  <a:txBody>
                    <a:bodyPr/>
                    <a:lstStyle/>
                    <a:p>
                      <a:pPr marL="0" algn="l" defTabSz="914400" rtl="0" eaLnBrk="1" latinLnBrk="0" hangingPunct="1"/>
                      <a:r>
                        <a:rPr lang="en-US" altLang="zh-CN" sz="1400" b="1" kern="1200" dirty="0" smtClean="0">
                          <a:solidFill>
                            <a:schemeClr val="tx1"/>
                          </a:solidFill>
                          <a:latin typeface="+mn-lt"/>
                          <a:ea typeface="楷体" pitchFamily="49" charset="-122"/>
                          <a:cs typeface="+mn-cs"/>
                        </a:rPr>
                        <a:t>1870</a:t>
                      </a:r>
                      <a:r>
                        <a:rPr lang="zh-CN" altLang="en-US" sz="1400" b="1" kern="1200" dirty="0" smtClean="0">
                          <a:solidFill>
                            <a:schemeClr val="tx1"/>
                          </a:solidFill>
                          <a:latin typeface="+mn-lt"/>
                          <a:ea typeface="楷体" pitchFamily="49" charset="-122"/>
                          <a:cs typeface="+mn-cs"/>
                        </a:rPr>
                        <a:t>万美金</a:t>
                      </a:r>
                    </a:p>
                  </a:txBody>
                  <a:tcPr marT="34290" marB="34290"/>
                </a:tc>
                <a:tc>
                  <a:txBody>
                    <a:bodyPr/>
                    <a:lstStyle/>
                    <a:p>
                      <a:pPr marL="0" algn="l" defTabSz="914400" rtl="0" eaLnBrk="1" latinLnBrk="0" hangingPunct="1"/>
                      <a:r>
                        <a:rPr lang="en-US" altLang="zh-CN" sz="1400" b="1" kern="1200" dirty="0" smtClean="0">
                          <a:solidFill>
                            <a:schemeClr val="tx1"/>
                          </a:solidFill>
                          <a:latin typeface="+mn-lt"/>
                          <a:ea typeface="楷体" pitchFamily="49" charset="-122"/>
                          <a:cs typeface="+mn-cs"/>
                        </a:rPr>
                        <a:t>792</a:t>
                      </a:r>
                      <a:r>
                        <a:rPr lang="zh-CN" altLang="en-US" sz="1400" b="1" kern="1200" dirty="0" smtClean="0">
                          <a:solidFill>
                            <a:schemeClr val="tx1"/>
                          </a:solidFill>
                          <a:latin typeface="+mn-lt"/>
                          <a:ea typeface="楷体" pitchFamily="49" charset="-122"/>
                          <a:cs typeface="+mn-cs"/>
                        </a:rPr>
                        <a:t>万美金</a:t>
                      </a:r>
                    </a:p>
                  </a:txBody>
                  <a:tcPr marT="34290" marB="34290"/>
                </a:tc>
              </a:tr>
              <a:tr h="274320">
                <a:tc>
                  <a:txBody>
                    <a:bodyPr/>
                    <a:lstStyle/>
                    <a:p>
                      <a:pPr marL="0" algn="l" defTabSz="914400" rtl="0" eaLnBrk="1" latinLnBrk="0" hangingPunct="1"/>
                      <a:r>
                        <a:rPr lang="zh-CN" altLang="en-US" sz="1400" b="1" kern="1200" dirty="0" smtClean="0">
                          <a:solidFill>
                            <a:schemeClr val="tx1"/>
                          </a:solidFill>
                          <a:latin typeface="+mn-lt"/>
                          <a:ea typeface="楷体" pitchFamily="49" charset="-122"/>
                          <a:cs typeface="+mn-cs"/>
                        </a:rPr>
                        <a:t>差异</a:t>
                      </a:r>
                      <a:endParaRPr lang="zh-CN" altLang="en-US" sz="1400" b="1" kern="1200" dirty="0">
                        <a:solidFill>
                          <a:schemeClr val="tx1"/>
                        </a:solidFill>
                        <a:latin typeface="+mn-lt"/>
                        <a:ea typeface="楷体" pitchFamily="49" charset="-122"/>
                        <a:cs typeface="+mn-cs"/>
                      </a:endParaRPr>
                    </a:p>
                  </a:txBody>
                  <a:tcPr marT="34290" marB="34290"/>
                </a:tc>
                <a:tc gridSpan="2">
                  <a:txBody>
                    <a:bodyPr/>
                    <a:lstStyle/>
                    <a:p>
                      <a:pPr marL="0" algn="l" defTabSz="914400" rtl="0" eaLnBrk="1" latinLnBrk="0" hangingPunct="1"/>
                      <a:r>
                        <a:rPr lang="en-US" altLang="zh-CN" sz="1400" b="1" kern="1200" dirty="0" smtClean="0">
                          <a:solidFill>
                            <a:srgbClr val="FF0000"/>
                          </a:solidFill>
                          <a:latin typeface="+mn-lt"/>
                          <a:ea typeface="楷体" pitchFamily="49" charset="-122"/>
                          <a:cs typeface="+mn-cs"/>
                        </a:rPr>
                        <a:t>1078</a:t>
                      </a:r>
                      <a:r>
                        <a:rPr lang="zh-CN" altLang="en-US" sz="1400" b="1" kern="1200" dirty="0" smtClean="0">
                          <a:solidFill>
                            <a:srgbClr val="FF0000"/>
                          </a:solidFill>
                          <a:latin typeface="+mn-lt"/>
                          <a:ea typeface="楷体" pitchFamily="49" charset="-122"/>
                          <a:cs typeface="+mn-cs"/>
                        </a:rPr>
                        <a:t>万美金</a:t>
                      </a:r>
                      <a:endParaRPr lang="zh-CN" altLang="en-US" sz="1400" b="1" kern="1200" dirty="0">
                        <a:solidFill>
                          <a:srgbClr val="FF0000"/>
                        </a:solidFill>
                        <a:latin typeface="+mn-lt"/>
                        <a:ea typeface="楷体" pitchFamily="49" charset="-122"/>
                        <a:cs typeface="+mn-cs"/>
                      </a:endParaRPr>
                    </a:p>
                  </a:txBody>
                  <a:tcPr marT="34290" marB="34290"/>
                </a:tc>
                <a:tc hMerge="1">
                  <a:txBody>
                    <a:bodyPr/>
                    <a:lstStyle/>
                    <a:p>
                      <a:pPr marL="0" algn="l" defTabSz="914400" rtl="0" eaLnBrk="1" latinLnBrk="0" hangingPunct="1"/>
                      <a:endParaRPr lang="zh-CN" altLang="en-US" sz="1800" b="1" kern="1200" dirty="0">
                        <a:solidFill>
                          <a:schemeClr val="tx1"/>
                        </a:solidFill>
                        <a:latin typeface="+mn-lt"/>
                        <a:ea typeface="楷体" pitchFamily="49" charset="-122"/>
                        <a:cs typeface="+mn-cs"/>
                      </a:endParaRPr>
                    </a:p>
                  </a:txBody>
                  <a:tcPr/>
                </a:tc>
              </a:tr>
            </a:tbl>
          </a:graphicData>
        </a:graphic>
      </p:graphicFrame>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资金过剩刺激了“抄底造船”行为</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987574"/>
            <a:ext cx="8034366" cy="616707"/>
          </a:xfrm>
          <a:prstGeom prst="rect">
            <a:avLst/>
          </a:prstGeom>
          <a:noFill/>
        </p:spPr>
        <p:txBody>
          <a:bodyPr wrap="square" rtlCol="0">
            <a:spAutoFit/>
          </a:bodyPr>
          <a:lstStyle/>
          <a:p>
            <a:pPr marL="342900" lvl="1" indent="-342900">
              <a:lnSpc>
                <a:spcPct val="200000"/>
              </a:lnSpc>
              <a:buClr>
                <a:srgbClr val="FF0000"/>
              </a:buClr>
              <a:buFont typeface="Wingdings" pitchFamily="2" charset="2"/>
              <a:buChar char="q"/>
            </a:pPr>
            <a:r>
              <a:rPr lang="zh-CN" altLang="en-US" sz="2000" b="1" dirty="0" smtClean="0">
                <a:ea typeface="楷体" pitchFamily="49" charset="-122"/>
              </a:rPr>
              <a:t>原因</a:t>
            </a:r>
            <a:r>
              <a:rPr lang="en-US" altLang="zh-CN" sz="2000" b="1" dirty="0" smtClean="0">
                <a:ea typeface="楷体" pitchFamily="49" charset="-122"/>
              </a:rPr>
              <a:t>2</a:t>
            </a:r>
            <a:r>
              <a:rPr lang="zh-CN" altLang="en-US" sz="2000" b="1" dirty="0" smtClean="0">
                <a:ea typeface="楷体" pitchFamily="49" charset="-122"/>
              </a:rPr>
              <a:t>：风险溢价扭曲</a:t>
            </a:r>
            <a:endParaRPr lang="en-US" altLang="zh-CN" sz="20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15</a:t>
            </a:fld>
            <a:endParaRPr lang="en-US" dirty="0"/>
          </a:p>
        </p:txBody>
      </p:sp>
      <p:sp>
        <p:nvSpPr>
          <p:cNvPr id="7" name="Slide Number Placeholder 2"/>
          <p:cNvSpPr txBox="1">
            <a:spLocks/>
          </p:cNvSpPr>
          <p:nvPr/>
        </p:nvSpPr>
        <p:spPr>
          <a:xfrm>
            <a:off x="214282" y="4869657"/>
            <a:ext cx="3857652" cy="273844"/>
          </a:xfrm>
          <a:prstGeom prst="rect">
            <a:avLst/>
          </a:prstGeom>
        </p:spPr>
        <p:txBody>
          <a:bodyPr vert="horz" lIns="91440" tIns="45720" rIns="91440" bIns="45720" rtlCol="0" anchor="ctr"/>
          <a:lstStyle/>
          <a:p>
            <a:pPr>
              <a:defRPr/>
            </a:pPr>
            <a:r>
              <a:rPr lang="zh-CN" altLang="en-US" sz="1200" dirty="0" smtClean="0">
                <a:solidFill>
                  <a:schemeClr val="tx1">
                    <a:tint val="75000"/>
                  </a:schemeClr>
                </a:solidFill>
              </a:rPr>
              <a:t>数据</a:t>
            </a:r>
            <a:r>
              <a:rPr lang="en-US" altLang="zh-CN" sz="1200" dirty="0" smtClean="0">
                <a:solidFill>
                  <a:schemeClr val="tx1">
                    <a:tint val="75000"/>
                  </a:schemeClr>
                </a:solidFill>
              </a:rPr>
              <a:t>: Norton Rose Fulbright</a:t>
            </a:r>
            <a:r>
              <a:rPr lang="zh-CN" altLang="en-US" sz="1200" dirty="0" smtClean="0">
                <a:solidFill>
                  <a:schemeClr val="tx1">
                    <a:tint val="75000"/>
                  </a:schemeClr>
                </a:solidFill>
              </a:rPr>
              <a:t>， </a:t>
            </a:r>
            <a:r>
              <a:rPr lang="en-US" altLang="zh-CN" sz="1200" dirty="0" smtClean="0">
                <a:solidFill>
                  <a:schemeClr val="tx1">
                    <a:tint val="75000"/>
                  </a:schemeClr>
                </a:solidFill>
              </a:rPr>
              <a:t>Marine Money</a:t>
            </a:r>
          </a:p>
        </p:txBody>
      </p:sp>
      <p:sp>
        <p:nvSpPr>
          <p:cNvPr id="9" name="TextBox 8"/>
          <p:cNvSpPr txBox="1"/>
          <p:nvPr/>
        </p:nvSpPr>
        <p:spPr>
          <a:xfrm>
            <a:off x="1000099" y="4232684"/>
            <a:ext cx="3626683" cy="738664"/>
          </a:xfrm>
          <a:prstGeom prst="rect">
            <a:avLst/>
          </a:prstGeom>
          <a:noFill/>
        </p:spPr>
        <p:txBody>
          <a:bodyPr wrap="square" rtlCol="0">
            <a:spAutoFit/>
          </a:bodyPr>
          <a:lstStyle/>
          <a:p>
            <a:r>
              <a:rPr lang="zh-CN" altLang="en-US" sz="1400" b="1" dirty="0" smtClean="0">
                <a:ea typeface="楷体" pitchFamily="49" charset="-122"/>
              </a:rPr>
              <a:t>银行信贷量正逐步回升，虽然仍然达不到金融危机前水平，但已经导致银行间竞争在加剧，</a:t>
            </a:r>
            <a:r>
              <a:rPr lang="en-US" altLang="zh-CN" sz="1400" b="1" dirty="0" smtClean="0">
                <a:ea typeface="楷体" pitchFamily="49" charset="-122"/>
              </a:rPr>
              <a:t>margin</a:t>
            </a:r>
            <a:r>
              <a:rPr lang="zh-CN" altLang="en-US" sz="1400" b="1" dirty="0" smtClean="0">
                <a:ea typeface="楷体" pitchFamily="49" charset="-122"/>
              </a:rPr>
              <a:t>水平从</a:t>
            </a:r>
            <a:r>
              <a:rPr lang="en-US" altLang="zh-CN" sz="1400" b="1" dirty="0" smtClean="0">
                <a:ea typeface="楷体" pitchFamily="49" charset="-122"/>
              </a:rPr>
              <a:t>2013</a:t>
            </a:r>
            <a:r>
              <a:rPr lang="zh-CN" altLang="en-US" sz="1400" b="1" dirty="0" smtClean="0">
                <a:ea typeface="楷体" pitchFamily="49" charset="-122"/>
              </a:rPr>
              <a:t>年开始出现下行。</a:t>
            </a:r>
          </a:p>
        </p:txBody>
      </p:sp>
      <p:pic>
        <p:nvPicPr>
          <p:cNvPr id="2050" name="Picture 2" descr="C:\Users\lenovo\Desktop\捕获.PNG"/>
          <p:cNvPicPr>
            <a:picLocks noChangeAspect="1" noChangeArrowheads="1"/>
          </p:cNvPicPr>
          <p:nvPr/>
        </p:nvPicPr>
        <p:blipFill>
          <a:blip r:embed="rId3" cstate="print"/>
          <a:srcRect/>
          <a:stretch>
            <a:fillRect/>
          </a:stretch>
        </p:blipFill>
        <p:spPr bwMode="auto">
          <a:xfrm>
            <a:off x="36506" y="1768073"/>
            <a:ext cx="5464189" cy="2457159"/>
          </a:xfrm>
          <a:prstGeom prst="rect">
            <a:avLst/>
          </a:prstGeom>
          <a:noFill/>
        </p:spPr>
      </p:pic>
      <p:pic>
        <p:nvPicPr>
          <p:cNvPr id="11" name="Picture 2" descr="C:\Users\lenovo\Desktop\捕获.PNG"/>
          <p:cNvPicPr>
            <a:picLocks noChangeAspect="1" noChangeArrowheads="1"/>
          </p:cNvPicPr>
          <p:nvPr/>
        </p:nvPicPr>
        <p:blipFill>
          <a:blip r:embed="rId4" cstate="print"/>
          <a:srcRect/>
          <a:stretch>
            <a:fillRect/>
          </a:stretch>
        </p:blipFill>
        <p:spPr bwMode="auto">
          <a:xfrm>
            <a:off x="5031994" y="1875229"/>
            <a:ext cx="4112006" cy="1797728"/>
          </a:xfrm>
          <a:prstGeom prst="rect">
            <a:avLst/>
          </a:prstGeom>
          <a:noFill/>
        </p:spPr>
      </p:pic>
      <p:cxnSp>
        <p:nvCxnSpPr>
          <p:cNvPr id="10" name="直接箭头连接符 9"/>
          <p:cNvCxnSpPr/>
          <p:nvPr/>
        </p:nvCxnSpPr>
        <p:spPr>
          <a:xfrm>
            <a:off x="8143900" y="1821651"/>
            <a:ext cx="714380" cy="37505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2" name="TextBox 11"/>
          <p:cNvSpPr txBox="1"/>
          <p:nvPr/>
        </p:nvSpPr>
        <p:spPr>
          <a:xfrm>
            <a:off x="5148064" y="3795886"/>
            <a:ext cx="3643338" cy="1169551"/>
          </a:xfrm>
          <a:prstGeom prst="rect">
            <a:avLst/>
          </a:prstGeom>
          <a:noFill/>
        </p:spPr>
        <p:txBody>
          <a:bodyPr wrap="square" rtlCol="0">
            <a:spAutoFit/>
          </a:bodyPr>
          <a:lstStyle/>
          <a:p>
            <a:r>
              <a:rPr lang="zh-CN" altLang="en-US" sz="1400" b="1" dirty="0" smtClean="0">
                <a:ea typeface="楷体" pitchFamily="49" charset="-122"/>
              </a:rPr>
              <a:t>目前银行信贷</a:t>
            </a:r>
            <a:r>
              <a:rPr lang="en-US" altLang="zh-CN" sz="1400" b="1" dirty="0" smtClean="0">
                <a:ea typeface="楷体" pitchFamily="49" charset="-122"/>
              </a:rPr>
              <a:t>margin</a:t>
            </a:r>
            <a:r>
              <a:rPr lang="zh-CN" altLang="en-US" sz="1400" b="1" dirty="0" smtClean="0">
                <a:ea typeface="楷体" pitchFamily="49" charset="-122"/>
              </a:rPr>
              <a:t>水平平均在</a:t>
            </a:r>
            <a:r>
              <a:rPr lang="en-US" altLang="zh-CN" sz="1400" b="1" dirty="0" smtClean="0">
                <a:ea typeface="楷体" pitchFamily="49" charset="-122"/>
              </a:rPr>
              <a:t>260bp</a:t>
            </a:r>
            <a:r>
              <a:rPr lang="zh-CN" altLang="en-US" sz="1400" b="1" dirty="0" smtClean="0">
                <a:ea typeface="楷体" pitchFamily="49" charset="-122"/>
              </a:rPr>
              <a:t>，且正不断下行，溢价走势脱离航运业基本面（比如前面介绍的</a:t>
            </a:r>
            <a:r>
              <a:rPr lang="en-US" altLang="zh-CN" sz="1400" b="1" dirty="0" smtClean="0">
                <a:ea typeface="楷体" pitchFamily="49" charset="-122"/>
              </a:rPr>
              <a:t>BDI</a:t>
            </a:r>
            <a:r>
              <a:rPr lang="zh-CN" altLang="en-US" sz="1400" b="1" dirty="0" smtClean="0">
                <a:ea typeface="楷体" pitchFamily="49" charset="-122"/>
              </a:rPr>
              <a:t>和</a:t>
            </a:r>
            <a:r>
              <a:rPr lang="en-US" altLang="zh-CN" sz="1400" b="1" dirty="0" smtClean="0">
                <a:ea typeface="楷体" pitchFamily="49" charset="-122"/>
              </a:rPr>
              <a:t>CCFI</a:t>
            </a:r>
            <a:r>
              <a:rPr lang="zh-CN" altLang="en-US" sz="1400" b="1" dirty="0" smtClean="0">
                <a:ea typeface="楷体" pitchFamily="49" charset="-122"/>
              </a:rPr>
              <a:t>指数），可以说，由于竞争和欧美央行的极端量化宽松措施，已经导致了风险溢价扭曲。</a:t>
            </a:r>
          </a:p>
        </p:txBody>
      </p:sp>
      <p:sp>
        <p:nvSpPr>
          <p:cNvPr id="13" name="TextBox 12"/>
          <p:cNvSpPr txBox="1"/>
          <p:nvPr/>
        </p:nvSpPr>
        <p:spPr>
          <a:xfrm>
            <a:off x="1857356" y="4018369"/>
            <a:ext cx="785818" cy="215444"/>
          </a:xfrm>
          <a:prstGeom prst="rect">
            <a:avLst/>
          </a:prstGeom>
          <a:solidFill>
            <a:schemeClr val="bg1"/>
          </a:solidFill>
        </p:spPr>
        <p:txBody>
          <a:bodyPr wrap="square" rtlCol="0">
            <a:spAutoFit/>
          </a:bodyPr>
          <a:lstStyle/>
          <a:p>
            <a:r>
              <a:rPr lang="zh-CN" altLang="en-US" sz="800" dirty="0" smtClean="0"/>
              <a:t>航运信贷量</a:t>
            </a:r>
            <a:endParaRPr lang="zh-CN" altLang="en-US" sz="800" dirty="0"/>
          </a:p>
        </p:txBody>
      </p:sp>
      <p:sp>
        <p:nvSpPr>
          <p:cNvPr id="14" name="TextBox 13"/>
          <p:cNvSpPr txBox="1"/>
          <p:nvPr/>
        </p:nvSpPr>
        <p:spPr>
          <a:xfrm>
            <a:off x="2928926" y="4017522"/>
            <a:ext cx="1357322" cy="215444"/>
          </a:xfrm>
          <a:prstGeom prst="rect">
            <a:avLst/>
          </a:prstGeom>
          <a:solidFill>
            <a:schemeClr val="bg1"/>
          </a:solidFill>
        </p:spPr>
        <p:txBody>
          <a:bodyPr wrap="square" rtlCol="0">
            <a:spAutoFit/>
          </a:bodyPr>
          <a:lstStyle/>
          <a:p>
            <a:r>
              <a:rPr lang="zh-CN" altLang="en-US" sz="800" dirty="0" smtClean="0"/>
              <a:t>项目数量</a:t>
            </a:r>
            <a:endParaRPr lang="zh-CN" altLang="en-US" sz="800" dirty="0"/>
          </a:p>
        </p:txBody>
      </p: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lenovo\Desktop\捕获.PNG"/>
          <p:cNvPicPr>
            <a:picLocks noChangeAspect="1" noChangeArrowheads="1"/>
          </p:cNvPicPr>
          <p:nvPr/>
        </p:nvPicPr>
        <p:blipFill>
          <a:blip r:embed="rId2" cstate="print"/>
          <a:srcRect/>
          <a:stretch>
            <a:fillRect/>
          </a:stretch>
        </p:blipFill>
        <p:spPr bwMode="auto">
          <a:xfrm>
            <a:off x="1428729" y="1707654"/>
            <a:ext cx="6116637" cy="2500313"/>
          </a:xfrm>
          <a:prstGeom prst="rect">
            <a:avLst/>
          </a:prstGeom>
          <a:noFill/>
        </p:spPr>
      </p:pic>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资金过剩刺激了“抄底造船”行为</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1059582"/>
            <a:ext cx="8034366" cy="616707"/>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000" b="1" dirty="0" smtClean="0">
                <a:ea typeface="楷体" pitchFamily="49" charset="-122"/>
              </a:rPr>
              <a:t>原因</a:t>
            </a:r>
            <a:r>
              <a:rPr lang="en-US" altLang="zh-CN" sz="2000" b="1" dirty="0" smtClean="0">
                <a:ea typeface="楷体" pitchFamily="49" charset="-122"/>
              </a:rPr>
              <a:t>3</a:t>
            </a:r>
            <a:r>
              <a:rPr lang="zh-CN" altLang="en-US" sz="2000" b="1" dirty="0" smtClean="0">
                <a:ea typeface="楷体" pitchFamily="49" charset="-122"/>
              </a:rPr>
              <a:t>：风险投资基金伺机涌入部分细分市场投机</a:t>
            </a:r>
            <a:endParaRPr lang="en-US" altLang="zh-CN" sz="20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16</a:t>
            </a:fld>
            <a:endParaRPr lang="en-US" dirty="0"/>
          </a:p>
        </p:txBody>
      </p:sp>
      <p:sp>
        <p:nvSpPr>
          <p:cNvPr id="7" name="Slide Number Placeholder 2"/>
          <p:cNvSpPr txBox="1">
            <a:spLocks/>
          </p:cNvSpPr>
          <p:nvPr/>
        </p:nvSpPr>
        <p:spPr>
          <a:xfrm>
            <a:off x="214282" y="4869657"/>
            <a:ext cx="1714512"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Marine Money</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9" name="TextBox 8"/>
          <p:cNvSpPr txBox="1"/>
          <p:nvPr/>
        </p:nvSpPr>
        <p:spPr>
          <a:xfrm>
            <a:off x="1500166" y="4227934"/>
            <a:ext cx="5929354" cy="738664"/>
          </a:xfrm>
          <a:prstGeom prst="rect">
            <a:avLst/>
          </a:prstGeom>
          <a:noFill/>
        </p:spPr>
        <p:txBody>
          <a:bodyPr wrap="square" rtlCol="0">
            <a:spAutoFit/>
          </a:bodyPr>
          <a:lstStyle/>
          <a:p>
            <a:r>
              <a:rPr lang="zh-CN" altLang="en-US" sz="1400" b="1" dirty="0" smtClean="0">
                <a:ea typeface="楷体" pitchFamily="49" charset="-122"/>
              </a:rPr>
              <a:t>私募基金的数量和投资金额都在近几年迅速上升。私募基金大规模涌入部分传统细分市场的“明星船型”，有很大比例也进入到新兴细分市场，比如海工市场。</a:t>
            </a:r>
          </a:p>
        </p:txBody>
      </p:sp>
      <p:cxnSp>
        <p:nvCxnSpPr>
          <p:cNvPr id="11" name="直接箭头连接符 10"/>
          <p:cNvCxnSpPr/>
          <p:nvPr/>
        </p:nvCxnSpPr>
        <p:spPr>
          <a:xfrm flipV="1">
            <a:off x="3071802" y="2035965"/>
            <a:ext cx="2357454" cy="139304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0" name="TextBox 9"/>
          <p:cNvSpPr txBox="1"/>
          <p:nvPr/>
        </p:nvSpPr>
        <p:spPr>
          <a:xfrm>
            <a:off x="2786050" y="2250279"/>
            <a:ext cx="1571636" cy="230832"/>
          </a:xfrm>
          <a:prstGeom prst="rect">
            <a:avLst/>
          </a:prstGeom>
          <a:solidFill>
            <a:schemeClr val="bg1"/>
          </a:solidFill>
        </p:spPr>
        <p:txBody>
          <a:bodyPr wrap="square" rtlCol="0">
            <a:spAutoFit/>
          </a:bodyPr>
          <a:lstStyle/>
          <a:p>
            <a:r>
              <a:rPr lang="zh-CN" altLang="en-US" sz="900" dirty="0" smtClean="0">
                <a:latin typeface="楷体" pitchFamily="49" charset="-122"/>
                <a:ea typeface="楷体" pitchFamily="49" charset="-122"/>
              </a:rPr>
              <a:t>投资金额（百万</a:t>
            </a:r>
            <a:r>
              <a:rPr lang="en-US" altLang="zh-CN" sz="900" dirty="0" smtClean="0">
                <a:latin typeface="楷体" pitchFamily="49" charset="-122"/>
                <a:ea typeface="楷体" pitchFamily="49" charset="-122"/>
              </a:rPr>
              <a:t>/</a:t>
            </a:r>
            <a:r>
              <a:rPr lang="zh-CN" altLang="en-US" sz="900" dirty="0" smtClean="0">
                <a:latin typeface="楷体" pitchFamily="49" charset="-122"/>
                <a:ea typeface="楷体" pitchFamily="49" charset="-122"/>
              </a:rPr>
              <a:t>美元）</a:t>
            </a:r>
            <a:endParaRPr lang="zh-CN" altLang="en-US" sz="900" dirty="0">
              <a:latin typeface="楷体" pitchFamily="49" charset="-122"/>
              <a:ea typeface="楷体" pitchFamily="49" charset="-122"/>
            </a:endParaRPr>
          </a:p>
        </p:txBody>
      </p:sp>
      <p:sp>
        <p:nvSpPr>
          <p:cNvPr id="12" name="TextBox 11"/>
          <p:cNvSpPr txBox="1"/>
          <p:nvPr/>
        </p:nvSpPr>
        <p:spPr>
          <a:xfrm>
            <a:off x="2786050" y="2571750"/>
            <a:ext cx="1285884" cy="230832"/>
          </a:xfrm>
          <a:prstGeom prst="rect">
            <a:avLst/>
          </a:prstGeom>
          <a:solidFill>
            <a:schemeClr val="bg1"/>
          </a:solidFill>
        </p:spPr>
        <p:txBody>
          <a:bodyPr wrap="square" rtlCol="0">
            <a:spAutoFit/>
          </a:bodyPr>
          <a:lstStyle/>
          <a:p>
            <a:r>
              <a:rPr lang="zh-CN" altLang="en-US" sz="900" dirty="0" smtClean="0">
                <a:latin typeface="楷体" pitchFamily="49" charset="-122"/>
                <a:ea typeface="楷体" pitchFamily="49" charset="-122"/>
              </a:rPr>
              <a:t>项目数量</a:t>
            </a:r>
            <a:endParaRPr lang="zh-CN" altLang="en-US" sz="900" dirty="0">
              <a:latin typeface="楷体" pitchFamily="49" charset="-122"/>
              <a:ea typeface="楷体" pitchFamily="49" charset="-122"/>
            </a:endParaRPr>
          </a:p>
        </p:txBody>
      </p: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资金过剩刺激了“抄底造船”行为</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1059582"/>
            <a:ext cx="8034366" cy="3046988"/>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400" b="1" dirty="0" smtClean="0">
                <a:ea typeface="楷体" pitchFamily="49" charset="-122"/>
              </a:rPr>
              <a:t>小结</a:t>
            </a:r>
            <a:endParaRPr lang="en-US" altLang="zh-CN" sz="2400" b="1" dirty="0" smtClean="0">
              <a:ea typeface="楷体" pitchFamily="49" charset="-122"/>
            </a:endParaRPr>
          </a:p>
          <a:p>
            <a:pPr marL="800100" lvl="1" indent="-342900">
              <a:lnSpc>
                <a:spcPct val="200000"/>
              </a:lnSpc>
              <a:buClr>
                <a:srgbClr val="FF0000"/>
              </a:buClr>
              <a:buFont typeface="Wingdings" panose="05000000000000000000" pitchFamily="2" charset="2"/>
              <a:buChar char="n"/>
            </a:pPr>
            <a:r>
              <a:rPr lang="zh-CN" altLang="en-US" b="1" dirty="0" smtClean="0">
                <a:ea typeface="楷体" pitchFamily="49" charset="-122"/>
              </a:rPr>
              <a:t>新造船订单的消化、运费</a:t>
            </a:r>
            <a:r>
              <a:rPr lang="zh-CN" altLang="en-US" b="1" dirty="0">
                <a:ea typeface="楷体" pitchFamily="49" charset="-122"/>
              </a:rPr>
              <a:t>和</a:t>
            </a:r>
            <a:r>
              <a:rPr lang="zh-CN" altLang="en-US" b="1" dirty="0" smtClean="0">
                <a:ea typeface="楷体" pitchFamily="49" charset="-122"/>
              </a:rPr>
              <a:t>运量的小幅回升使得船东对未来市场复苏产生了预期</a:t>
            </a:r>
            <a:endParaRPr lang="en-US" altLang="zh-CN" b="1" dirty="0" smtClean="0">
              <a:ea typeface="楷体" pitchFamily="49" charset="-122"/>
            </a:endParaRPr>
          </a:p>
          <a:p>
            <a:pPr marL="800100" lvl="1" indent="-342900">
              <a:lnSpc>
                <a:spcPct val="200000"/>
              </a:lnSpc>
              <a:buClr>
                <a:srgbClr val="FF0000"/>
              </a:buClr>
              <a:buFont typeface="Wingdings" panose="05000000000000000000" pitchFamily="2" charset="2"/>
              <a:buChar char="n"/>
            </a:pPr>
            <a:r>
              <a:rPr lang="zh-CN" altLang="en-US" b="1" dirty="0">
                <a:ea typeface="楷体" pitchFamily="49" charset="-122"/>
              </a:rPr>
              <a:t>船</a:t>
            </a:r>
            <a:r>
              <a:rPr lang="zh-CN" altLang="en-US" b="1" dirty="0" smtClean="0">
                <a:ea typeface="楷体" pitchFamily="49" charset="-122"/>
              </a:rPr>
              <a:t>价下跌至成本附近加上资本流入又大幅增加了新造船订单，影响复苏进程</a:t>
            </a:r>
            <a:endParaRPr lang="en-US" altLang="zh-CN"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17</a:t>
            </a:fld>
            <a:endParaRPr lang="en-US" dirty="0"/>
          </a:p>
        </p:txBody>
      </p:sp>
    </p:spTree>
    <p:extLst>
      <p:ext uri="{BB962C8B-B14F-4D97-AF65-F5344CB8AC3E}">
        <p14:creationId xmlns:p14="http://schemas.microsoft.com/office/powerpoint/2010/main" val="30987394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b="1" dirty="0" smtClean="0">
                <a:solidFill>
                  <a:schemeClr val="accent5">
                    <a:lumMod val="50000"/>
                  </a:schemeClr>
                </a:solidFill>
                <a:latin typeface="楷体" pitchFamily="49" charset="-122"/>
                <a:ea typeface="楷体" pitchFamily="49" charset="-122"/>
              </a:rPr>
              <a:t>目录</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1232288"/>
            <a:ext cx="8034366" cy="2308324"/>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400" b="1" dirty="0" smtClean="0">
                <a:solidFill>
                  <a:schemeClr val="bg1">
                    <a:lumMod val="50000"/>
                  </a:schemeClr>
                </a:solidFill>
                <a:ea typeface="楷体" pitchFamily="49" charset="-122"/>
              </a:rPr>
              <a:t>宏观经济和融资环境</a:t>
            </a:r>
            <a:endParaRPr lang="en-US" altLang="zh-CN" sz="2400" b="1" dirty="0" smtClean="0">
              <a:solidFill>
                <a:schemeClr val="bg1">
                  <a:lumMod val="50000"/>
                </a:schemeClr>
              </a:solidFill>
              <a:ea typeface="楷体" pitchFamily="49" charset="-122"/>
            </a:endParaRPr>
          </a:p>
          <a:p>
            <a:pPr marL="342900" indent="-342900">
              <a:lnSpc>
                <a:spcPct val="200000"/>
              </a:lnSpc>
              <a:buClr>
                <a:srgbClr val="FF0000"/>
              </a:buClr>
              <a:buFont typeface="Wingdings" pitchFamily="2" charset="2"/>
              <a:buChar char="q"/>
            </a:pPr>
            <a:r>
              <a:rPr lang="zh-CN" altLang="en-US" sz="2400" b="1" dirty="0" smtClean="0">
                <a:solidFill>
                  <a:schemeClr val="bg1">
                    <a:lumMod val="50000"/>
                  </a:schemeClr>
                </a:solidFill>
                <a:ea typeface="楷体" pitchFamily="49" charset="-122"/>
              </a:rPr>
              <a:t>如何看待当前航运业的形势</a:t>
            </a:r>
            <a:endParaRPr lang="en-US" altLang="zh-CN" sz="2400" b="1" dirty="0" smtClean="0">
              <a:solidFill>
                <a:schemeClr val="bg1">
                  <a:lumMod val="50000"/>
                </a:schemeClr>
              </a:solidFill>
              <a:ea typeface="楷体" pitchFamily="49" charset="-122"/>
            </a:endParaRPr>
          </a:p>
          <a:p>
            <a:pPr marL="342900" indent="-342900">
              <a:lnSpc>
                <a:spcPct val="200000"/>
              </a:lnSpc>
              <a:buClr>
                <a:srgbClr val="FF0000"/>
              </a:buClr>
              <a:buFont typeface="Wingdings" pitchFamily="2" charset="2"/>
              <a:buChar char="q"/>
            </a:pPr>
            <a:r>
              <a:rPr lang="zh-CN" altLang="en-US" sz="2400" b="1" dirty="0" smtClean="0">
                <a:ea typeface="楷体" pitchFamily="49" charset="-122"/>
              </a:rPr>
              <a:t>航运金融租赁业的几点思考</a:t>
            </a:r>
            <a:endParaRPr lang="en-US" altLang="zh-CN" sz="24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18</a:t>
            </a:fld>
            <a:endParaRPr lang="en-US" dirty="0"/>
          </a:p>
        </p:txBody>
      </p: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航运金融租赁业的几点思考</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987574"/>
            <a:ext cx="8034366" cy="3908762"/>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en-US" altLang="zh-CN" sz="2000" b="1" dirty="0" smtClean="0">
                <a:ea typeface="楷体" pitchFamily="49" charset="-122"/>
              </a:rPr>
              <a:t>1. </a:t>
            </a:r>
            <a:r>
              <a:rPr lang="zh-CN" altLang="en-US" sz="2000" b="1" dirty="0" smtClean="0">
                <a:ea typeface="楷体" pitchFamily="49" charset="-122"/>
              </a:rPr>
              <a:t>抓住战略机遇期，发展中国航运资本</a:t>
            </a:r>
            <a:endParaRPr lang="en-US" altLang="zh-CN" sz="2000" b="1" dirty="0" smtClean="0">
              <a:ea typeface="楷体" pitchFamily="49" charset="-122"/>
            </a:endParaRPr>
          </a:p>
          <a:p>
            <a:pPr marL="800100" lvl="1" indent="-342900">
              <a:buClr>
                <a:srgbClr val="FF0000"/>
              </a:buClr>
              <a:buFont typeface="Wingdings" pitchFamily="2" charset="2"/>
              <a:buChar char="n"/>
            </a:pPr>
            <a:r>
              <a:rPr lang="zh-CN" altLang="en-US" sz="1600" b="1" dirty="0" smtClean="0">
                <a:ea typeface="楷体" pitchFamily="49" charset="-122"/>
              </a:rPr>
              <a:t>传统</a:t>
            </a:r>
            <a:r>
              <a:rPr lang="en-US" altLang="zh-CN" sz="1600" b="1" dirty="0" smtClean="0">
                <a:ea typeface="楷体" pitchFamily="49" charset="-122"/>
              </a:rPr>
              <a:t>KG</a:t>
            </a:r>
            <a:r>
              <a:rPr lang="zh-CN" altLang="en-US" sz="1600" b="1" dirty="0" smtClean="0">
                <a:ea typeface="楷体" pitchFamily="49" charset="-122"/>
              </a:rPr>
              <a:t>模式退出，急需新资本力量填补空缺</a:t>
            </a:r>
            <a:endParaRPr lang="en-US" altLang="zh-CN" sz="1600" b="1" dirty="0" smtClean="0">
              <a:ea typeface="楷体" pitchFamily="49" charset="-122"/>
            </a:endParaRPr>
          </a:p>
          <a:p>
            <a:pPr marL="800100" lvl="1" indent="-342900">
              <a:buClr>
                <a:srgbClr val="FF0000"/>
              </a:buClr>
              <a:buFont typeface="Arial" pitchFamily="34" charset="0"/>
              <a:buChar char="•"/>
            </a:pPr>
            <a:r>
              <a:rPr lang="zh-CN" altLang="en-US" sz="1600" b="1" dirty="0" smtClean="0">
                <a:ea typeface="楷体" pitchFamily="49" charset="-122"/>
              </a:rPr>
              <a:t>金融危机后，</a:t>
            </a:r>
            <a:r>
              <a:rPr lang="en-US" altLang="zh-CN" sz="1600" b="1" dirty="0" smtClean="0">
                <a:ea typeface="楷体" pitchFamily="49" charset="-122"/>
              </a:rPr>
              <a:t>KG</a:t>
            </a:r>
            <a:r>
              <a:rPr lang="zh-CN" altLang="en-US" sz="1600" b="1" dirty="0" smtClean="0">
                <a:ea typeface="楷体" pitchFamily="49" charset="-122"/>
              </a:rPr>
              <a:t>模式受到重创，打击了投资者信心</a:t>
            </a:r>
            <a:endParaRPr lang="en-US" altLang="zh-CN" sz="1600" b="1" dirty="0" smtClean="0">
              <a:ea typeface="楷体" pitchFamily="49" charset="-122"/>
            </a:endParaRPr>
          </a:p>
          <a:p>
            <a:pPr marL="800100" lvl="1" indent="-342900">
              <a:buClr>
                <a:srgbClr val="FF0000"/>
              </a:buClr>
              <a:buFont typeface="Arial" pitchFamily="34" charset="0"/>
              <a:buChar char="•"/>
            </a:pPr>
            <a:r>
              <a:rPr lang="zh-CN" altLang="en-US" sz="1600" b="1" dirty="0" smtClean="0">
                <a:ea typeface="楷体" pitchFamily="49" charset="-122"/>
              </a:rPr>
              <a:t>筹集航运金融资本金也越发艰难</a:t>
            </a:r>
            <a:endParaRPr lang="en-US" altLang="zh-CN" sz="1600" b="1" dirty="0" smtClean="0">
              <a:ea typeface="楷体" pitchFamily="49" charset="-122"/>
            </a:endParaRPr>
          </a:p>
          <a:p>
            <a:pPr marL="800100" lvl="1" indent="-342900">
              <a:buClr>
                <a:srgbClr val="FF0000"/>
              </a:buClr>
              <a:buFont typeface="Arial" pitchFamily="34" charset="0"/>
              <a:buChar char="•"/>
            </a:pPr>
            <a:r>
              <a:rPr lang="zh-CN" altLang="en-US" sz="1600" b="1" dirty="0" smtClean="0">
                <a:ea typeface="楷体" pitchFamily="49" charset="-122"/>
              </a:rPr>
              <a:t>欧洲银行逐步控制航运投融资活动，适度减低敞口</a:t>
            </a:r>
            <a:endParaRPr lang="en-US" altLang="zh-CN" sz="1600" b="1" dirty="0" smtClean="0">
              <a:ea typeface="楷体" pitchFamily="49" charset="-122"/>
            </a:endParaRPr>
          </a:p>
          <a:p>
            <a:pPr marL="800100" lvl="1" indent="-342900">
              <a:buClr>
                <a:srgbClr val="FF0000"/>
              </a:buClr>
            </a:pPr>
            <a:r>
              <a:rPr lang="zh-CN" altLang="en-US" sz="1600" b="1" dirty="0" smtClean="0">
                <a:ea typeface="楷体" pitchFamily="49" charset="-122"/>
              </a:rPr>
              <a:t> （例如：</a:t>
            </a:r>
            <a:r>
              <a:rPr lang="en-US" altLang="zh-CN" sz="1600" b="1" dirty="0" smtClean="0">
                <a:ea typeface="楷体" pitchFamily="49" charset="-122"/>
              </a:rPr>
              <a:t>HSH</a:t>
            </a:r>
            <a:r>
              <a:rPr lang="zh-CN" altLang="en-US" sz="1600" b="1" dirty="0" smtClean="0">
                <a:ea typeface="楷体" pitchFamily="49" charset="-122"/>
              </a:rPr>
              <a:t>从高峰期的</a:t>
            </a:r>
            <a:endParaRPr lang="en-US" altLang="zh-CN" sz="1600" b="1" dirty="0" smtClean="0">
              <a:ea typeface="楷体" pitchFamily="49" charset="-122"/>
            </a:endParaRPr>
          </a:p>
          <a:p>
            <a:pPr marL="800100" lvl="1" indent="-342900">
              <a:buClr>
                <a:srgbClr val="FF0000"/>
              </a:buClr>
            </a:pPr>
            <a:r>
              <a:rPr lang="en-US" altLang="zh-CN" sz="1600" b="1" dirty="0" smtClean="0">
                <a:ea typeface="楷体" pitchFamily="49" charset="-122"/>
              </a:rPr>
              <a:t>     490</a:t>
            </a:r>
            <a:r>
              <a:rPr lang="zh-CN" altLang="en-US" sz="1600" b="1" dirty="0" smtClean="0">
                <a:ea typeface="楷体" pitchFamily="49" charset="-122"/>
              </a:rPr>
              <a:t>亿美元航运资产敞</a:t>
            </a:r>
            <a:endParaRPr lang="en-US" altLang="zh-CN" sz="1600" b="1" dirty="0" smtClean="0">
              <a:ea typeface="楷体" pitchFamily="49" charset="-122"/>
            </a:endParaRPr>
          </a:p>
          <a:p>
            <a:pPr marL="800100" lvl="1" indent="-342900">
              <a:buClr>
                <a:srgbClr val="FF0000"/>
              </a:buClr>
            </a:pPr>
            <a:r>
              <a:rPr lang="en-US" altLang="zh-CN" sz="1600" b="1" dirty="0" smtClean="0">
                <a:ea typeface="楷体" pitchFamily="49" charset="-122"/>
              </a:rPr>
              <a:t>    </a:t>
            </a:r>
            <a:r>
              <a:rPr lang="zh-CN" altLang="en-US" sz="1600" b="1" dirty="0" smtClean="0">
                <a:ea typeface="楷体" pitchFamily="49" charset="-122"/>
              </a:rPr>
              <a:t>口降至目前的约</a:t>
            </a:r>
            <a:r>
              <a:rPr lang="en-US" altLang="zh-CN" sz="1600" b="1" dirty="0" smtClean="0">
                <a:ea typeface="楷体" pitchFamily="49" charset="-122"/>
              </a:rPr>
              <a:t>250</a:t>
            </a:r>
            <a:r>
              <a:rPr lang="zh-CN" altLang="en-US" sz="1600" b="1" dirty="0" smtClean="0">
                <a:ea typeface="楷体" pitchFamily="49" charset="-122"/>
              </a:rPr>
              <a:t>亿</a:t>
            </a:r>
            <a:endParaRPr lang="en-US" altLang="zh-CN" sz="1600" b="1" dirty="0" smtClean="0">
              <a:ea typeface="楷体" pitchFamily="49" charset="-122"/>
            </a:endParaRPr>
          </a:p>
          <a:p>
            <a:pPr marL="800100" lvl="1" indent="-342900">
              <a:buClr>
                <a:srgbClr val="FF0000"/>
              </a:buClr>
            </a:pPr>
            <a:r>
              <a:rPr lang="en-US" altLang="zh-CN" sz="1600" b="1" dirty="0" smtClean="0">
                <a:ea typeface="楷体" pitchFamily="49" charset="-122"/>
              </a:rPr>
              <a:t>    </a:t>
            </a:r>
            <a:r>
              <a:rPr lang="zh-CN" altLang="en-US" sz="1600" b="1" dirty="0" smtClean="0">
                <a:ea typeface="楷体" pitchFamily="49" charset="-122"/>
              </a:rPr>
              <a:t>美元左右</a:t>
            </a:r>
            <a:r>
              <a:rPr lang="en-US" altLang="zh-CN" sz="1600" b="1" dirty="0" smtClean="0">
                <a:ea typeface="楷体" pitchFamily="49" charset="-122"/>
              </a:rPr>
              <a:t>)</a:t>
            </a:r>
          </a:p>
          <a:p>
            <a:pPr marL="800100" lvl="1" indent="-342900">
              <a:buClr>
                <a:srgbClr val="FF0000"/>
              </a:buClr>
              <a:buFont typeface="Arial" pitchFamily="34" charset="0"/>
              <a:buChar char="•"/>
            </a:pPr>
            <a:r>
              <a:rPr lang="zh-CN" altLang="en-US" sz="1600" b="1" dirty="0" smtClean="0">
                <a:ea typeface="楷体" pitchFamily="49" charset="-122"/>
              </a:rPr>
              <a:t>少数银行甚至选择退出</a:t>
            </a:r>
            <a:endParaRPr lang="en-US" altLang="zh-CN" sz="1600" b="1" dirty="0" smtClean="0">
              <a:ea typeface="楷体" pitchFamily="49" charset="-122"/>
            </a:endParaRPr>
          </a:p>
          <a:p>
            <a:pPr marL="800100" lvl="1" indent="-342900">
              <a:buClr>
                <a:srgbClr val="FF0000"/>
              </a:buClr>
              <a:buFont typeface="Arial" pitchFamily="34" charset="0"/>
              <a:buChar char="•"/>
            </a:pPr>
            <a:r>
              <a:rPr lang="zh-CN" altLang="en-US" sz="1600" b="1" dirty="0" smtClean="0">
                <a:ea typeface="楷体" pitchFamily="49" charset="-122"/>
              </a:rPr>
              <a:t>亚洲资本逐渐成长，依</a:t>
            </a:r>
            <a:endParaRPr lang="en-US" altLang="zh-CN" sz="1600" b="1" dirty="0" smtClean="0">
              <a:ea typeface="楷体" pitchFamily="49" charset="-122"/>
            </a:endParaRPr>
          </a:p>
          <a:p>
            <a:pPr marL="800100" lvl="1" indent="-342900">
              <a:buClr>
                <a:srgbClr val="FF0000"/>
              </a:buClr>
            </a:pPr>
            <a:r>
              <a:rPr lang="en-US" altLang="zh-CN" sz="1600" b="1" dirty="0" smtClean="0">
                <a:ea typeface="楷体" pitchFamily="49" charset="-122"/>
              </a:rPr>
              <a:t>	</a:t>
            </a:r>
            <a:r>
              <a:rPr lang="zh-CN" altLang="en-US" sz="1600" b="1" dirty="0" smtClean="0">
                <a:ea typeface="楷体" pitchFamily="49" charset="-122"/>
              </a:rPr>
              <a:t>托于金融背景的一批船</a:t>
            </a:r>
            <a:endParaRPr lang="en-US" altLang="zh-CN" sz="1600" b="1" dirty="0" smtClean="0">
              <a:ea typeface="楷体" pitchFamily="49" charset="-122"/>
            </a:endParaRPr>
          </a:p>
          <a:p>
            <a:pPr marL="800100" lvl="1" indent="-342900">
              <a:buClr>
                <a:srgbClr val="FF0000"/>
              </a:buClr>
            </a:pPr>
            <a:r>
              <a:rPr lang="en-US" altLang="zh-CN" sz="1600" b="1" dirty="0" smtClean="0">
                <a:ea typeface="楷体" pitchFamily="49" charset="-122"/>
              </a:rPr>
              <a:t>	</a:t>
            </a:r>
            <a:r>
              <a:rPr lang="zh-CN" altLang="en-US" sz="1600" b="1" dirty="0" smtClean="0">
                <a:ea typeface="楷体" pitchFamily="49" charset="-122"/>
              </a:rPr>
              <a:t>舶租赁企业逐步显现出</a:t>
            </a:r>
            <a:endParaRPr lang="en-US" altLang="zh-CN" sz="1600" b="1" dirty="0" smtClean="0">
              <a:ea typeface="楷体" pitchFamily="49" charset="-122"/>
            </a:endParaRPr>
          </a:p>
          <a:p>
            <a:pPr marL="800100" lvl="1" indent="-342900">
              <a:buClr>
                <a:srgbClr val="FF0000"/>
              </a:buClr>
            </a:pPr>
            <a:r>
              <a:rPr lang="en-US" altLang="zh-CN" sz="1600" b="1" dirty="0" smtClean="0">
                <a:ea typeface="楷体" pitchFamily="49" charset="-122"/>
              </a:rPr>
              <a:t>	</a:t>
            </a:r>
            <a:r>
              <a:rPr lang="zh-CN" altLang="en-US" sz="1600" b="1" dirty="0" smtClean="0">
                <a:ea typeface="楷体" pitchFamily="49" charset="-122"/>
              </a:rPr>
              <a:t>市场活力</a:t>
            </a:r>
            <a:endParaRPr lang="en-US" altLang="zh-CN" sz="16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19</a:t>
            </a:fld>
            <a:endParaRPr lang="en-US" dirty="0"/>
          </a:p>
        </p:txBody>
      </p:sp>
      <p:sp>
        <p:nvSpPr>
          <p:cNvPr id="20" name="Slide Number Placeholder 2"/>
          <p:cNvSpPr txBox="1">
            <a:spLocks/>
          </p:cNvSpPr>
          <p:nvPr/>
        </p:nvSpPr>
        <p:spPr>
          <a:xfrm>
            <a:off x="-1285916" y="4869657"/>
            <a:ext cx="2500330"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a:t>
            </a:r>
            <a:r>
              <a:rPr lang="zh-CN" altLang="en-US" sz="1200" dirty="0" smtClean="0">
                <a:solidFill>
                  <a:schemeClr val="tx1">
                    <a:tint val="75000"/>
                  </a:schemeClr>
                </a:solidFill>
              </a:rPr>
              <a:t>德鲁里</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9" name="Picture 2" descr="C:\Users\uset\Desktop\傲游截图20131121225036.png"/>
          <p:cNvPicPr>
            <a:picLocks noChangeAspect="1" noChangeArrowheads="1"/>
          </p:cNvPicPr>
          <p:nvPr/>
        </p:nvPicPr>
        <p:blipFill>
          <a:blip r:embed="rId3" cstate="print"/>
          <a:srcRect/>
          <a:stretch>
            <a:fillRect/>
          </a:stretch>
        </p:blipFill>
        <p:spPr bwMode="auto">
          <a:xfrm>
            <a:off x="3861716" y="2839660"/>
            <a:ext cx="4567936" cy="2196701"/>
          </a:xfrm>
          <a:prstGeom prst="rect">
            <a:avLst/>
          </a:prstGeom>
          <a:noFill/>
        </p:spPr>
      </p:pic>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b="1" dirty="0" smtClean="0">
                <a:solidFill>
                  <a:schemeClr val="accent5">
                    <a:lumMod val="50000"/>
                  </a:schemeClr>
                </a:solidFill>
                <a:latin typeface="楷体" pitchFamily="49" charset="-122"/>
                <a:ea typeface="楷体" pitchFamily="49" charset="-122"/>
              </a:rPr>
              <a:t>目录</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1232288"/>
            <a:ext cx="8034366" cy="2308324"/>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400" b="1" dirty="0" smtClean="0">
                <a:ea typeface="楷体" pitchFamily="49" charset="-122"/>
              </a:rPr>
              <a:t>宏观经济和融资环境</a:t>
            </a:r>
            <a:endParaRPr lang="en-US" altLang="zh-CN" sz="2400" b="1" dirty="0" smtClean="0">
              <a:ea typeface="楷体" pitchFamily="49" charset="-122"/>
            </a:endParaRPr>
          </a:p>
          <a:p>
            <a:pPr marL="342900" indent="-342900">
              <a:lnSpc>
                <a:spcPct val="200000"/>
              </a:lnSpc>
              <a:buClr>
                <a:srgbClr val="FF0000"/>
              </a:buClr>
              <a:buFont typeface="Wingdings" pitchFamily="2" charset="2"/>
              <a:buChar char="q"/>
            </a:pPr>
            <a:r>
              <a:rPr lang="zh-CN" altLang="en-US" sz="2400" b="1" dirty="0" smtClean="0">
                <a:ea typeface="楷体" pitchFamily="49" charset="-122"/>
              </a:rPr>
              <a:t>如何看待当前航运业的形势</a:t>
            </a:r>
            <a:endParaRPr lang="en-US" altLang="zh-CN" sz="2400" b="1" dirty="0" smtClean="0">
              <a:ea typeface="楷体" pitchFamily="49" charset="-122"/>
            </a:endParaRPr>
          </a:p>
          <a:p>
            <a:pPr marL="342900" indent="-342900">
              <a:lnSpc>
                <a:spcPct val="200000"/>
              </a:lnSpc>
              <a:buClr>
                <a:srgbClr val="FF0000"/>
              </a:buClr>
              <a:buFont typeface="Wingdings" pitchFamily="2" charset="2"/>
              <a:buChar char="q"/>
            </a:pPr>
            <a:r>
              <a:rPr lang="zh-CN" altLang="en-US" sz="2400" b="1" dirty="0" smtClean="0">
                <a:ea typeface="楷体" pitchFamily="49" charset="-122"/>
              </a:rPr>
              <a:t>航运金融租赁业的几点思考</a:t>
            </a:r>
            <a:endParaRPr lang="en-US" altLang="zh-CN" sz="24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2</a:t>
            </a:fld>
            <a:endParaRPr lang="en-US" dirty="0"/>
          </a:p>
        </p:txBody>
      </p:sp>
      <p:sp>
        <p:nvSpPr>
          <p:cNvPr id="6" name="TextBox 5"/>
          <p:cNvSpPr txBox="1"/>
          <p:nvPr/>
        </p:nvSpPr>
        <p:spPr>
          <a:xfrm>
            <a:off x="2928926" y="4393420"/>
            <a:ext cx="5072098" cy="461665"/>
          </a:xfrm>
          <a:prstGeom prst="rect">
            <a:avLst/>
          </a:prstGeom>
          <a:noFill/>
        </p:spPr>
        <p:txBody>
          <a:bodyPr wrap="square" rtlCol="0">
            <a:spAutoFit/>
          </a:bodyPr>
          <a:lstStyle/>
          <a:p>
            <a:r>
              <a:rPr lang="zh-CN" altLang="en-US" sz="1200" dirty="0" smtClean="0"/>
              <a:t>供需关系：</a:t>
            </a:r>
            <a:r>
              <a:rPr lang="en-US" altLang="zh-CN" sz="1200" dirty="0" smtClean="0"/>
              <a:t>	</a:t>
            </a:r>
            <a:r>
              <a:rPr lang="zh-CN" altLang="en-US" sz="1200" dirty="0" smtClean="0"/>
              <a:t>供给</a:t>
            </a:r>
            <a:r>
              <a:rPr lang="en-US" altLang="zh-CN" sz="1200" dirty="0" smtClean="0"/>
              <a:t>---</a:t>
            </a:r>
            <a:r>
              <a:rPr lang="zh-CN" altLang="en-US" sz="1200" dirty="0" smtClean="0"/>
              <a:t>运力</a:t>
            </a:r>
            <a:r>
              <a:rPr lang="en-US" altLang="zh-CN" sz="1200" dirty="0" smtClean="0"/>
              <a:t>---</a:t>
            </a:r>
            <a:r>
              <a:rPr lang="zh-CN" altLang="en-US" sz="1200" dirty="0" smtClean="0"/>
              <a:t>产能</a:t>
            </a:r>
            <a:r>
              <a:rPr lang="en-US" altLang="zh-CN" sz="1200" dirty="0" smtClean="0"/>
              <a:t>—</a:t>
            </a:r>
            <a:r>
              <a:rPr lang="zh-CN" altLang="en-US" sz="1200" dirty="0" smtClean="0"/>
              <a:t>判断</a:t>
            </a:r>
            <a:r>
              <a:rPr lang="en-US" altLang="zh-CN" sz="1200" dirty="0" smtClean="0"/>
              <a:t>+</a:t>
            </a:r>
            <a:r>
              <a:rPr lang="zh-CN" altLang="en-US" sz="1200" dirty="0" smtClean="0"/>
              <a:t>资金</a:t>
            </a:r>
            <a:endParaRPr lang="en-US" altLang="zh-CN" sz="1200" dirty="0" smtClean="0"/>
          </a:p>
          <a:p>
            <a:r>
              <a:rPr lang="en-US" altLang="zh-CN" sz="1200" dirty="0" smtClean="0"/>
              <a:t>            	</a:t>
            </a:r>
            <a:r>
              <a:rPr lang="zh-CN" altLang="en-US" sz="1200" dirty="0" smtClean="0"/>
              <a:t> 需求</a:t>
            </a:r>
            <a:r>
              <a:rPr lang="en-US" altLang="zh-CN" sz="1200" dirty="0" smtClean="0"/>
              <a:t>—</a:t>
            </a:r>
            <a:r>
              <a:rPr lang="zh-CN" altLang="en-US" sz="1200" dirty="0" smtClean="0"/>
              <a:t>运量</a:t>
            </a:r>
            <a:r>
              <a:rPr lang="en-US" altLang="zh-CN" sz="1200" dirty="0" smtClean="0"/>
              <a:t>---</a:t>
            </a:r>
            <a:r>
              <a:rPr lang="zh-CN" altLang="en-US" sz="1200" dirty="0" smtClean="0"/>
              <a:t>消费</a:t>
            </a:r>
            <a:r>
              <a:rPr lang="en-US" altLang="zh-CN" sz="1200" dirty="0" smtClean="0"/>
              <a:t>---</a:t>
            </a:r>
            <a:r>
              <a:rPr lang="zh-CN" altLang="en-US" sz="1200" dirty="0" smtClean="0"/>
              <a:t>生活资料</a:t>
            </a:r>
            <a:r>
              <a:rPr lang="en-US" altLang="zh-CN" sz="1200" dirty="0" smtClean="0"/>
              <a:t>+</a:t>
            </a:r>
            <a:r>
              <a:rPr lang="zh-CN" altLang="en-US" sz="1200" dirty="0" smtClean="0"/>
              <a:t>生产资料</a:t>
            </a:r>
            <a:endParaRPr lang="zh-CN" altLang="en-US" sz="1200" dirty="0"/>
          </a:p>
        </p:txBody>
      </p: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航运金融租赁业的几点思考</a:t>
            </a:r>
            <a:endParaRPr lang="en-US" altLang="en-US" dirty="0">
              <a:solidFill>
                <a:schemeClr val="accent5">
                  <a:lumMod val="50000"/>
                </a:schemeClr>
              </a:solidFill>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2D2F55D2-1F5E-43F3-84BE-FFC12783EDEB}" type="slidenum">
              <a:rPr lang="en-US" smtClean="0"/>
              <a:pPr/>
              <a:t>20</a:t>
            </a:fld>
            <a:endParaRPr lang="en-US"/>
          </a:p>
        </p:txBody>
      </p:sp>
      <p:sp>
        <p:nvSpPr>
          <p:cNvPr id="9" name="TextBox 8"/>
          <p:cNvSpPr txBox="1"/>
          <p:nvPr/>
        </p:nvSpPr>
        <p:spPr>
          <a:xfrm>
            <a:off x="609600" y="1232288"/>
            <a:ext cx="8034366" cy="4031873"/>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en-US" altLang="zh-CN" sz="2000" b="1" dirty="0" smtClean="0">
                <a:ea typeface="楷体" pitchFamily="49" charset="-122"/>
              </a:rPr>
              <a:t>2. </a:t>
            </a:r>
            <a:r>
              <a:rPr lang="zh-CN" altLang="en-US" sz="2000" b="1" dirty="0" smtClean="0">
                <a:ea typeface="楷体" pitchFamily="49" charset="-122"/>
              </a:rPr>
              <a:t>帮忙不添乱，支持船东和船厂的实际需求</a:t>
            </a:r>
            <a:endParaRPr lang="en-US" altLang="zh-CN" sz="2000"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市场总体上仍然处于供给过剩的局面，落后产能还在逐步消化过程中</a:t>
            </a:r>
            <a:endParaRPr lang="en-US" altLang="zh-CN"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长期持有资产，克制投资冲动</a:t>
            </a:r>
            <a:endParaRPr lang="en-US" altLang="zh-CN"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通过购买二手船舶、资产包等形式实现不增加行业供给负担的增长，携手维护供需平衡</a:t>
            </a:r>
            <a:endParaRPr lang="en-US" altLang="zh-CN"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和行业知名度高、信誉好的船东、投资人建立长期合作关系</a:t>
            </a:r>
            <a:endParaRPr lang="en-US" altLang="zh-CN" b="1" dirty="0" smtClean="0">
              <a:ea typeface="楷体" pitchFamily="49" charset="-122"/>
            </a:endParaRPr>
          </a:p>
          <a:p>
            <a:pPr marL="342900" indent="-342900">
              <a:lnSpc>
                <a:spcPct val="200000"/>
              </a:lnSpc>
              <a:buClr>
                <a:srgbClr val="FF0000"/>
              </a:buClr>
            </a:pPr>
            <a:endParaRPr lang="en-US" altLang="zh-CN" b="1" dirty="0" smtClean="0">
              <a:ea typeface="楷体" pitchFamily="49" charset="-122"/>
            </a:endParaRPr>
          </a:p>
        </p:txBody>
      </p: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航运金融租赁业的几点思考</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987574"/>
            <a:ext cx="8534400" cy="616707"/>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en-US" altLang="zh-CN" sz="2000" b="1" dirty="0" smtClean="0">
                <a:ea typeface="楷体" pitchFamily="49" charset="-122"/>
              </a:rPr>
              <a:t>3. </a:t>
            </a:r>
            <a:r>
              <a:rPr lang="zh-CN" altLang="en-US" sz="2000" b="1" dirty="0" smtClean="0">
                <a:ea typeface="楷体" pitchFamily="49" charset="-122"/>
              </a:rPr>
              <a:t>支持中国制造走向世界，民族制造和民族资本互相促进</a:t>
            </a:r>
            <a:endParaRPr lang="en-US" altLang="zh-CN" sz="20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21</a:t>
            </a:fld>
            <a:endParaRPr lang="en-US" dirty="0"/>
          </a:p>
        </p:txBody>
      </p:sp>
      <p:pic>
        <p:nvPicPr>
          <p:cNvPr id="6" name="Picture 2"/>
          <p:cNvPicPr>
            <a:picLocks noChangeAspect="1" noChangeArrowheads="1"/>
          </p:cNvPicPr>
          <p:nvPr/>
        </p:nvPicPr>
        <p:blipFill>
          <a:blip r:embed="rId3" cstate="print"/>
          <a:srcRect/>
          <a:stretch>
            <a:fillRect/>
          </a:stretch>
        </p:blipFill>
        <p:spPr bwMode="auto">
          <a:xfrm>
            <a:off x="359439" y="1714495"/>
            <a:ext cx="4212561" cy="2300514"/>
          </a:xfrm>
          <a:prstGeom prst="rect">
            <a:avLst/>
          </a:prstGeom>
          <a:noFill/>
          <a:ln w="9525">
            <a:noFill/>
            <a:miter lim="800000"/>
            <a:headEnd/>
            <a:tailEnd/>
          </a:ln>
          <a:effectLst/>
        </p:spPr>
      </p:pic>
      <p:sp>
        <p:nvSpPr>
          <p:cNvPr id="8" name="Slide Number Placeholder 2"/>
          <p:cNvSpPr txBox="1">
            <a:spLocks/>
          </p:cNvSpPr>
          <p:nvPr/>
        </p:nvSpPr>
        <p:spPr>
          <a:xfrm>
            <a:off x="214282" y="4869657"/>
            <a:ext cx="1347782" cy="273844"/>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a:t>
            </a:r>
            <a:r>
              <a:rPr lang="zh-CN" altLang="en-US" sz="1200" dirty="0" smtClean="0">
                <a:solidFill>
                  <a:schemeClr val="tx1">
                    <a:tint val="75000"/>
                  </a:schemeClr>
                </a:solidFill>
              </a:rPr>
              <a:t>克拉克森</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9" name="矩形 8"/>
          <p:cNvSpPr/>
          <p:nvPr/>
        </p:nvSpPr>
        <p:spPr>
          <a:xfrm>
            <a:off x="0" y="4339841"/>
            <a:ext cx="3714744" cy="492443"/>
          </a:xfrm>
          <a:prstGeom prst="rect">
            <a:avLst/>
          </a:prstGeom>
        </p:spPr>
        <p:txBody>
          <a:bodyPr wrap="square">
            <a:spAutoFit/>
          </a:bodyPr>
          <a:lstStyle/>
          <a:p>
            <a:pPr marL="800100" lvl="1" indent="-342900">
              <a:buClr>
                <a:srgbClr val="FF0000"/>
              </a:buClr>
              <a:buFont typeface="Wingdings" pitchFamily="2" charset="2"/>
              <a:buChar char="n"/>
            </a:pPr>
            <a:r>
              <a:rPr lang="zh-CN" altLang="en-US" sz="1300" b="1" dirty="0" smtClean="0">
                <a:ea typeface="楷体" pitchFamily="49" charset="-122"/>
              </a:rPr>
              <a:t>中国是船舶制造大国，未来将向强国迈进</a:t>
            </a:r>
            <a:endParaRPr lang="zh-CN" altLang="en-US" sz="1300" b="1" dirty="0">
              <a:ea typeface="楷体" pitchFamily="49" charset="-122"/>
            </a:endParaRPr>
          </a:p>
        </p:txBody>
      </p:sp>
      <p:graphicFrame>
        <p:nvGraphicFramePr>
          <p:cNvPr id="10" name="图示 9"/>
          <p:cNvGraphicFramePr/>
          <p:nvPr/>
        </p:nvGraphicFramePr>
        <p:xfrm>
          <a:off x="4714876" y="1875230"/>
          <a:ext cx="4429156" cy="88105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10"/>
          <p:cNvSpPr txBox="1"/>
          <p:nvPr/>
        </p:nvSpPr>
        <p:spPr>
          <a:xfrm>
            <a:off x="4499992" y="2931790"/>
            <a:ext cx="4429124" cy="2077492"/>
          </a:xfrm>
          <a:prstGeom prst="rect">
            <a:avLst/>
          </a:prstGeom>
          <a:noFill/>
        </p:spPr>
        <p:txBody>
          <a:bodyPr wrap="square" rtlCol="0">
            <a:spAutoFit/>
          </a:bodyPr>
          <a:lstStyle/>
          <a:p>
            <a:pPr marL="800100" lvl="1" indent="-342900">
              <a:buClr>
                <a:srgbClr val="FF0000"/>
              </a:buClr>
              <a:buFont typeface="Wingdings" pitchFamily="2" charset="2"/>
              <a:buChar char="n"/>
            </a:pPr>
            <a:r>
              <a:rPr lang="zh-CN" altLang="en-US" sz="1300" b="1" dirty="0" smtClean="0">
                <a:ea typeface="楷体" pitchFamily="49" charset="-122"/>
              </a:rPr>
              <a:t>发展以船舶海工为代表的先进制造业是中国的国家战略</a:t>
            </a:r>
            <a:endParaRPr lang="en-US" altLang="zh-CN" sz="1300" b="1" dirty="0" smtClean="0">
              <a:ea typeface="楷体" pitchFamily="49" charset="-122"/>
            </a:endParaRPr>
          </a:p>
          <a:p>
            <a:pPr marL="800100" lvl="1" indent="-342900">
              <a:buClr>
                <a:srgbClr val="FF0000"/>
              </a:buClr>
              <a:buFont typeface="Wingdings" pitchFamily="2" charset="2"/>
              <a:buChar char="n"/>
            </a:pPr>
            <a:r>
              <a:rPr lang="zh-CN" altLang="en-US" sz="1300" b="1" dirty="0" smtClean="0">
                <a:ea typeface="楷体" pitchFamily="49" charset="-122"/>
              </a:rPr>
              <a:t>民族制造需要民族金融的支持</a:t>
            </a:r>
            <a:endParaRPr lang="en-US" altLang="zh-CN" sz="1300" b="1" dirty="0" smtClean="0">
              <a:ea typeface="楷体" pitchFamily="49" charset="-122"/>
            </a:endParaRPr>
          </a:p>
          <a:p>
            <a:pPr marL="800100" lvl="1" indent="-342900">
              <a:buClr>
                <a:srgbClr val="FF0000"/>
              </a:buClr>
              <a:buFont typeface="Wingdings" pitchFamily="2" charset="2"/>
              <a:buChar char="n"/>
            </a:pPr>
            <a:r>
              <a:rPr lang="zh-CN" altLang="en-US" sz="1300" b="1" dirty="0" smtClean="0">
                <a:ea typeface="楷体" pitchFamily="49" charset="-122"/>
              </a:rPr>
              <a:t>本土租赁公司的发展壮大有助于国产船舶海工走向世界</a:t>
            </a:r>
            <a:endParaRPr lang="en-US" altLang="zh-CN" sz="1300" b="1" dirty="0" smtClean="0">
              <a:ea typeface="楷体" pitchFamily="49" charset="-122"/>
            </a:endParaRPr>
          </a:p>
          <a:p>
            <a:pPr marL="800100" lvl="1" indent="-342900">
              <a:buClr>
                <a:srgbClr val="FF0000"/>
              </a:buClr>
              <a:buFont typeface="Wingdings" pitchFamily="2" charset="2"/>
              <a:buChar char="n"/>
            </a:pPr>
            <a:r>
              <a:rPr lang="zh-CN" altLang="en-US" sz="1300" b="1" dirty="0" smtClean="0">
                <a:ea typeface="楷体" pitchFamily="49" charset="-122"/>
              </a:rPr>
              <a:t>民族制造业的不断发展有助于增强本土租赁公司在全球的话语权和竞争力</a:t>
            </a:r>
            <a:endParaRPr lang="en-US" altLang="zh-CN" sz="1300" b="1" dirty="0" smtClean="0">
              <a:ea typeface="楷体" pitchFamily="49" charset="-122"/>
            </a:endParaRPr>
          </a:p>
          <a:p>
            <a:pPr marL="800100" lvl="1" indent="-342900">
              <a:buClr>
                <a:srgbClr val="FF0000"/>
              </a:buClr>
              <a:buFont typeface="Wingdings" pitchFamily="2" charset="2"/>
              <a:buChar char="n"/>
            </a:pPr>
            <a:r>
              <a:rPr lang="zh-CN" altLang="en-US" sz="1300" b="1" dirty="0" smtClean="0">
                <a:ea typeface="楷体" pitchFamily="49" charset="-122"/>
              </a:rPr>
              <a:t>联合船厂推出船型</a:t>
            </a:r>
            <a:endParaRPr lang="en-US" altLang="zh-CN" sz="1300" b="1" dirty="0" smtClean="0">
              <a:ea typeface="楷体" pitchFamily="49" charset="-122"/>
            </a:endParaRPr>
          </a:p>
          <a:p>
            <a:pPr marL="800100" lvl="1" indent="-342900">
              <a:buClr>
                <a:srgbClr val="FF0000"/>
              </a:buClr>
              <a:buFont typeface="Wingdings" pitchFamily="2" charset="2"/>
              <a:buChar char="n"/>
            </a:pPr>
            <a:r>
              <a:rPr lang="zh-CN" altLang="en-US" sz="1300" b="1" dirty="0" smtClean="0">
                <a:ea typeface="楷体" pitchFamily="49" charset="-122"/>
              </a:rPr>
              <a:t>支持高端制造业走出去</a:t>
            </a:r>
            <a:endParaRPr lang="en-US" altLang="zh-CN" sz="1300" b="1" dirty="0" smtClean="0">
              <a:ea typeface="楷体" pitchFamily="49" charset="-122"/>
            </a:endParaRPr>
          </a:p>
          <a:p>
            <a:endParaRPr lang="zh-CN" altLang="en-US" sz="1200" dirty="0"/>
          </a:p>
        </p:txBody>
      </p: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482195"/>
            <a:ext cx="8229600" cy="857250"/>
          </a:xfrm>
        </p:spPr>
        <p:txBody>
          <a:bodyPr/>
          <a:lstStyle/>
          <a:p>
            <a:r>
              <a:rPr lang="zh-CN" altLang="en-US" dirty="0" smtClean="0">
                <a:solidFill>
                  <a:schemeClr val="accent5">
                    <a:lumMod val="50000"/>
                  </a:schemeClr>
                </a:solidFill>
              </a:rPr>
              <a:t>小结</a:t>
            </a:r>
            <a:endParaRPr lang="zh-TW" altLang="en-US" dirty="0"/>
          </a:p>
        </p:txBody>
      </p:sp>
      <p:sp>
        <p:nvSpPr>
          <p:cNvPr id="4" name="灯片编号占位符 3"/>
          <p:cNvSpPr>
            <a:spLocks noGrp="1"/>
          </p:cNvSpPr>
          <p:nvPr>
            <p:ph type="sldNum" sz="quarter" idx="12"/>
          </p:nvPr>
        </p:nvSpPr>
        <p:spPr/>
        <p:txBody>
          <a:bodyPr/>
          <a:lstStyle/>
          <a:p>
            <a:fld id="{2D2F55D2-1F5E-43F3-84BE-FFC12783EDEB}" type="slidenum">
              <a:rPr lang="en-US" smtClean="0"/>
              <a:pPr/>
              <a:t>22</a:t>
            </a:fld>
            <a:endParaRPr lang="en-US"/>
          </a:p>
        </p:txBody>
      </p:sp>
      <p:sp>
        <p:nvSpPr>
          <p:cNvPr id="16" name="TextBox 15"/>
          <p:cNvSpPr txBox="1"/>
          <p:nvPr/>
        </p:nvSpPr>
        <p:spPr>
          <a:xfrm>
            <a:off x="609600" y="1232287"/>
            <a:ext cx="8034366" cy="400110"/>
          </a:xfrm>
          <a:prstGeom prst="rect">
            <a:avLst/>
          </a:prstGeom>
          <a:noFill/>
        </p:spPr>
        <p:txBody>
          <a:bodyPr wrap="square" rtlCol="0">
            <a:spAutoFit/>
          </a:bodyPr>
          <a:lstStyle/>
          <a:p>
            <a:pPr marL="800100" lvl="1" indent="-342900">
              <a:buClr>
                <a:srgbClr val="FF0000"/>
              </a:buClr>
            </a:pPr>
            <a:endParaRPr lang="en-US" altLang="zh-CN" sz="2000" b="1" dirty="0" smtClean="0">
              <a:ea typeface="楷体" pitchFamily="49" charset="-122"/>
            </a:endParaRPr>
          </a:p>
        </p:txBody>
      </p:sp>
      <p:sp>
        <p:nvSpPr>
          <p:cNvPr id="32" name="TextBox 31"/>
          <p:cNvSpPr txBox="1"/>
          <p:nvPr/>
        </p:nvSpPr>
        <p:spPr>
          <a:xfrm>
            <a:off x="571472" y="1232288"/>
            <a:ext cx="8034366" cy="4093428"/>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400" b="1" dirty="0" smtClean="0">
                <a:ea typeface="楷体" pitchFamily="49" charset="-122"/>
              </a:rPr>
              <a:t>“常”</a:t>
            </a:r>
            <a:endParaRPr lang="en-US" altLang="zh-CN" sz="2400"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全球经济长期处于低谷徘徊，靠经济增长刺激国际贸易增长从而带动航运复苏的机会比较小</a:t>
            </a:r>
            <a:endParaRPr lang="en-US" altLang="zh-CN"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市场资金宽松局面将会持续</a:t>
            </a:r>
            <a:endParaRPr lang="en-US" altLang="zh-CN"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航运业大面积复苏在未来</a:t>
            </a:r>
            <a:r>
              <a:rPr lang="en-US" altLang="zh-CN" b="1" dirty="0" smtClean="0">
                <a:ea typeface="楷体" pitchFamily="49" charset="-122"/>
              </a:rPr>
              <a:t>3-5</a:t>
            </a:r>
            <a:r>
              <a:rPr lang="zh-CN" altLang="en-US" b="1" dirty="0" smtClean="0">
                <a:ea typeface="楷体" pitchFamily="49" charset="-122"/>
              </a:rPr>
              <a:t>年内是小概率事件，但局部可能有亮点，一些细分市场、个别船型表现会好于整体情况</a:t>
            </a:r>
            <a:endParaRPr lang="zh-CN" altLang="zh-CN" sz="1600" b="1" dirty="0" smtClean="0">
              <a:ea typeface="楷体" pitchFamily="49" charset="-122"/>
            </a:endParaRPr>
          </a:p>
          <a:p>
            <a:pPr marL="800100" lvl="1" indent="-342900">
              <a:lnSpc>
                <a:spcPct val="200000"/>
              </a:lnSpc>
              <a:buClr>
                <a:srgbClr val="FF0000"/>
              </a:buClr>
              <a:buFont typeface="Wingdings" pitchFamily="2" charset="2"/>
              <a:buChar char="n"/>
            </a:pPr>
            <a:endParaRPr lang="en-US" altLang="zh-CN" sz="1600" b="1" dirty="0" smtClean="0">
              <a:ea typeface="楷体" pitchFamily="49" charset="-122"/>
            </a:endParaRPr>
          </a:p>
        </p:txBody>
      </p:sp>
    </p:spTree>
    <p:extLst>
      <p:ext uri="{BB962C8B-B14F-4D97-AF65-F5344CB8AC3E}">
        <p14:creationId xmlns:p14="http://schemas.microsoft.com/office/powerpoint/2010/main" val="23012103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482195"/>
            <a:ext cx="8229600" cy="857250"/>
          </a:xfrm>
        </p:spPr>
        <p:txBody>
          <a:bodyPr/>
          <a:lstStyle/>
          <a:p>
            <a:r>
              <a:rPr lang="zh-CN" altLang="en-US" dirty="0" smtClean="0">
                <a:solidFill>
                  <a:schemeClr val="accent5">
                    <a:lumMod val="50000"/>
                  </a:schemeClr>
                </a:solidFill>
              </a:rPr>
              <a:t>小结</a:t>
            </a:r>
            <a:endParaRPr lang="zh-TW" altLang="en-US" dirty="0"/>
          </a:p>
        </p:txBody>
      </p:sp>
      <p:sp>
        <p:nvSpPr>
          <p:cNvPr id="4" name="灯片编号占位符 3"/>
          <p:cNvSpPr>
            <a:spLocks noGrp="1"/>
          </p:cNvSpPr>
          <p:nvPr>
            <p:ph type="sldNum" sz="quarter" idx="12"/>
          </p:nvPr>
        </p:nvSpPr>
        <p:spPr/>
        <p:txBody>
          <a:bodyPr/>
          <a:lstStyle/>
          <a:p>
            <a:fld id="{2D2F55D2-1F5E-43F3-84BE-FFC12783EDEB}" type="slidenum">
              <a:rPr lang="en-US" smtClean="0"/>
              <a:pPr/>
              <a:t>23</a:t>
            </a:fld>
            <a:endParaRPr lang="en-US"/>
          </a:p>
        </p:txBody>
      </p:sp>
      <p:sp>
        <p:nvSpPr>
          <p:cNvPr id="16" name="TextBox 15"/>
          <p:cNvSpPr txBox="1"/>
          <p:nvPr/>
        </p:nvSpPr>
        <p:spPr>
          <a:xfrm>
            <a:off x="609600" y="1232287"/>
            <a:ext cx="8034366" cy="400110"/>
          </a:xfrm>
          <a:prstGeom prst="rect">
            <a:avLst/>
          </a:prstGeom>
          <a:noFill/>
        </p:spPr>
        <p:txBody>
          <a:bodyPr wrap="square" rtlCol="0">
            <a:spAutoFit/>
          </a:bodyPr>
          <a:lstStyle/>
          <a:p>
            <a:pPr marL="800100" lvl="1" indent="-342900">
              <a:buClr>
                <a:srgbClr val="FF0000"/>
              </a:buClr>
            </a:pPr>
            <a:endParaRPr lang="en-US" altLang="zh-CN" sz="2000" b="1" dirty="0" smtClean="0">
              <a:ea typeface="楷体" pitchFamily="49" charset="-122"/>
            </a:endParaRPr>
          </a:p>
        </p:txBody>
      </p:sp>
      <p:sp>
        <p:nvSpPr>
          <p:cNvPr id="32" name="TextBox 31"/>
          <p:cNvSpPr txBox="1"/>
          <p:nvPr/>
        </p:nvSpPr>
        <p:spPr>
          <a:xfrm>
            <a:off x="571472" y="987574"/>
            <a:ext cx="8034366" cy="4462760"/>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400" b="1" dirty="0" smtClean="0">
                <a:ea typeface="楷体" pitchFamily="49" charset="-122"/>
              </a:rPr>
              <a:t>“新”</a:t>
            </a:r>
            <a:endParaRPr lang="en-US" altLang="zh-CN" sz="2400"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页岩气革命重塑航运格局</a:t>
            </a:r>
            <a:endParaRPr lang="en-US" altLang="zh-CN" b="1" dirty="0" smtClean="0">
              <a:ea typeface="楷体" pitchFamily="49" charset="-122"/>
            </a:endParaRPr>
          </a:p>
          <a:p>
            <a:pPr marL="800100" lvl="1" indent="-342900">
              <a:buClr>
                <a:srgbClr val="FF0000"/>
              </a:buClr>
              <a:buFont typeface="Arial" pitchFamily="34" charset="0"/>
              <a:buChar char="•"/>
            </a:pPr>
            <a:r>
              <a:rPr lang="zh-CN" altLang="en-US" sz="1600" b="1" dirty="0" smtClean="0">
                <a:ea typeface="楷体" pitchFamily="49" charset="-122"/>
              </a:rPr>
              <a:t>美</a:t>
            </a:r>
            <a:r>
              <a:rPr lang="zh-CN" altLang="zh-CN" sz="1600" b="1" dirty="0" smtClean="0">
                <a:ea typeface="楷体" pitchFamily="49" charset="-122"/>
              </a:rPr>
              <a:t>国从传统的原油进口国变为出口国，对原油有效海运运输里程量带来影响</a:t>
            </a:r>
            <a:r>
              <a:rPr lang="zh-CN" altLang="en-US" sz="1600" b="1" dirty="0" smtClean="0">
                <a:ea typeface="楷体" pitchFamily="49" charset="-122"/>
              </a:rPr>
              <a:t>，同时</a:t>
            </a:r>
            <a:r>
              <a:rPr lang="zh-CN" altLang="zh-CN" sz="1600" b="1" dirty="0" smtClean="0">
                <a:ea typeface="楷体" pitchFamily="49" charset="-122"/>
              </a:rPr>
              <a:t>，美国大量新建炼化厂，成品油的进出口版图也在发生变化</a:t>
            </a:r>
            <a:r>
              <a:rPr lang="zh-CN" altLang="en-US" sz="1600" b="1" dirty="0" smtClean="0">
                <a:ea typeface="楷体" pitchFamily="49" charset="-122"/>
              </a:rPr>
              <a:t>？</a:t>
            </a:r>
            <a:endParaRPr lang="en-US" altLang="zh-CN" sz="1600" b="1" dirty="0" smtClean="0">
              <a:ea typeface="楷体" pitchFamily="49" charset="-122"/>
            </a:endParaRPr>
          </a:p>
          <a:p>
            <a:pPr marL="800100" lvl="1" indent="-342900">
              <a:buClr>
                <a:srgbClr val="FF0000"/>
              </a:buClr>
              <a:buFont typeface="Arial" pitchFamily="34" charset="0"/>
              <a:buChar char="•"/>
            </a:pPr>
            <a:r>
              <a:rPr lang="zh-CN" altLang="zh-CN" sz="1600" b="1" dirty="0" smtClean="0">
                <a:ea typeface="楷体" pitchFamily="49" charset="-122"/>
              </a:rPr>
              <a:t>页岩气革命带来的对</a:t>
            </a:r>
            <a:r>
              <a:rPr lang="zh-CN" altLang="en-US" sz="1600" b="1" dirty="0" smtClean="0">
                <a:ea typeface="楷体" pitchFamily="49" charset="-122"/>
              </a:rPr>
              <a:t>清洁汽体能源</a:t>
            </a:r>
            <a:r>
              <a:rPr lang="zh-CN" altLang="zh-CN" sz="1600" b="1" dirty="0" smtClean="0">
                <a:ea typeface="楷体" pitchFamily="49" charset="-122"/>
              </a:rPr>
              <a:t>运输需求的迅猛增加，以及</a:t>
            </a:r>
            <a:r>
              <a:rPr lang="zh-CN" altLang="en-US" sz="1600" b="1" dirty="0" smtClean="0">
                <a:ea typeface="楷体" pitchFamily="49" charset="-122"/>
              </a:rPr>
              <a:t>将</a:t>
            </a:r>
            <a:r>
              <a:rPr lang="zh-CN" altLang="zh-CN" sz="1600" b="1" dirty="0" smtClean="0">
                <a:ea typeface="楷体" pitchFamily="49" charset="-122"/>
              </a:rPr>
              <a:t>产生对甲烷、乙烷等附属产品的国际运输需求</a:t>
            </a:r>
            <a:r>
              <a:rPr lang="zh-CN" altLang="en-US" sz="1600" b="1" dirty="0" smtClean="0">
                <a:ea typeface="楷体" pitchFamily="49" charset="-122"/>
              </a:rPr>
              <a:t>？</a:t>
            </a:r>
            <a:endParaRPr lang="en-US" altLang="zh-CN" sz="1600"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全球消费模式改变极大影响了国际航运运输版图</a:t>
            </a:r>
            <a:endParaRPr lang="en-US" altLang="zh-CN" b="1" dirty="0" smtClean="0">
              <a:ea typeface="楷体" pitchFamily="49" charset="-122"/>
            </a:endParaRPr>
          </a:p>
          <a:p>
            <a:pPr marL="800100" lvl="1" indent="-342900">
              <a:buClr>
                <a:srgbClr val="FF0000"/>
              </a:buClr>
              <a:buFont typeface="Arial" pitchFamily="34" charset="0"/>
              <a:buChar char="•"/>
            </a:pPr>
            <a:r>
              <a:rPr lang="zh-CN" altLang="en-US" sz="1600" b="1" dirty="0" smtClean="0">
                <a:ea typeface="楷体" pitchFamily="49" charset="-122"/>
              </a:rPr>
              <a:t>欧美及发达经济体消费模式转变</a:t>
            </a:r>
            <a:endParaRPr lang="en-US" altLang="zh-CN" sz="1600" b="1" dirty="0" smtClean="0">
              <a:ea typeface="楷体" pitchFamily="49" charset="-122"/>
            </a:endParaRPr>
          </a:p>
          <a:p>
            <a:pPr marL="800100" lvl="1" indent="-342900">
              <a:buClr>
                <a:srgbClr val="FF0000"/>
              </a:buClr>
              <a:buFont typeface="Arial" pitchFamily="34" charset="0"/>
              <a:buChar char="•"/>
            </a:pPr>
            <a:r>
              <a:rPr lang="zh-CN" altLang="en-US" sz="1600" b="1" dirty="0" smtClean="0">
                <a:ea typeface="楷体" pitchFamily="49" charset="-122"/>
              </a:rPr>
              <a:t>新兴市场进行分配改革，带来消费需求上升</a:t>
            </a:r>
            <a:endParaRPr lang="en-US" altLang="zh-CN" sz="1600"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油价大幅下跌至</a:t>
            </a:r>
            <a:r>
              <a:rPr lang="en-US" altLang="zh-CN" b="1" dirty="0" smtClean="0">
                <a:ea typeface="楷体" pitchFamily="49" charset="-122"/>
              </a:rPr>
              <a:t>80</a:t>
            </a:r>
            <a:r>
              <a:rPr lang="zh-CN" altLang="en-US" b="1" dirty="0" smtClean="0">
                <a:ea typeface="楷体" pitchFamily="49" charset="-122"/>
              </a:rPr>
              <a:t>美元左右，如果长期徘徊在低位对航运业的影响？</a:t>
            </a:r>
            <a:endParaRPr lang="zh-CN" altLang="zh-CN" sz="1600" b="1" dirty="0" smtClean="0">
              <a:ea typeface="楷体" pitchFamily="49" charset="-122"/>
            </a:endParaRPr>
          </a:p>
          <a:p>
            <a:pPr marL="800100" lvl="1" indent="-342900">
              <a:lnSpc>
                <a:spcPct val="200000"/>
              </a:lnSpc>
              <a:buClr>
                <a:srgbClr val="FF0000"/>
              </a:buClr>
              <a:buFont typeface="Wingdings" pitchFamily="2" charset="2"/>
              <a:buChar char="n"/>
            </a:pPr>
            <a:endParaRPr lang="en-US" altLang="zh-CN" sz="1600" b="1" dirty="0" smtClean="0">
              <a:ea typeface="楷体" pitchFamily="49" charset="-122"/>
            </a:endParaRPr>
          </a:p>
        </p:txBody>
      </p:sp>
    </p:spTree>
    <p:extLst>
      <p:ext uri="{BB962C8B-B14F-4D97-AF65-F5344CB8AC3E}">
        <p14:creationId xmlns:p14="http://schemas.microsoft.com/office/powerpoint/2010/main" val="23012103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482195"/>
            <a:ext cx="8229600" cy="857250"/>
          </a:xfrm>
        </p:spPr>
        <p:txBody>
          <a:bodyPr/>
          <a:lstStyle/>
          <a:p>
            <a:r>
              <a:rPr lang="zh-CN" altLang="en-US" dirty="0" smtClean="0">
                <a:solidFill>
                  <a:schemeClr val="accent5">
                    <a:lumMod val="50000"/>
                  </a:schemeClr>
                </a:solidFill>
              </a:rPr>
              <a:t>小结</a:t>
            </a:r>
            <a:endParaRPr lang="zh-TW" altLang="en-US" dirty="0"/>
          </a:p>
        </p:txBody>
      </p:sp>
      <p:sp>
        <p:nvSpPr>
          <p:cNvPr id="4" name="灯片编号占位符 3"/>
          <p:cNvSpPr>
            <a:spLocks noGrp="1"/>
          </p:cNvSpPr>
          <p:nvPr>
            <p:ph type="sldNum" sz="quarter" idx="12"/>
          </p:nvPr>
        </p:nvSpPr>
        <p:spPr/>
        <p:txBody>
          <a:bodyPr/>
          <a:lstStyle/>
          <a:p>
            <a:fld id="{2D2F55D2-1F5E-43F3-84BE-FFC12783EDEB}" type="slidenum">
              <a:rPr lang="en-US" smtClean="0"/>
              <a:pPr/>
              <a:t>24</a:t>
            </a:fld>
            <a:endParaRPr lang="en-US"/>
          </a:p>
        </p:txBody>
      </p:sp>
      <p:sp>
        <p:nvSpPr>
          <p:cNvPr id="16" name="TextBox 15"/>
          <p:cNvSpPr txBox="1"/>
          <p:nvPr/>
        </p:nvSpPr>
        <p:spPr>
          <a:xfrm>
            <a:off x="609600" y="1232287"/>
            <a:ext cx="8034366" cy="400110"/>
          </a:xfrm>
          <a:prstGeom prst="rect">
            <a:avLst/>
          </a:prstGeom>
          <a:noFill/>
        </p:spPr>
        <p:txBody>
          <a:bodyPr wrap="square" rtlCol="0">
            <a:spAutoFit/>
          </a:bodyPr>
          <a:lstStyle/>
          <a:p>
            <a:pPr marL="800100" lvl="1" indent="-342900">
              <a:buClr>
                <a:srgbClr val="FF0000"/>
              </a:buClr>
            </a:pPr>
            <a:endParaRPr lang="en-US" altLang="zh-CN" sz="2000" b="1" dirty="0" smtClean="0">
              <a:ea typeface="楷体" pitchFamily="49" charset="-122"/>
            </a:endParaRPr>
          </a:p>
        </p:txBody>
      </p:sp>
      <p:sp>
        <p:nvSpPr>
          <p:cNvPr id="32" name="TextBox 31"/>
          <p:cNvSpPr txBox="1"/>
          <p:nvPr/>
        </p:nvSpPr>
        <p:spPr>
          <a:xfrm>
            <a:off x="571472" y="1232287"/>
            <a:ext cx="8034366" cy="3600986"/>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400" b="1" dirty="0" smtClean="0">
                <a:ea typeface="楷体" pitchFamily="49" charset="-122"/>
              </a:rPr>
              <a:t>“我们要做的事”</a:t>
            </a:r>
            <a:endParaRPr lang="en-US" altLang="zh-CN" sz="2400"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练好内功；</a:t>
            </a:r>
            <a:r>
              <a:rPr lang="zh-CN" altLang="zh-CN" b="1" dirty="0" smtClean="0">
                <a:ea typeface="楷体" pitchFamily="49" charset="-122"/>
              </a:rPr>
              <a:t>提高专业化</a:t>
            </a:r>
            <a:r>
              <a:rPr lang="zh-CN" altLang="en-US" b="1" dirty="0" smtClean="0">
                <a:ea typeface="楷体" pitchFamily="49" charset="-122"/>
              </a:rPr>
              <a:t>能力，为更理性的市场判断和投融资决策提供基础</a:t>
            </a:r>
            <a:r>
              <a:rPr lang="zh-CN" altLang="zh-CN" b="1" dirty="0" smtClean="0">
                <a:ea typeface="楷体" pitchFamily="49" charset="-122"/>
              </a:rPr>
              <a:t> </a:t>
            </a:r>
          </a:p>
          <a:p>
            <a:pPr marL="800100" lvl="1" indent="-342900">
              <a:lnSpc>
                <a:spcPct val="200000"/>
              </a:lnSpc>
              <a:buClr>
                <a:srgbClr val="FF0000"/>
              </a:buClr>
              <a:buFont typeface="Wingdings" pitchFamily="2" charset="2"/>
              <a:buChar char="n"/>
            </a:pPr>
            <a:r>
              <a:rPr lang="zh-CN" altLang="en-US" b="1" dirty="0" smtClean="0">
                <a:ea typeface="楷体" pitchFamily="49" charset="-122"/>
              </a:rPr>
              <a:t>稳健操作；重视当前的资产和信用风险、以及行业总体供需变化情</a:t>
            </a:r>
            <a:endParaRPr lang="en-US" altLang="zh-CN" b="1" dirty="0" smtClean="0">
              <a:ea typeface="楷体" pitchFamily="49" charset="-122"/>
            </a:endParaRPr>
          </a:p>
          <a:p>
            <a:pPr marL="800100" lvl="1" indent="-342900">
              <a:lnSpc>
                <a:spcPct val="200000"/>
              </a:lnSpc>
              <a:buClr>
                <a:srgbClr val="FF0000"/>
              </a:buClr>
              <a:buFont typeface="Wingdings" pitchFamily="2" charset="2"/>
              <a:buChar char="n"/>
            </a:pPr>
            <a:r>
              <a:rPr lang="zh-CN" altLang="en-US" b="1" dirty="0" smtClean="0">
                <a:ea typeface="楷体" pitchFamily="49" charset="-122"/>
              </a:rPr>
              <a:t>雪中送炭；紧密结合船东的先进产能投资需求，尽量雪中送炭，而不仅仅局限于锦上添花</a:t>
            </a:r>
            <a:endParaRPr lang="en-US" altLang="zh-CN" b="1" dirty="0" smtClean="0">
              <a:ea typeface="楷体" pitchFamily="49" charset="-122"/>
            </a:endParaRPr>
          </a:p>
        </p:txBody>
      </p:sp>
    </p:spTree>
    <p:extLst>
      <p:ext uri="{BB962C8B-B14F-4D97-AF65-F5344CB8AC3E}">
        <p14:creationId xmlns:p14="http://schemas.microsoft.com/office/powerpoint/2010/main" val="23012103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14480" y="2464593"/>
            <a:ext cx="2714644" cy="857250"/>
          </a:xfrm>
        </p:spPr>
        <p:txBody>
          <a:bodyPr/>
          <a:lstStyle/>
          <a:p>
            <a:r>
              <a:rPr lang="zh-CN" altLang="en-US" dirty="0" smtClean="0">
                <a:solidFill>
                  <a:schemeClr val="accent5">
                    <a:lumMod val="50000"/>
                  </a:schemeClr>
                </a:solidFill>
              </a:rPr>
              <a:t>谢谢！</a:t>
            </a:r>
            <a:endParaRPr lang="zh-TW" altLang="en-US" dirty="0">
              <a:solidFill>
                <a:schemeClr val="accent5">
                  <a:lumMod val="50000"/>
                </a:schemeClr>
              </a:solidFill>
            </a:endParaRPr>
          </a:p>
        </p:txBody>
      </p:sp>
      <p:sp>
        <p:nvSpPr>
          <p:cNvPr id="4" name="灯片编号占位符 3"/>
          <p:cNvSpPr>
            <a:spLocks noGrp="1"/>
          </p:cNvSpPr>
          <p:nvPr>
            <p:ph type="sldNum" sz="quarter" idx="12"/>
          </p:nvPr>
        </p:nvSpPr>
        <p:spPr/>
        <p:txBody>
          <a:bodyPr/>
          <a:lstStyle/>
          <a:p>
            <a:fld id="{2D2F55D2-1F5E-43F3-84BE-FFC12783EDEB}" type="slidenum">
              <a:rPr lang="en-US" smtClean="0"/>
              <a:pPr/>
              <a:t>25</a:t>
            </a:fld>
            <a:endParaRPr lang="en-US"/>
          </a:p>
        </p:txBody>
      </p:sp>
      <p:sp>
        <p:nvSpPr>
          <p:cNvPr id="16" name="TextBox 15"/>
          <p:cNvSpPr txBox="1"/>
          <p:nvPr/>
        </p:nvSpPr>
        <p:spPr>
          <a:xfrm>
            <a:off x="609600" y="1232287"/>
            <a:ext cx="8034366" cy="400110"/>
          </a:xfrm>
          <a:prstGeom prst="rect">
            <a:avLst/>
          </a:prstGeom>
          <a:noFill/>
        </p:spPr>
        <p:txBody>
          <a:bodyPr wrap="square" rtlCol="0">
            <a:spAutoFit/>
          </a:bodyPr>
          <a:lstStyle/>
          <a:p>
            <a:pPr marL="800100" lvl="1" indent="-342900">
              <a:buClr>
                <a:srgbClr val="FF0000"/>
              </a:buClr>
            </a:pPr>
            <a:endParaRPr lang="en-US" altLang="zh-CN" sz="2000" b="1" dirty="0" smtClean="0">
              <a:ea typeface="楷体" pitchFamily="49" charset="-122"/>
            </a:endParaRPr>
          </a:p>
        </p:txBody>
      </p:sp>
      <p:pic>
        <p:nvPicPr>
          <p:cNvPr id="1026" name="Picture 2" descr="C:\Users\lenovo\Desktop\3.jpg"/>
          <p:cNvPicPr>
            <a:picLocks noChangeAspect="1" noChangeArrowheads="1"/>
          </p:cNvPicPr>
          <p:nvPr/>
        </p:nvPicPr>
        <p:blipFill>
          <a:blip r:embed="rId2" cstate="print"/>
          <a:srcRect/>
          <a:stretch>
            <a:fillRect/>
          </a:stretch>
        </p:blipFill>
        <p:spPr bwMode="auto">
          <a:xfrm>
            <a:off x="6086502" y="1232287"/>
            <a:ext cx="2343150" cy="370046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b="1" dirty="0" smtClean="0">
                <a:solidFill>
                  <a:schemeClr val="accent5">
                    <a:lumMod val="50000"/>
                  </a:schemeClr>
                </a:solidFill>
                <a:latin typeface="楷体" pitchFamily="49" charset="-122"/>
                <a:ea typeface="楷体" pitchFamily="49" charset="-122"/>
              </a:rPr>
              <a:t>目录</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1232288"/>
            <a:ext cx="8034366" cy="2308324"/>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400" b="1" dirty="0" smtClean="0">
                <a:ea typeface="楷体" pitchFamily="49" charset="-122"/>
              </a:rPr>
              <a:t>宏观经济和融资环境</a:t>
            </a:r>
            <a:endParaRPr lang="en-US" altLang="zh-CN" sz="2400" b="1" dirty="0" smtClean="0">
              <a:ea typeface="楷体" pitchFamily="49" charset="-122"/>
            </a:endParaRPr>
          </a:p>
          <a:p>
            <a:pPr marL="342900" indent="-342900">
              <a:lnSpc>
                <a:spcPct val="200000"/>
              </a:lnSpc>
              <a:buClr>
                <a:srgbClr val="FF0000"/>
              </a:buClr>
              <a:buFont typeface="Wingdings" pitchFamily="2" charset="2"/>
              <a:buChar char="q"/>
            </a:pPr>
            <a:r>
              <a:rPr lang="zh-CN" altLang="en-US" sz="2400" b="1" dirty="0" smtClean="0">
                <a:solidFill>
                  <a:schemeClr val="bg1">
                    <a:lumMod val="50000"/>
                  </a:schemeClr>
                </a:solidFill>
                <a:ea typeface="楷体" pitchFamily="49" charset="-122"/>
              </a:rPr>
              <a:t>如何看待当前航运业的形势</a:t>
            </a:r>
            <a:endParaRPr lang="en-US" altLang="zh-CN" sz="2400" b="1" dirty="0" smtClean="0">
              <a:solidFill>
                <a:schemeClr val="bg1">
                  <a:lumMod val="50000"/>
                </a:schemeClr>
              </a:solidFill>
              <a:ea typeface="楷体" pitchFamily="49" charset="-122"/>
            </a:endParaRPr>
          </a:p>
          <a:p>
            <a:pPr marL="342900" indent="-342900">
              <a:lnSpc>
                <a:spcPct val="200000"/>
              </a:lnSpc>
              <a:buClr>
                <a:srgbClr val="FF0000"/>
              </a:buClr>
              <a:buFont typeface="Wingdings" pitchFamily="2" charset="2"/>
              <a:buChar char="q"/>
            </a:pPr>
            <a:r>
              <a:rPr lang="zh-CN" altLang="en-US" sz="2400" b="1" dirty="0" smtClean="0">
                <a:solidFill>
                  <a:schemeClr val="bg1">
                    <a:lumMod val="50000"/>
                  </a:schemeClr>
                </a:solidFill>
                <a:ea typeface="楷体" pitchFamily="49" charset="-122"/>
              </a:rPr>
              <a:t>航运金融租赁业的几点思考</a:t>
            </a:r>
            <a:endParaRPr lang="en-US" altLang="zh-CN" sz="2400" b="1" dirty="0" smtClean="0">
              <a:solidFill>
                <a:schemeClr val="bg1">
                  <a:lumMod val="50000"/>
                </a:schemeClr>
              </a:solidFill>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3</a:t>
            </a:fld>
            <a:endParaRPr lang="en-US" dirty="0"/>
          </a:p>
        </p:txBody>
      </p: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宏观经济和融资环境</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970731"/>
            <a:ext cx="8034366" cy="1200329"/>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000" b="1" dirty="0" smtClean="0">
                <a:ea typeface="楷体" pitchFamily="49" charset="-122"/>
              </a:rPr>
              <a:t>美国经济：复苏提速，</a:t>
            </a:r>
            <a:r>
              <a:rPr lang="en-US" altLang="zh-CN" sz="2000" b="1" dirty="0" smtClean="0">
                <a:ea typeface="楷体" pitchFamily="49" charset="-122"/>
              </a:rPr>
              <a:t>QE</a:t>
            </a:r>
            <a:r>
              <a:rPr lang="zh-CN" altLang="en-US" sz="2000" b="1" dirty="0" smtClean="0">
                <a:ea typeface="楷体" pitchFamily="49" charset="-122"/>
              </a:rPr>
              <a:t>退出，加息渐近</a:t>
            </a:r>
            <a:endParaRPr lang="en-US" altLang="zh-CN" sz="2000" b="1" dirty="0" smtClean="0">
              <a:ea typeface="楷体" pitchFamily="49" charset="-122"/>
            </a:endParaRPr>
          </a:p>
          <a:p>
            <a:pPr marL="800100" lvl="1" indent="-342900">
              <a:buClr>
                <a:srgbClr val="FF0000"/>
              </a:buClr>
              <a:buFont typeface="Wingdings" pitchFamily="2" charset="2"/>
              <a:buChar char="n"/>
            </a:pPr>
            <a:r>
              <a:rPr lang="zh-CN" altLang="en-US" sz="1600" b="1" dirty="0" smtClean="0">
                <a:ea typeface="楷体" pitchFamily="49" charset="-122"/>
              </a:rPr>
              <a:t>美国工业生产、美元指数及失业率趋势</a:t>
            </a:r>
          </a:p>
          <a:p>
            <a:pPr marL="800100" lvl="1" indent="-342900">
              <a:buClr>
                <a:srgbClr val="FF0000"/>
              </a:buClr>
              <a:buFont typeface="Wingdings" pitchFamily="2" charset="2"/>
              <a:buChar char="n"/>
            </a:pPr>
            <a:endParaRPr lang="en-US" altLang="zh-CN" sz="16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4</a:t>
            </a:fld>
            <a:endParaRPr lang="en-US" dirty="0"/>
          </a:p>
        </p:txBody>
      </p:sp>
      <p:sp>
        <p:nvSpPr>
          <p:cNvPr id="7" name="Slide Number Placeholder 2"/>
          <p:cNvSpPr txBox="1">
            <a:spLocks/>
          </p:cNvSpPr>
          <p:nvPr/>
        </p:nvSpPr>
        <p:spPr>
          <a:xfrm>
            <a:off x="323528" y="4869657"/>
            <a:ext cx="3714776" cy="273844"/>
          </a:xfrm>
          <a:prstGeom prst="rect">
            <a:avLst/>
          </a:prstGeom>
        </p:spPr>
        <p:txBody>
          <a:bodyPr vert="horz"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a:t>
            </a:r>
            <a:r>
              <a:rPr lang="zh-CN" altLang="en-US" sz="1200" dirty="0" smtClean="0">
                <a:solidFill>
                  <a:schemeClr val="tx1">
                    <a:tint val="75000"/>
                  </a:schemeClr>
                </a:solidFill>
              </a:rPr>
              <a:t>交通银行金融研究中心</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11" name="Picture 1" descr="C:\Users\admin\AppData\Roaming\Tencent\Users\273220479\QQ\WinTemp\RichOle\BTER%N(N(%A%IK0_ZB`I`(8.jpg"/>
          <p:cNvPicPr>
            <a:picLocks noChangeAspect="1" noChangeArrowheads="1"/>
          </p:cNvPicPr>
          <p:nvPr/>
        </p:nvPicPr>
        <p:blipFill>
          <a:blip r:embed="rId3" cstate="print"/>
          <a:srcRect/>
          <a:stretch>
            <a:fillRect/>
          </a:stretch>
        </p:blipFill>
        <p:spPr bwMode="auto">
          <a:xfrm>
            <a:off x="1500166" y="2008751"/>
            <a:ext cx="5520106" cy="2003159"/>
          </a:xfrm>
          <a:prstGeom prst="rect">
            <a:avLst/>
          </a:prstGeom>
          <a:ln>
            <a:noFill/>
          </a:ln>
          <a:effectLst>
            <a:outerShdw blurRad="190500" algn="tl" rotWithShape="0">
              <a:srgbClr val="000000">
                <a:alpha val="70000"/>
              </a:srgbClr>
            </a:outerShdw>
          </a:effectLst>
        </p:spPr>
      </p:pic>
      <p:sp>
        <p:nvSpPr>
          <p:cNvPr id="12" name="TextBox 11"/>
          <p:cNvSpPr txBox="1"/>
          <p:nvPr/>
        </p:nvSpPr>
        <p:spPr>
          <a:xfrm>
            <a:off x="857224" y="4076367"/>
            <a:ext cx="7215238" cy="1015663"/>
          </a:xfrm>
          <a:prstGeom prst="rect">
            <a:avLst/>
          </a:prstGeom>
          <a:noFill/>
        </p:spPr>
        <p:txBody>
          <a:bodyPr wrap="square" rtlCol="0">
            <a:spAutoFit/>
          </a:bodyPr>
          <a:lstStyle/>
          <a:p>
            <a:r>
              <a:rPr lang="zh-CN" altLang="en-US" sz="1200" b="1" dirty="0" smtClean="0">
                <a:ea typeface="楷体" pitchFamily="49" charset="-122"/>
              </a:rPr>
              <a:t>美国复苏势头较强，但增速不太稳定，一季度</a:t>
            </a:r>
            <a:r>
              <a:rPr lang="en-US" altLang="zh-CN" sz="1200" b="1" dirty="0" smtClean="0">
                <a:ea typeface="楷体" pitchFamily="49" charset="-122"/>
              </a:rPr>
              <a:t>GDP</a:t>
            </a:r>
            <a:r>
              <a:rPr lang="zh-CN" altLang="en-US" sz="1200" b="1" dirty="0" smtClean="0">
                <a:ea typeface="楷体" pitchFamily="49" charset="-122"/>
              </a:rPr>
              <a:t>下跌</a:t>
            </a:r>
            <a:r>
              <a:rPr lang="en-US" altLang="zh-CN" sz="1200" b="1" dirty="0" smtClean="0">
                <a:ea typeface="楷体" pitchFamily="49" charset="-122"/>
              </a:rPr>
              <a:t>2.1%</a:t>
            </a:r>
            <a:r>
              <a:rPr lang="zh-CN" altLang="en-US" sz="1200" b="1" dirty="0" smtClean="0">
                <a:ea typeface="楷体" pitchFamily="49" charset="-122"/>
              </a:rPr>
              <a:t>，二季度猛增至</a:t>
            </a:r>
            <a:r>
              <a:rPr lang="en-US" altLang="zh-CN" sz="1200" b="1" dirty="0" smtClean="0">
                <a:ea typeface="楷体" pitchFamily="49" charset="-122"/>
              </a:rPr>
              <a:t>4.6%</a:t>
            </a:r>
            <a:r>
              <a:rPr lang="zh-CN" altLang="en-US" sz="1200" b="1" dirty="0" smtClean="0">
                <a:ea typeface="楷体" pitchFamily="49" charset="-122"/>
              </a:rPr>
              <a:t>，三季度</a:t>
            </a:r>
            <a:r>
              <a:rPr lang="en-US" altLang="zh-CN" sz="1200" b="1" dirty="0" smtClean="0">
                <a:ea typeface="楷体" pitchFamily="49" charset="-122"/>
              </a:rPr>
              <a:t>GDP</a:t>
            </a:r>
            <a:r>
              <a:rPr lang="zh-CN" altLang="en-US" sz="1200" b="1" dirty="0" smtClean="0">
                <a:ea typeface="楷体" pitchFamily="49" charset="-122"/>
              </a:rPr>
              <a:t>增速又回落到</a:t>
            </a:r>
            <a:r>
              <a:rPr lang="en-US" altLang="zh-CN" sz="1200" b="1" dirty="0" smtClean="0">
                <a:ea typeface="楷体" pitchFamily="49" charset="-122"/>
              </a:rPr>
              <a:t>3.9%</a:t>
            </a:r>
            <a:r>
              <a:rPr lang="zh-CN" altLang="en-US" sz="1200" b="1" dirty="0" smtClean="0">
                <a:ea typeface="楷体" pitchFamily="49" charset="-122"/>
              </a:rPr>
              <a:t>，预计</a:t>
            </a:r>
            <a:r>
              <a:rPr lang="en-US" altLang="zh-CN" sz="1200" b="1" dirty="0" smtClean="0">
                <a:ea typeface="楷体" pitchFamily="49" charset="-122"/>
              </a:rPr>
              <a:t>2014</a:t>
            </a:r>
            <a:r>
              <a:rPr lang="zh-CN" altLang="en-US" sz="1200" b="1" dirty="0" smtClean="0">
                <a:ea typeface="楷体" pitchFamily="49" charset="-122"/>
              </a:rPr>
              <a:t>年美国</a:t>
            </a:r>
            <a:r>
              <a:rPr lang="en-US" altLang="zh-CN" sz="1200" b="1" dirty="0" smtClean="0">
                <a:ea typeface="楷体" pitchFamily="49" charset="-122"/>
              </a:rPr>
              <a:t>GDP</a:t>
            </a:r>
            <a:r>
              <a:rPr lang="zh-CN" altLang="en-US" sz="1200" b="1" dirty="0" smtClean="0">
                <a:ea typeface="楷体" pitchFamily="49" charset="-122"/>
              </a:rPr>
              <a:t>增长有望达到</a:t>
            </a:r>
            <a:r>
              <a:rPr lang="en-US" altLang="zh-CN" sz="1200" b="1" dirty="0" smtClean="0">
                <a:ea typeface="楷体" pitchFamily="49" charset="-122"/>
              </a:rPr>
              <a:t>3%</a:t>
            </a:r>
            <a:r>
              <a:rPr lang="zh-CN" altLang="en-US" sz="1200" b="1" dirty="0" smtClean="0">
                <a:ea typeface="楷体" pitchFamily="49" charset="-122"/>
              </a:rPr>
              <a:t>。目前失业率已降至</a:t>
            </a:r>
            <a:r>
              <a:rPr lang="en-US" altLang="zh-CN" sz="1200" b="1" dirty="0" smtClean="0">
                <a:ea typeface="楷体" pitchFamily="49" charset="-122"/>
              </a:rPr>
              <a:t>6%</a:t>
            </a:r>
            <a:r>
              <a:rPr lang="zh-CN" altLang="en-US" sz="1200" b="1" dirty="0" smtClean="0">
                <a:ea typeface="楷体" pitchFamily="49" charset="-122"/>
              </a:rPr>
              <a:t>以下。美联储已经完全退出</a:t>
            </a:r>
            <a:r>
              <a:rPr lang="en-US" altLang="zh-CN" sz="1200" b="1" dirty="0" smtClean="0">
                <a:ea typeface="楷体" pitchFamily="49" charset="-122"/>
              </a:rPr>
              <a:t>QE</a:t>
            </a:r>
            <a:r>
              <a:rPr lang="zh-CN" altLang="en-US" sz="1200" b="1" dirty="0" smtClean="0">
                <a:ea typeface="楷体" pitchFamily="49" charset="-122"/>
              </a:rPr>
              <a:t>，预计加息通道或将在</a:t>
            </a:r>
            <a:r>
              <a:rPr lang="en-US" altLang="zh-CN" sz="1200" b="1" dirty="0" smtClean="0">
                <a:ea typeface="楷体" pitchFamily="49" charset="-122"/>
              </a:rPr>
              <a:t>2015</a:t>
            </a:r>
            <a:r>
              <a:rPr lang="zh-CN" altLang="en-US" sz="1200" b="1" dirty="0" smtClean="0">
                <a:ea typeface="楷体" pitchFamily="49" charset="-122"/>
              </a:rPr>
              <a:t>年打开。</a:t>
            </a:r>
            <a:r>
              <a:rPr lang="en-US" altLang="zh-CN" sz="1200" b="1" dirty="0" smtClean="0">
                <a:ea typeface="楷体" pitchFamily="49" charset="-122"/>
              </a:rPr>
              <a:t>2008</a:t>
            </a:r>
            <a:r>
              <a:rPr lang="zh-CN" altLang="en-US" sz="1200" b="1" dirty="0" smtClean="0">
                <a:ea typeface="楷体" pitchFamily="49" charset="-122"/>
              </a:rPr>
              <a:t>年金融危机后，美联储进行了</a:t>
            </a:r>
            <a:r>
              <a:rPr lang="en-US" altLang="zh-CN" sz="1200" b="1" dirty="0" smtClean="0">
                <a:ea typeface="楷体" pitchFamily="49" charset="-122"/>
              </a:rPr>
              <a:t>3</a:t>
            </a:r>
            <a:r>
              <a:rPr lang="zh-CN" altLang="en-US" sz="1200" b="1" dirty="0" smtClean="0">
                <a:ea typeface="楷体" pitchFamily="49" charset="-122"/>
              </a:rPr>
              <a:t>轮货币宽松政策，严重扭曲了市场美元利率水平，释放了海量流动性，刺激了一部分资产价格以及资产的投资行为，且影响还在持续。</a:t>
            </a:r>
            <a:endParaRPr lang="zh-CN" altLang="zh-CN" sz="1200" b="1" dirty="0" smtClean="0">
              <a:ea typeface="楷体" pitchFamily="49" charset="-122"/>
            </a:endParaRPr>
          </a:p>
          <a:p>
            <a:endParaRPr lang="zh-CN" altLang="en-US" sz="1200" dirty="0"/>
          </a:p>
        </p:txBody>
      </p: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宏观经济和融资环境</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987574"/>
            <a:ext cx="8034366" cy="1446550"/>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000" b="1" dirty="0" smtClean="0">
                <a:ea typeface="楷体" pitchFamily="49" charset="-122"/>
              </a:rPr>
              <a:t>欧元区：通缩压力加大，负利率政策难起效</a:t>
            </a:r>
            <a:endParaRPr lang="en-US" altLang="zh-CN" sz="2000" b="1" dirty="0" smtClean="0">
              <a:ea typeface="楷体" pitchFamily="49" charset="-122"/>
            </a:endParaRPr>
          </a:p>
          <a:p>
            <a:pPr marL="800100" lvl="1" indent="-342900">
              <a:buClr>
                <a:srgbClr val="FF0000"/>
              </a:buClr>
              <a:buFont typeface="Wingdings" pitchFamily="2" charset="2"/>
              <a:buChar char="n"/>
            </a:pPr>
            <a:r>
              <a:rPr lang="zh-CN" altLang="en-US" sz="1600" b="1" dirty="0" smtClean="0">
                <a:ea typeface="楷体" pitchFamily="49" charset="-122"/>
              </a:rPr>
              <a:t>欧元区经济前景仍存不确定性因素</a:t>
            </a:r>
          </a:p>
          <a:p>
            <a:pPr marL="800100" lvl="1" indent="-342900">
              <a:buClr>
                <a:srgbClr val="FF0000"/>
              </a:buClr>
              <a:buFont typeface="Wingdings" pitchFamily="2" charset="2"/>
              <a:buChar char="n"/>
            </a:pPr>
            <a:endParaRPr lang="zh-CN" altLang="en-US" sz="1600" b="1" dirty="0" smtClean="0">
              <a:ea typeface="楷体" pitchFamily="49" charset="-122"/>
            </a:endParaRPr>
          </a:p>
          <a:p>
            <a:pPr marL="800100" lvl="1" indent="-342900">
              <a:buClr>
                <a:srgbClr val="FF0000"/>
              </a:buClr>
              <a:buFont typeface="Wingdings" pitchFamily="2" charset="2"/>
              <a:buChar char="n"/>
            </a:pPr>
            <a:endParaRPr lang="en-US" altLang="zh-CN" sz="16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5</a:t>
            </a:fld>
            <a:endParaRPr lang="en-US" dirty="0"/>
          </a:p>
        </p:txBody>
      </p:sp>
      <p:sp>
        <p:nvSpPr>
          <p:cNvPr id="7" name="Slide Number Placeholder 2"/>
          <p:cNvSpPr txBox="1">
            <a:spLocks/>
          </p:cNvSpPr>
          <p:nvPr/>
        </p:nvSpPr>
        <p:spPr>
          <a:xfrm>
            <a:off x="214282" y="4869657"/>
            <a:ext cx="3714776" cy="273844"/>
          </a:xfrm>
          <a:prstGeom prst="rect">
            <a:avLst/>
          </a:prstGeom>
        </p:spPr>
        <p:txBody>
          <a:bodyPr vert="horz"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a:t>
            </a:r>
            <a:r>
              <a:rPr lang="zh-CN" altLang="en-US" sz="1200" dirty="0" smtClean="0">
                <a:solidFill>
                  <a:schemeClr val="tx1">
                    <a:tint val="75000"/>
                  </a:schemeClr>
                </a:solidFill>
              </a:rPr>
              <a:t>交通银行金融研究中心</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2" name="TextBox 11"/>
          <p:cNvSpPr txBox="1"/>
          <p:nvPr/>
        </p:nvSpPr>
        <p:spPr>
          <a:xfrm>
            <a:off x="857224" y="4083918"/>
            <a:ext cx="7215238" cy="1200329"/>
          </a:xfrm>
          <a:prstGeom prst="rect">
            <a:avLst/>
          </a:prstGeom>
          <a:noFill/>
        </p:spPr>
        <p:txBody>
          <a:bodyPr wrap="square" rtlCol="0">
            <a:spAutoFit/>
          </a:bodyPr>
          <a:lstStyle/>
          <a:p>
            <a:r>
              <a:rPr lang="zh-CN" altLang="en-US" sz="1200" b="1" dirty="0" smtClean="0">
                <a:ea typeface="楷体" pitchFamily="49" charset="-122"/>
              </a:rPr>
              <a:t>欧元区受到严重的通缩影响，经济景气指数下跌，经济增长乏力，失业率位于</a:t>
            </a:r>
            <a:r>
              <a:rPr lang="en-US" altLang="zh-CN" sz="1200" b="1" dirty="0" smtClean="0">
                <a:ea typeface="楷体" pitchFamily="49" charset="-122"/>
              </a:rPr>
              <a:t>11.7%</a:t>
            </a:r>
            <a:r>
              <a:rPr lang="zh-CN" altLang="en-US" sz="1200" b="1" dirty="0" smtClean="0">
                <a:ea typeface="楷体" pitchFamily="49" charset="-122"/>
              </a:rPr>
              <a:t>的高位，通胀率处于</a:t>
            </a:r>
            <a:r>
              <a:rPr lang="en-US" altLang="zh-CN" sz="1200" b="1" dirty="0" smtClean="0">
                <a:ea typeface="楷体" pitchFamily="49" charset="-122"/>
              </a:rPr>
              <a:t>0.3%</a:t>
            </a:r>
            <a:r>
              <a:rPr lang="zh-CN" altLang="en-US" sz="1200" b="1" dirty="0" smtClean="0">
                <a:ea typeface="楷体" pitchFamily="49" charset="-122"/>
              </a:rPr>
              <a:t>的低位，工业领域通缩持续，经济前景仍存不确定性因素。欧央行持续施行负利率政策，在超宽松的货币政策刺激下，欧元区经济增长未见明显起色，预计其货币刺激计划还将持续一段时间，也使得全球的流动性不会在美联储退出</a:t>
            </a:r>
            <a:r>
              <a:rPr lang="en-US" altLang="zh-CN" sz="1200" b="1" dirty="0" smtClean="0">
                <a:ea typeface="楷体" pitchFamily="49" charset="-122"/>
              </a:rPr>
              <a:t>QE</a:t>
            </a:r>
            <a:r>
              <a:rPr lang="zh-CN" altLang="en-US" sz="1200" b="1" dirty="0" smtClean="0">
                <a:ea typeface="楷体" pitchFamily="49" charset="-122"/>
              </a:rPr>
              <a:t>后开始收紧。</a:t>
            </a:r>
            <a:endParaRPr lang="zh-CN" altLang="zh-CN" sz="1200" b="1" dirty="0" smtClean="0">
              <a:ea typeface="楷体" pitchFamily="49" charset="-122"/>
            </a:endParaRPr>
          </a:p>
          <a:p>
            <a:endParaRPr lang="zh-CN" altLang="zh-CN" sz="1200" b="1" dirty="0" smtClean="0">
              <a:ea typeface="楷体" pitchFamily="49" charset="-122"/>
            </a:endParaRPr>
          </a:p>
          <a:p>
            <a:endParaRPr lang="zh-CN" altLang="en-US" sz="1200" dirty="0"/>
          </a:p>
        </p:txBody>
      </p:sp>
      <p:pic>
        <p:nvPicPr>
          <p:cNvPr id="10" name="Picture 1" descr="C:\Users\admin\AppData\Roaming\Tencent\Users\273220479\QQ\WinTemp\RichOle\]VHY([CGFIJO`P@GVC[CWM6.jpg"/>
          <p:cNvPicPr>
            <a:picLocks noChangeAspect="1" noChangeArrowheads="1"/>
          </p:cNvPicPr>
          <p:nvPr/>
        </p:nvPicPr>
        <p:blipFill>
          <a:blip r:embed="rId3" cstate="print"/>
          <a:srcRect/>
          <a:stretch>
            <a:fillRect/>
          </a:stretch>
        </p:blipFill>
        <p:spPr bwMode="auto">
          <a:xfrm>
            <a:off x="1142976" y="1942189"/>
            <a:ext cx="6215106" cy="199771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宏观经济和融资环境</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987574"/>
            <a:ext cx="8034366" cy="1692771"/>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000" b="1" dirty="0" smtClean="0">
                <a:ea typeface="楷体" pitchFamily="49" charset="-122"/>
              </a:rPr>
              <a:t>日本经济：受消费税上调拖累，增长乏力</a:t>
            </a:r>
            <a:endParaRPr lang="en-US" altLang="zh-CN" sz="2000" b="1" dirty="0" smtClean="0">
              <a:ea typeface="楷体" pitchFamily="49" charset="-122"/>
            </a:endParaRPr>
          </a:p>
          <a:p>
            <a:pPr marL="800100" lvl="1" indent="-342900">
              <a:buClr>
                <a:srgbClr val="FF0000"/>
              </a:buClr>
              <a:buFont typeface="Wingdings" pitchFamily="2" charset="2"/>
              <a:buChar char="n"/>
            </a:pPr>
            <a:r>
              <a:rPr lang="zh-CN" altLang="en-US" sz="1600" b="1" dirty="0" smtClean="0">
                <a:ea typeface="楷体" pitchFamily="49" charset="-122"/>
              </a:rPr>
              <a:t>日本主要经济景气指标下行中寻找趋稳时机</a:t>
            </a:r>
          </a:p>
          <a:p>
            <a:pPr marL="800100" lvl="1" indent="-342900">
              <a:buClr>
                <a:srgbClr val="FF0000"/>
              </a:buClr>
              <a:buFont typeface="Wingdings" pitchFamily="2" charset="2"/>
              <a:buChar char="n"/>
            </a:pPr>
            <a:endParaRPr lang="zh-CN" altLang="en-US" sz="1600" b="1" dirty="0" smtClean="0">
              <a:ea typeface="楷体" pitchFamily="49" charset="-122"/>
            </a:endParaRPr>
          </a:p>
          <a:p>
            <a:pPr marL="800100" lvl="1" indent="-342900">
              <a:buClr>
                <a:srgbClr val="FF0000"/>
              </a:buClr>
              <a:buFont typeface="Wingdings" pitchFamily="2" charset="2"/>
              <a:buChar char="n"/>
            </a:pPr>
            <a:endParaRPr lang="zh-CN" altLang="en-US" sz="1600" b="1" dirty="0" smtClean="0">
              <a:ea typeface="楷体" pitchFamily="49" charset="-122"/>
            </a:endParaRPr>
          </a:p>
          <a:p>
            <a:pPr marL="800100" lvl="1" indent="-342900">
              <a:buClr>
                <a:srgbClr val="FF0000"/>
              </a:buClr>
              <a:buFont typeface="Wingdings" pitchFamily="2" charset="2"/>
              <a:buChar char="n"/>
            </a:pPr>
            <a:endParaRPr lang="en-US" altLang="zh-CN" sz="16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6</a:t>
            </a:fld>
            <a:endParaRPr lang="en-US" dirty="0"/>
          </a:p>
        </p:txBody>
      </p:sp>
      <p:sp>
        <p:nvSpPr>
          <p:cNvPr id="7" name="Slide Number Placeholder 2"/>
          <p:cNvSpPr txBox="1">
            <a:spLocks/>
          </p:cNvSpPr>
          <p:nvPr/>
        </p:nvSpPr>
        <p:spPr>
          <a:xfrm>
            <a:off x="214282" y="4869657"/>
            <a:ext cx="3714776" cy="273844"/>
          </a:xfrm>
          <a:prstGeom prst="rect">
            <a:avLst/>
          </a:prstGeom>
        </p:spPr>
        <p:txBody>
          <a:bodyPr vert="horz"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a:t>
            </a:r>
            <a:r>
              <a:rPr lang="zh-CN" altLang="en-US" sz="1200" dirty="0" smtClean="0">
                <a:solidFill>
                  <a:schemeClr val="tx1">
                    <a:tint val="75000"/>
                  </a:schemeClr>
                </a:solidFill>
              </a:rPr>
              <a:t>交通银行金融研究中心</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2" name="TextBox 11"/>
          <p:cNvSpPr txBox="1"/>
          <p:nvPr/>
        </p:nvSpPr>
        <p:spPr>
          <a:xfrm>
            <a:off x="857224" y="4148375"/>
            <a:ext cx="7215238" cy="1015663"/>
          </a:xfrm>
          <a:prstGeom prst="rect">
            <a:avLst/>
          </a:prstGeom>
          <a:noFill/>
        </p:spPr>
        <p:txBody>
          <a:bodyPr wrap="square" rtlCol="0">
            <a:spAutoFit/>
          </a:bodyPr>
          <a:lstStyle/>
          <a:p>
            <a:pPr>
              <a:defRPr/>
            </a:pPr>
            <a:r>
              <a:rPr lang="zh-CN" altLang="en-US" sz="1200" b="1" dirty="0" smtClean="0">
                <a:ea typeface="楷体" pitchFamily="49" charset="-122"/>
              </a:rPr>
              <a:t>日本消费税率从</a:t>
            </a:r>
            <a:r>
              <a:rPr lang="en-US" altLang="zh-CN" sz="1200" b="1" dirty="0" smtClean="0">
                <a:ea typeface="楷体" pitchFamily="49" charset="-122"/>
              </a:rPr>
              <a:t>5%</a:t>
            </a:r>
            <a:r>
              <a:rPr lang="zh-CN" altLang="en-US" sz="1200" b="1" dirty="0" smtClean="0">
                <a:ea typeface="楷体" pitchFamily="49" charset="-122"/>
              </a:rPr>
              <a:t>上调至</a:t>
            </a:r>
            <a:r>
              <a:rPr lang="en-US" altLang="zh-CN" sz="1200" b="1" dirty="0" smtClean="0">
                <a:ea typeface="楷体" pitchFamily="49" charset="-122"/>
              </a:rPr>
              <a:t>8%</a:t>
            </a:r>
            <a:r>
              <a:rPr lang="zh-CN" altLang="en-US" sz="1200" b="1" dirty="0" smtClean="0">
                <a:ea typeface="楷体" pitchFamily="49" charset="-122"/>
              </a:rPr>
              <a:t>引致经济增长出现疲态，</a:t>
            </a:r>
            <a:r>
              <a:rPr lang="en-US" altLang="zh-CN" sz="1200" b="1" dirty="0" smtClean="0">
                <a:ea typeface="楷体" pitchFamily="49" charset="-122"/>
              </a:rPr>
              <a:t>GDP</a:t>
            </a:r>
            <a:r>
              <a:rPr lang="zh-CN" altLang="en-US" sz="1200" b="1" dirty="0" smtClean="0">
                <a:ea typeface="楷体" pitchFamily="49" charset="-122"/>
              </a:rPr>
              <a:t>连续两个季度出现负增长，三季度仍然维持在</a:t>
            </a:r>
            <a:r>
              <a:rPr lang="en-US" altLang="zh-CN" sz="1200" b="1" dirty="0" smtClean="0">
                <a:ea typeface="楷体" pitchFamily="49" charset="-122"/>
              </a:rPr>
              <a:t>-0.4%</a:t>
            </a:r>
            <a:r>
              <a:rPr lang="zh-CN" altLang="en-US" sz="1200" b="1" dirty="0" smtClean="0">
                <a:ea typeface="楷体" pitchFamily="49" charset="-122"/>
              </a:rPr>
              <a:t>。为了抵消消费税带来的收入冲击，日本实施一系列扩大量化宽松政策，但第三季度经济数据仍然差于市场预期，市场正观察 “安倍经济学”是否已经到达极限，然而，其量化宽松措施还在不断加码。</a:t>
            </a:r>
            <a:endParaRPr lang="zh-CN" altLang="zh-CN" sz="1200" b="1" dirty="0" smtClean="0">
              <a:ea typeface="楷体" pitchFamily="49" charset="-122"/>
            </a:endParaRPr>
          </a:p>
          <a:p>
            <a:endParaRPr lang="zh-CN" altLang="zh-CN" sz="1200" b="1" dirty="0" smtClean="0">
              <a:ea typeface="楷体" pitchFamily="49" charset="-122"/>
            </a:endParaRPr>
          </a:p>
          <a:p>
            <a:endParaRPr lang="zh-CN" altLang="en-US" sz="1200" dirty="0"/>
          </a:p>
        </p:txBody>
      </p:sp>
      <p:pic>
        <p:nvPicPr>
          <p:cNvPr id="9" name="Picture 1" descr="C:\Users\admin\AppData\Roaming\Tencent\Users\273220479\QQ\WinTemp\RichOle\9NBG5EZHQBA(VXWTV]07KCE.jpg"/>
          <p:cNvPicPr>
            <a:picLocks noChangeAspect="1" noChangeArrowheads="1"/>
          </p:cNvPicPr>
          <p:nvPr/>
        </p:nvPicPr>
        <p:blipFill>
          <a:blip r:embed="rId3" cstate="print"/>
          <a:srcRect/>
          <a:stretch>
            <a:fillRect/>
          </a:stretch>
        </p:blipFill>
        <p:spPr bwMode="auto">
          <a:xfrm>
            <a:off x="1285852" y="2004356"/>
            <a:ext cx="5572164" cy="200755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宏观经济和融资环境</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987574"/>
            <a:ext cx="8034366" cy="1938992"/>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000" b="1" dirty="0" smtClean="0">
                <a:ea typeface="楷体" pitchFamily="49" charset="-122"/>
              </a:rPr>
              <a:t>新兴市场整体增速放缓，两极分化越发明显</a:t>
            </a:r>
            <a:endParaRPr lang="en-US" altLang="zh-CN" sz="2000" b="1" dirty="0" smtClean="0">
              <a:ea typeface="楷体" pitchFamily="49" charset="-122"/>
            </a:endParaRPr>
          </a:p>
          <a:p>
            <a:pPr marL="800100" lvl="1" indent="-342900">
              <a:buClr>
                <a:srgbClr val="FF0000"/>
              </a:buClr>
              <a:buFont typeface="Wingdings" pitchFamily="2" charset="2"/>
              <a:buChar char="n"/>
            </a:pPr>
            <a:r>
              <a:rPr lang="zh-CN" altLang="en-US" sz="1600" b="1" dirty="0" smtClean="0">
                <a:ea typeface="楷体" pitchFamily="49" charset="-122"/>
              </a:rPr>
              <a:t>金砖国家经济增长趋势出现分化</a:t>
            </a:r>
          </a:p>
          <a:p>
            <a:pPr marL="800100" lvl="1" indent="-342900">
              <a:buClr>
                <a:srgbClr val="FF0000"/>
              </a:buClr>
              <a:buFont typeface="Wingdings" pitchFamily="2" charset="2"/>
              <a:buChar char="n"/>
            </a:pPr>
            <a:endParaRPr lang="zh-CN" altLang="en-US" sz="1600" b="1" dirty="0" smtClean="0">
              <a:ea typeface="楷体" pitchFamily="49" charset="-122"/>
            </a:endParaRPr>
          </a:p>
          <a:p>
            <a:pPr marL="800100" lvl="1" indent="-342900">
              <a:buClr>
                <a:srgbClr val="FF0000"/>
              </a:buClr>
              <a:buFont typeface="Wingdings" pitchFamily="2" charset="2"/>
              <a:buChar char="n"/>
            </a:pPr>
            <a:endParaRPr lang="zh-CN" altLang="en-US" sz="1600" b="1" dirty="0" smtClean="0">
              <a:ea typeface="楷体" pitchFamily="49" charset="-122"/>
            </a:endParaRPr>
          </a:p>
          <a:p>
            <a:pPr marL="800100" lvl="1" indent="-342900">
              <a:buClr>
                <a:srgbClr val="FF0000"/>
              </a:buClr>
              <a:buFont typeface="Wingdings" pitchFamily="2" charset="2"/>
              <a:buChar char="n"/>
            </a:pPr>
            <a:endParaRPr lang="zh-CN" altLang="en-US" sz="1600" b="1" dirty="0" smtClean="0">
              <a:ea typeface="楷体" pitchFamily="49" charset="-122"/>
            </a:endParaRPr>
          </a:p>
          <a:p>
            <a:pPr marL="800100" lvl="1" indent="-342900">
              <a:buClr>
                <a:srgbClr val="FF0000"/>
              </a:buClr>
              <a:buFont typeface="Wingdings" pitchFamily="2" charset="2"/>
              <a:buChar char="n"/>
            </a:pPr>
            <a:endParaRPr lang="en-US" altLang="zh-CN" sz="16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7</a:t>
            </a:fld>
            <a:endParaRPr lang="en-US" dirty="0"/>
          </a:p>
        </p:txBody>
      </p:sp>
      <p:sp>
        <p:nvSpPr>
          <p:cNvPr id="7" name="Slide Number Placeholder 2"/>
          <p:cNvSpPr txBox="1">
            <a:spLocks/>
          </p:cNvSpPr>
          <p:nvPr/>
        </p:nvSpPr>
        <p:spPr>
          <a:xfrm>
            <a:off x="214282" y="4869657"/>
            <a:ext cx="3714776" cy="273844"/>
          </a:xfrm>
          <a:prstGeom prst="rect">
            <a:avLst/>
          </a:prstGeom>
        </p:spPr>
        <p:txBody>
          <a:bodyPr vert="horz"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a:t>
            </a:r>
            <a:r>
              <a:rPr lang="zh-CN" altLang="en-US" sz="1200" dirty="0" smtClean="0">
                <a:solidFill>
                  <a:schemeClr val="tx1">
                    <a:tint val="75000"/>
                  </a:schemeClr>
                </a:solidFill>
              </a:rPr>
              <a:t>交通银行金融研究中心</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2" name="TextBox 11"/>
          <p:cNvSpPr txBox="1"/>
          <p:nvPr/>
        </p:nvSpPr>
        <p:spPr>
          <a:xfrm>
            <a:off x="857224" y="4083918"/>
            <a:ext cx="7215238" cy="1200329"/>
          </a:xfrm>
          <a:prstGeom prst="rect">
            <a:avLst/>
          </a:prstGeom>
          <a:noFill/>
        </p:spPr>
        <p:txBody>
          <a:bodyPr wrap="square" rtlCol="0">
            <a:spAutoFit/>
          </a:bodyPr>
          <a:lstStyle/>
          <a:p>
            <a:pPr>
              <a:defRPr/>
            </a:pPr>
            <a:r>
              <a:rPr lang="zh-CN" altLang="en-US" sz="1200" b="1" dirty="0" smtClean="0">
                <a:ea typeface="楷体" pitchFamily="49" charset="-122"/>
              </a:rPr>
              <a:t>新兴经济体经济形势依旧困难，受美国</a:t>
            </a:r>
            <a:r>
              <a:rPr lang="en-US" altLang="zh-CN" sz="1200" b="1" dirty="0" smtClean="0">
                <a:ea typeface="楷体" pitchFamily="49" charset="-122"/>
              </a:rPr>
              <a:t>QE</a:t>
            </a:r>
            <a:r>
              <a:rPr lang="zh-CN" altLang="en-US" sz="1200" b="1" dirty="0" smtClean="0">
                <a:ea typeface="楷体" pitchFamily="49" charset="-122"/>
              </a:rPr>
              <a:t>退出造成资本流出压力，加上全球性通缩压力加大，以及经济政策的效果不显著，新兴市场整体经济增长放缓。内部两极分化越发明显，基本面较好的国家仍然具有强劲的增长潜力，宏观经济失衡和受外部冲击较大的的国家增长前景继续走弱。印度经济势头向好，南非有小幅改善，俄罗斯受地缘政治和油价下跌影响较重。</a:t>
            </a:r>
          </a:p>
          <a:p>
            <a:endParaRPr lang="zh-CN" altLang="zh-CN" sz="1200" b="1" dirty="0" smtClean="0">
              <a:ea typeface="楷体" pitchFamily="49" charset="-122"/>
            </a:endParaRPr>
          </a:p>
          <a:p>
            <a:endParaRPr lang="zh-CN" altLang="en-US" sz="1200" dirty="0"/>
          </a:p>
        </p:txBody>
      </p:sp>
      <p:pic>
        <p:nvPicPr>
          <p:cNvPr id="10" name="Picture 1" descr="C:\Users\admin\AppData\Roaming\Tencent\Users\273220479\QQ\WinTemp\RichOle\[Z`3K07B$HBTTUGX$IO6OE9.jpg"/>
          <p:cNvPicPr>
            <a:picLocks noChangeAspect="1" noChangeArrowheads="1"/>
          </p:cNvPicPr>
          <p:nvPr/>
        </p:nvPicPr>
        <p:blipFill>
          <a:blip r:embed="rId3" cstate="print"/>
          <a:srcRect/>
          <a:stretch>
            <a:fillRect/>
          </a:stretch>
        </p:blipFill>
        <p:spPr bwMode="auto">
          <a:xfrm>
            <a:off x="1142976" y="1995686"/>
            <a:ext cx="5810288" cy="191738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宏观经济和融资环境</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1059582"/>
            <a:ext cx="8248680" cy="1200329"/>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000" b="1" dirty="0" smtClean="0">
                <a:ea typeface="楷体" pitchFamily="49" charset="-122"/>
              </a:rPr>
              <a:t>中国经济：结构调整，质量提升，增速放缓，进入新常态</a:t>
            </a:r>
            <a:endParaRPr lang="en-US" altLang="zh-CN" sz="2000" b="1" dirty="0" smtClean="0">
              <a:ea typeface="楷体" pitchFamily="49" charset="-122"/>
            </a:endParaRPr>
          </a:p>
          <a:p>
            <a:pPr marL="800100" lvl="1" indent="-342900">
              <a:buClr>
                <a:srgbClr val="FF0000"/>
              </a:buClr>
            </a:pPr>
            <a:endParaRPr lang="zh-CN" altLang="en-US" sz="1600" b="1" dirty="0" smtClean="0">
              <a:ea typeface="楷体" pitchFamily="49" charset="-122"/>
            </a:endParaRPr>
          </a:p>
          <a:p>
            <a:pPr marL="800100" lvl="1" indent="-342900">
              <a:buClr>
                <a:srgbClr val="FF0000"/>
              </a:buClr>
              <a:buFont typeface="Wingdings" pitchFamily="2" charset="2"/>
              <a:buChar char="n"/>
            </a:pPr>
            <a:endParaRPr lang="en-US" altLang="zh-CN" sz="1600"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8</a:t>
            </a:fld>
            <a:endParaRPr lang="en-US" dirty="0"/>
          </a:p>
        </p:txBody>
      </p:sp>
      <p:sp>
        <p:nvSpPr>
          <p:cNvPr id="7" name="Slide Number Placeholder 2"/>
          <p:cNvSpPr txBox="1">
            <a:spLocks/>
          </p:cNvSpPr>
          <p:nvPr/>
        </p:nvSpPr>
        <p:spPr>
          <a:xfrm>
            <a:off x="214282" y="4869657"/>
            <a:ext cx="3714776" cy="273844"/>
          </a:xfrm>
          <a:prstGeom prst="rect">
            <a:avLst/>
          </a:prstGeom>
        </p:spPr>
        <p:txBody>
          <a:bodyPr vert="horz"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zh-CN" altLang="en-US" sz="1200" dirty="0" smtClean="0">
                <a:solidFill>
                  <a:schemeClr val="tx1">
                    <a:tint val="75000"/>
                  </a:schemeClr>
                </a:solidFill>
              </a:rPr>
              <a:t>数据</a:t>
            </a:r>
            <a:r>
              <a:rPr lang="en-US" altLang="zh-CN" sz="1200" dirty="0" smtClean="0">
                <a:solidFill>
                  <a:schemeClr val="tx1">
                    <a:tint val="75000"/>
                  </a:schemeClr>
                </a:solidFill>
              </a:rPr>
              <a:t>: </a:t>
            </a:r>
            <a:r>
              <a:rPr lang="zh-CN" altLang="en-US" sz="1200" dirty="0" smtClean="0">
                <a:solidFill>
                  <a:schemeClr val="tx1">
                    <a:tint val="75000"/>
                  </a:schemeClr>
                </a:solidFill>
              </a:rPr>
              <a:t>交通银行金融研究中心</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2" name="TextBox 11"/>
          <p:cNvSpPr txBox="1"/>
          <p:nvPr/>
        </p:nvSpPr>
        <p:spPr>
          <a:xfrm>
            <a:off x="857224" y="3750478"/>
            <a:ext cx="7215238" cy="954107"/>
          </a:xfrm>
          <a:prstGeom prst="rect">
            <a:avLst/>
          </a:prstGeom>
          <a:noFill/>
        </p:spPr>
        <p:txBody>
          <a:bodyPr wrap="square" rtlCol="0">
            <a:spAutoFit/>
          </a:bodyPr>
          <a:lstStyle/>
          <a:p>
            <a:pPr>
              <a:defRPr/>
            </a:pPr>
            <a:r>
              <a:rPr lang="zh-CN" altLang="en-US" sz="1400" b="1" dirty="0" smtClean="0">
                <a:ea typeface="楷体" pitchFamily="49" charset="-122"/>
              </a:rPr>
              <a:t>中国</a:t>
            </a:r>
            <a:r>
              <a:rPr lang="zh-CN" altLang="zh-CN" sz="1400" b="1" dirty="0" smtClean="0">
                <a:ea typeface="楷体" pitchFamily="49" charset="-122"/>
              </a:rPr>
              <a:t>前三季度</a:t>
            </a:r>
            <a:r>
              <a:rPr lang="en-US" altLang="zh-CN" sz="1400" b="1" dirty="0" smtClean="0">
                <a:ea typeface="楷体" pitchFamily="49" charset="-122"/>
              </a:rPr>
              <a:t>GDP</a:t>
            </a:r>
            <a:r>
              <a:rPr lang="zh-CN" altLang="zh-CN" sz="1400" b="1" dirty="0" smtClean="0">
                <a:ea typeface="楷体" pitchFamily="49" charset="-122"/>
              </a:rPr>
              <a:t>增速分别是</a:t>
            </a:r>
            <a:r>
              <a:rPr lang="en-US" altLang="zh-CN" sz="1400" b="1" dirty="0" smtClean="0">
                <a:ea typeface="楷体" pitchFamily="49" charset="-122"/>
              </a:rPr>
              <a:t>7.4%</a:t>
            </a:r>
            <a:r>
              <a:rPr lang="zh-CN" altLang="zh-CN" sz="1400" b="1" dirty="0" smtClean="0">
                <a:ea typeface="楷体" pitchFamily="49" charset="-122"/>
              </a:rPr>
              <a:t>、</a:t>
            </a:r>
            <a:r>
              <a:rPr lang="en-US" altLang="zh-CN" sz="1400" b="1" dirty="0" smtClean="0">
                <a:ea typeface="楷体" pitchFamily="49" charset="-122"/>
              </a:rPr>
              <a:t>7.5%</a:t>
            </a:r>
            <a:r>
              <a:rPr lang="zh-CN" altLang="zh-CN" sz="1400" b="1" dirty="0" smtClean="0">
                <a:ea typeface="楷体" pitchFamily="49" charset="-122"/>
              </a:rPr>
              <a:t>、</a:t>
            </a:r>
            <a:r>
              <a:rPr lang="en-US" altLang="zh-CN" sz="1400" b="1" dirty="0" smtClean="0">
                <a:ea typeface="楷体" pitchFamily="49" charset="-122"/>
              </a:rPr>
              <a:t>7.3%</a:t>
            </a:r>
            <a:r>
              <a:rPr lang="zh-CN" altLang="zh-CN" sz="1400" b="1" dirty="0" smtClean="0">
                <a:ea typeface="楷体" pitchFamily="49" charset="-122"/>
              </a:rPr>
              <a:t>。三季度经济增速相比二季度回落</a:t>
            </a:r>
            <a:r>
              <a:rPr lang="en-US" altLang="zh-CN" sz="1400" b="1" dirty="0" smtClean="0">
                <a:ea typeface="楷体" pitchFamily="49" charset="-122"/>
              </a:rPr>
              <a:t>0.2</a:t>
            </a:r>
            <a:r>
              <a:rPr lang="zh-CN" altLang="zh-CN" sz="1400" b="1" dirty="0" smtClean="0">
                <a:ea typeface="楷体" pitchFamily="49" charset="-122"/>
              </a:rPr>
              <a:t>个百分点，环比则与今年二季度回落</a:t>
            </a:r>
            <a:r>
              <a:rPr lang="en-US" altLang="zh-CN" sz="1400" b="1" dirty="0" smtClean="0">
                <a:ea typeface="楷体" pitchFamily="49" charset="-122"/>
              </a:rPr>
              <a:t>0.1</a:t>
            </a:r>
            <a:r>
              <a:rPr lang="zh-CN" altLang="zh-CN" sz="1400" b="1" dirty="0" smtClean="0">
                <a:ea typeface="楷体" pitchFamily="49" charset="-122"/>
              </a:rPr>
              <a:t>个百分点</a:t>
            </a:r>
            <a:r>
              <a:rPr lang="zh-CN" altLang="en-US" sz="1400" b="1" dirty="0" smtClean="0">
                <a:ea typeface="楷体" pitchFamily="49" charset="-122"/>
              </a:rPr>
              <a:t>，</a:t>
            </a:r>
            <a:r>
              <a:rPr lang="zh-CN" altLang="zh-CN" sz="1400" b="1" dirty="0" smtClean="0">
                <a:ea typeface="楷体" pitchFamily="49" charset="-122"/>
              </a:rPr>
              <a:t>没能延续二季度的回升态势</a:t>
            </a:r>
            <a:r>
              <a:rPr lang="zh-CN" altLang="en-US" sz="1400" b="1" dirty="0" smtClean="0">
                <a:ea typeface="楷体" pitchFamily="49" charset="-122"/>
              </a:rPr>
              <a:t>。三季度以来</a:t>
            </a:r>
            <a:r>
              <a:rPr lang="zh-CN" altLang="zh-CN" sz="1400" b="1" dirty="0" smtClean="0">
                <a:ea typeface="楷体" pitchFamily="49" charset="-122"/>
              </a:rPr>
              <a:t>国内主要宏观经济数据整体下行，</a:t>
            </a:r>
            <a:r>
              <a:rPr lang="en-US" altLang="zh-CN" sz="1400" b="1" dirty="0" smtClean="0">
                <a:ea typeface="楷体" pitchFamily="49" charset="-122"/>
              </a:rPr>
              <a:t>1-9</a:t>
            </a:r>
            <a:r>
              <a:rPr lang="zh-CN" altLang="en-US" sz="1400" b="1" dirty="0" smtClean="0">
                <a:ea typeface="楷体" pitchFamily="49" charset="-122"/>
              </a:rPr>
              <a:t>月份固定资产投资增速回落至</a:t>
            </a:r>
            <a:r>
              <a:rPr lang="en-US" altLang="zh-CN" sz="1400" b="1" dirty="0" smtClean="0">
                <a:ea typeface="楷体" pitchFamily="49" charset="-122"/>
              </a:rPr>
              <a:t>16.1%</a:t>
            </a:r>
            <a:r>
              <a:rPr lang="zh-CN" altLang="en-US" sz="1400" b="1" dirty="0" smtClean="0">
                <a:ea typeface="楷体" pitchFamily="49" charset="-122"/>
              </a:rPr>
              <a:t>，降至</a:t>
            </a:r>
            <a:r>
              <a:rPr lang="en-US" altLang="zh-CN" sz="1400" b="1" dirty="0" smtClean="0">
                <a:ea typeface="楷体" pitchFamily="49" charset="-122"/>
              </a:rPr>
              <a:t>13</a:t>
            </a:r>
            <a:r>
              <a:rPr lang="zh-CN" altLang="en-US" sz="1400" b="1" dirty="0" smtClean="0">
                <a:ea typeface="楷体" pitchFamily="49" charset="-122"/>
              </a:rPr>
              <a:t>年以来新低。央行开始降息。</a:t>
            </a:r>
            <a:endParaRPr lang="en-US" altLang="zh-CN" sz="1400" b="1" dirty="0" smtClean="0">
              <a:ea typeface="楷体" pitchFamily="49" charset="-122"/>
            </a:endParaRPr>
          </a:p>
        </p:txBody>
      </p:sp>
      <p:graphicFrame>
        <p:nvGraphicFramePr>
          <p:cNvPr id="10" name="图表 9"/>
          <p:cNvGraphicFramePr/>
          <p:nvPr>
            <p:extLst>
              <p:ext uri="{D42A27DB-BD31-4B8C-83A1-F6EECF244321}">
                <p14:modId xmlns:p14="http://schemas.microsoft.com/office/powerpoint/2010/main" val="1847697457"/>
              </p:ext>
            </p:extLst>
          </p:nvPr>
        </p:nvGraphicFramePr>
        <p:xfrm>
          <a:off x="1043608" y="1851670"/>
          <a:ext cx="6704024" cy="1800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zh-CN" altLang="en-US" dirty="0" smtClean="0">
                <a:solidFill>
                  <a:schemeClr val="accent5">
                    <a:lumMod val="50000"/>
                  </a:schemeClr>
                </a:solidFill>
              </a:rPr>
              <a:t>宏观经济和融资环境</a:t>
            </a:r>
            <a:endParaRPr lang="en-US" b="1" dirty="0">
              <a:solidFill>
                <a:schemeClr val="accent5">
                  <a:lumMod val="50000"/>
                </a:schemeClr>
              </a:solidFill>
              <a:latin typeface="楷体" pitchFamily="49" charset="-122"/>
              <a:ea typeface="楷体" pitchFamily="49" charset="-122"/>
            </a:endParaRPr>
          </a:p>
        </p:txBody>
      </p:sp>
      <p:pic>
        <p:nvPicPr>
          <p:cNvPr id="4" name="Picture 2" descr="交银租赁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25" y="219075"/>
            <a:ext cx="2495550" cy="3429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09600" y="1232288"/>
            <a:ext cx="8248680" cy="3046988"/>
          </a:xfrm>
          <a:prstGeom prst="rect">
            <a:avLst/>
          </a:prstGeom>
          <a:noFill/>
        </p:spPr>
        <p:txBody>
          <a:bodyPr wrap="square" rtlCol="0">
            <a:spAutoFit/>
          </a:bodyPr>
          <a:lstStyle/>
          <a:p>
            <a:pPr marL="342900" indent="-342900">
              <a:lnSpc>
                <a:spcPct val="200000"/>
              </a:lnSpc>
              <a:buClr>
                <a:srgbClr val="FF0000"/>
              </a:buClr>
              <a:buFont typeface="Wingdings" pitchFamily="2" charset="2"/>
              <a:buChar char="q"/>
            </a:pPr>
            <a:r>
              <a:rPr lang="zh-CN" altLang="en-US" sz="2400" b="1" dirty="0" smtClean="0">
                <a:ea typeface="楷体" pitchFamily="49" charset="-122"/>
              </a:rPr>
              <a:t>小结</a:t>
            </a:r>
            <a:endParaRPr lang="en-US" altLang="zh-CN" sz="2400" b="1" dirty="0" smtClean="0">
              <a:ea typeface="楷体" pitchFamily="49" charset="-122"/>
            </a:endParaRPr>
          </a:p>
          <a:p>
            <a:pPr marL="800100" lvl="1" indent="-342900">
              <a:buClr>
                <a:srgbClr val="FF0000"/>
              </a:buClr>
              <a:buFont typeface="Wingdings" pitchFamily="2" charset="2"/>
              <a:buChar char="n"/>
            </a:pPr>
            <a:endParaRPr lang="en-US" altLang="zh-CN" b="1" dirty="0" smtClean="0">
              <a:ea typeface="楷体" pitchFamily="49" charset="-122"/>
            </a:endParaRPr>
          </a:p>
          <a:p>
            <a:pPr marL="800100" lvl="1" indent="-342900">
              <a:buClr>
                <a:srgbClr val="FF0000"/>
              </a:buClr>
              <a:buFont typeface="Wingdings" pitchFamily="2" charset="2"/>
              <a:buChar char="n"/>
            </a:pPr>
            <a:r>
              <a:rPr lang="zh-CN" altLang="en-US" b="1" dirty="0" smtClean="0">
                <a:ea typeface="楷体" pitchFamily="49" charset="-122"/>
              </a:rPr>
              <a:t>美国经济逐步回暖，欧洲、日本的经济问题较大，新兴经济体经济面临诸多挑战，整体上，全球经济增长拉动消费和海运需求上升的基本面不太乐观</a:t>
            </a:r>
            <a:endParaRPr lang="en-US" altLang="zh-CN" b="1" dirty="0" smtClean="0">
              <a:ea typeface="楷体" pitchFamily="49" charset="-122"/>
            </a:endParaRPr>
          </a:p>
          <a:p>
            <a:pPr marL="800100" lvl="1" indent="-342900">
              <a:buClr>
                <a:srgbClr val="FF0000"/>
              </a:buClr>
              <a:buFont typeface="Wingdings" pitchFamily="2" charset="2"/>
              <a:buChar char="n"/>
            </a:pPr>
            <a:endParaRPr lang="en-US" altLang="zh-CN" b="1" dirty="0" smtClean="0">
              <a:ea typeface="楷体" pitchFamily="49" charset="-122"/>
            </a:endParaRPr>
          </a:p>
          <a:p>
            <a:pPr marL="800100" lvl="1" indent="-342900">
              <a:buClr>
                <a:srgbClr val="FF0000"/>
              </a:buClr>
              <a:buFont typeface="Wingdings" pitchFamily="2" charset="2"/>
              <a:buChar char="n"/>
            </a:pPr>
            <a:r>
              <a:rPr lang="zh-CN" altLang="en-US" b="1" dirty="0" smtClean="0">
                <a:ea typeface="楷体" pitchFamily="49" charset="-122"/>
              </a:rPr>
              <a:t>美国、欧洲、日本等经济体轮番实施量化宽松，流动性宽松的局面很难在短期内改善</a:t>
            </a:r>
          </a:p>
          <a:p>
            <a:pPr marL="800100" lvl="1" indent="-342900">
              <a:buClr>
                <a:srgbClr val="FF0000"/>
              </a:buClr>
              <a:buFont typeface="Wingdings" pitchFamily="2" charset="2"/>
              <a:buChar char="n"/>
            </a:pPr>
            <a:endParaRPr lang="en-US" altLang="zh-CN" b="1" dirty="0" smtClean="0">
              <a:ea typeface="楷体" pitchFamily="49" charset="-122"/>
            </a:endParaRPr>
          </a:p>
        </p:txBody>
      </p:sp>
      <p:sp>
        <p:nvSpPr>
          <p:cNvPr id="3" name="Slide Number Placeholder 2"/>
          <p:cNvSpPr>
            <a:spLocks noGrp="1"/>
          </p:cNvSpPr>
          <p:nvPr>
            <p:ph type="sldNum" sz="quarter" idx="12"/>
          </p:nvPr>
        </p:nvSpPr>
        <p:spPr/>
        <p:txBody>
          <a:bodyPr/>
          <a:lstStyle/>
          <a:p>
            <a:fld id="{2D2F55D2-1F5E-43F3-84BE-FFC12783EDEB}" type="slidenum">
              <a:rPr lang="en-US" smtClean="0"/>
              <a:pPr/>
              <a:t>9</a:t>
            </a:fld>
            <a:endParaRPr lang="en-US" dirty="0"/>
          </a:p>
        </p:txBody>
      </p:sp>
    </p:spTree>
    <p:extLst>
      <p:ext uri="{BB962C8B-B14F-4D97-AF65-F5344CB8AC3E}">
        <p14:creationId xmlns:p14="http://schemas.microsoft.com/office/powerpoint/2010/main" val="9708060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7308</TotalTime>
  <Words>1809</Words>
  <Application>Microsoft Office PowerPoint</Application>
  <PresentationFormat>全屏显示(16:9)</PresentationFormat>
  <Paragraphs>195</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Office Theme</vt:lpstr>
      <vt:lpstr>Custom Design</vt:lpstr>
      <vt:lpstr>PowerPoint 演示文稿</vt:lpstr>
      <vt:lpstr>目录</vt:lpstr>
      <vt:lpstr>目录</vt:lpstr>
      <vt:lpstr>宏观经济和融资环境</vt:lpstr>
      <vt:lpstr>宏观经济和融资环境</vt:lpstr>
      <vt:lpstr>宏观经济和融资环境</vt:lpstr>
      <vt:lpstr>宏观经济和融资环境</vt:lpstr>
      <vt:lpstr>宏观经济和融资环境</vt:lpstr>
      <vt:lpstr>宏观经济和融资环境</vt:lpstr>
      <vt:lpstr>目录</vt:lpstr>
      <vt:lpstr>资金过剩刺激了“抄底造船”行为</vt:lpstr>
      <vt:lpstr>资金过剩刺激了“抄底造船”行为</vt:lpstr>
      <vt:lpstr>资金过剩刺激了“抄底造船”行为</vt:lpstr>
      <vt:lpstr>资金过剩刺激了“抄底造船”行为</vt:lpstr>
      <vt:lpstr>资金过剩刺激了“抄底造船”行为</vt:lpstr>
      <vt:lpstr>资金过剩刺激了“抄底造船”行为</vt:lpstr>
      <vt:lpstr>资金过剩刺激了“抄底造船”行为</vt:lpstr>
      <vt:lpstr>目录</vt:lpstr>
      <vt:lpstr>航运金融租赁业的几点思考</vt:lpstr>
      <vt:lpstr>航运金融租赁业的几点思考</vt:lpstr>
      <vt:lpstr>航运金融租赁业的几点思考</vt:lpstr>
      <vt:lpstr>小结</vt:lpstr>
      <vt:lpstr>小结</vt:lpstr>
      <vt:lpstr>小结</vt:lpstr>
      <vt:lpstr>谢谢！</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柯毅平</dc:creator>
  <cp:lastModifiedBy>信息部</cp:lastModifiedBy>
  <cp:revision>677</cp:revision>
  <cp:lastPrinted>2013-06-05T09:21:18Z</cp:lastPrinted>
  <dcterms:created xsi:type="dcterms:W3CDTF">2013-05-27T05:27:00Z</dcterms:created>
  <dcterms:modified xsi:type="dcterms:W3CDTF">2014-11-27T04:05:09Z</dcterms:modified>
</cp:coreProperties>
</file>